
<file path=[Content_Types].xml><?xml version="1.0" encoding="utf-8"?>
<Types xmlns="http://schemas.openxmlformats.org/package/2006/content-types">
  <Default Extension="png" ContentType="image/png"/>
  <Default Extension="bin" ContentType="application/vnd.openxmlformats-officedocument.oleObject"/>
  <Default Extension="wma" ContentType="audio/x-ms-wma"/>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8" r:id="rId1"/>
  </p:sldMasterIdLst>
  <p:notesMasterIdLst>
    <p:notesMasterId r:id="rId44"/>
  </p:notesMasterIdLst>
  <p:sldIdLst>
    <p:sldId id="256" r:id="rId2"/>
    <p:sldId id="258" r:id="rId3"/>
    <p:sldId id="290" r:id="rId4"/>
    <p:sldId id="299" r:id="rId5"/>
    <p:sldId id="301" r:id="rId6"/>
    <p:sldId id="300" r:id="rId7"/>
    <p:sldId id="291" r:id="rId8"/>
    <p:sldId id="304" r:id="rId9"/>
    <p:sldId id="271" r:id="rId10"/>
    <p:sldId id="344" r:id="rId11"/>
    <p:sldId id="346" r:id="rId12"/>
    <p:sldId id="324" r:id="rId13"/>
    <p:sldId id="308" r:id="rId14"/>
    <p:sldId id="319" r:id="rId15"/>
    <p:sldId id="320" r:id="rId16"/>
    <p:sldId id="321" r:id="rId17"/>
    <p:sldId id="322" r:id="rId18"/>
    <p:sldId id="325" r:id="rId19"/>
    <p:sldId id="326" r:id="rId20"/>
    <p:sldId id="327" r:id="rId21"/>
    <p:sldId id="328" r:id="rId22"/>
    <p:sldId id="329" r:id="rId23"/>
    <p:sldId id="330" r:id="rId24"/>
    <p:sldId id="331" r:id="rId25"/>
    <p:sldId id="349" r:id="rId26"/>
    <p:sldId id="350" r:id="rId27"/>
    <p:sldId id="332" r:id="rId28"/>
    <p:sldId id="351" r:id="rId29"/>
    <p:sldId id="333" r:id="rId30"/>
    <p:sldId id="341" r:id="rId31"/>
    <p:sldId id="342" r:id="rId32"/>
    <p:sldId id="343" r:id="rId33"/>
    <p:sldId id="334" r:id="rId34"/>
    <p:sldId id="335" r:id="rId35"/>
    <p:sldId id="336" r:id="rId36"/>
    <p:sldId id="337" r:id="rId37"/>
    <p:sldId id="275" r:id="rId38"/>
    <p:sldId id="338" r:id="rId39"/>
    <p:sldId id="339" r:id="rId40"/>
    <p:sldId id="285" r:id="rId41"/>
    <p:sldId id="340" r:id="rId42"/>
    <p:sldId id="298" r:id="rId43"/>
  </p:sldIdLst>
  <p:sldSz cx="9144000" cy="5143500" type="screen16x9"/>
  <p:notesSz cx="6858000" cy="9144000"/>
  <p:embeddedFontLst>
    <p:embeddedFont>
      <p:font typeface="Impact" panose="020B0806030902050204" pitchFamily="34" charset="0"/>
      <p:regular r:id="rId45"/>
    </p:embeddedFont>
    <p:embeddedFont>
      <p:font typeface="Calibri" panose="020F0502020204030204" pitchFamily="34" charset="0"/>
      <p:regular r:id="rId46"/>
      <p:bold r:id="rId47"/>
      <p:italic r:id="rId48"/>
      <p:boldItalic r:id="rId49"/>
    </p:embeddedFont>
    <p:embeddedFont>
      <p:font typeface="Cambria Math" panose="02040503050406030204" pitchFamily="18" charset="0"/>
      <p:regular r:id="rId50"/>
    </p:embeddedFont>
    <p:embeddedFont>
      <p:font typeface="黑体" panose="02010609060101010101" pitchFamily="49" charset="-122"/>
      <p:regular r:id="rId51"/>
    </p:embeddedFont>
    <p:embeddedFont>
      <p:font typeface="굴림" panose="020B0600000101010101" pitchFamily="34" charset="-127"/>
      <p:regular r:id="rId52"/>
    </p:embeddedFont>
    <p:embeddedFont>
      <p:font typeface="微软雅黑" panose="020B0503020204020204" pitchFamily="34" charset="-122"/>
      <p:regular r:id="rId53"/>
      <p:bold r:id="rId54"/>
    </p:embeddedFont>
    <p:embeddedFont>
      <p:font typeface="Century Gothic" panose="020B0502020202020204" pitchFamily="34" charset="0"/>
      <p:regular r:id="rId55"/>
      <p:bold r:id="rId56"/>
      <p:italic r:id="rId57"/>
      <p:boldItalic r:id="rId58"/>
    </p:embeddedFont>
    <p:embeddedFont>
      <p:font typeface="幼圆" panose="02010509060101010101" pitchFamily="49" charset="-122"/>
      <p:regular r:id="rId59"/>
    </p:embeddedFont>
    <p:embeddedFont>
      <p:font typeface="等线" panose="02010600030101010101" pitchFamily="2" charset="-122"/>
      <p:regular r:id="rId60"/>
      <p:bold r:id="rId61"/>
    </p:embeddedFont>
  </p:embeddedFontLst>
  <p:custDataLst>
    <p:tags r:id="rId6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606D"/>
    <a:srgbClr val="E2E2E2"/>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38" d="100"/>
          <a:sy n="138" d="100"/>
        </p:scale>
        <p:origin x="126" y="108"/>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1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embeddings/oleObject1.bin"/></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v>没有访存操作所测时间</c:v>
          </c:tx>
          <c:spPr>
            <a:solidFill>
              <a:schemeClr val="accent1"/>
            </a:solidFill>
            <a:ln>
              <a:noFill/>
            </a:ln>
            <a:effectLst/>
          </c:spPr>
          <c:invertIfNegative val="0"/>
          <c:cat>
            <c:numRef>
              <c:f>Sheet1!$G$21:$G$70</c:f>
              <c:numCache>
                <c:formatCode>General</c:formatCode>
                <c:ptCount val="50"/>
                <c:pt idx="0">
                  <c:v>5000</c:v>
                </c:pt>
                <c:pt idx="1">
                  <c:v>5100</c:v>
                </c:pt>
                <c:pt idx="2">
                  <c:v>5200</c:v>
                </c:pt>
                <c:pt idx="3">
                  <c:v>5300</c:v>
                </c:pt>
                <c:pt idx="4">
                  <c:v>5400</c:v>
                </c:pt>
                <c:pt idx="5">
                  <c:v>5500</c:v>
                </c:pt>
                <c:pt idx="6">
                  <c:v>5600</c:v>
                </c:pt>
                <c:pt idx="7">
                  <c:v>5700</c:v>
                </c:pt>
                <c:pt idx="8">
                  <c:v>5800</c:v>
                </c:pt>
                <c:pt idx="9">
                  <c:v>5900</c:v>
                </c:pt>
                <c:pt idx="10">
                  <c:v>6000</c:v>
                </c:pt>
                <c:pt idx="11">
                  <c:v>6100</c:v>
                </c:pt>
                <c:pt idx="12">
                  <c:v>6200</c:v>
                </c:pt>
                <c:pt idx="13">
                  <c:v>6300</c:v>
                </c:pt>
                <c:pt idx="14">
                  <c:v>6400</c:v>
                </c:pt>
                <c:pt idx="15">
                  <c:v>6500</c:v>
                </c:pt>
                <c:pt idx="16">
                  <c:v>6600</c:v>
                </c:pt>
                <c:pt idx="17">
                  <c:v>6700</c:v>
                </c:pt>
                <c:pt idx="18">
                  <c:v>6800</c:v>
                </c:pt>
                <c:pt idx="19">
                  <c:v>6900</c:v>
                </c:pt>
                <c:pt idx="20">
                  <c:v>7000</c:v>
                </c:pt>
                <c:pt idx="21">
                  <c:v>7100</c:v>
                </c:pt>
                <c:pt idx="22">
                  <c:v>7200</c:v>
                </c:pt>
                <c:pt idx="23">
                  <c:v>7300</c:v>
                </c:pt>
                <c:pt idx="24">
                  <c:v>7400</c:v>
                </c:pt>
                <c:pt idx="25">
                  <c:v>7500</c:v>
                </c:pt>
                <c:pt idx="26">
                  <c:v>7600</c:v>
                </c:pt>
                <c:pt idx="27">
                  <c:v>7700</c:v>
                </c:pt>
                <c:pt idx="28">
                  <c:v>7800</c:v>
                </c:pt>
                <c:pt idx="29">
                  <c:v>7900</c:v>
                </c:pt>
                <c:pt idx="30">
                  <c:v>8000</c:v>
                </c:pt>
                <c:pt idx="31">
                  <c:v>8100</c:v>
                </c:pt>
                <c:pt idx="32">
                  <c:v>8200</c:v>
                </c:pt>
                <c:pt idx="33">
                  <c:v>8300</c:v>
                </c:pt>
                <c:pt idx="34">
                  <c:v>8400</c:v>
                </c:pt>
                <c:pt idx="35">
                  <c:v>8500</c:v>
                </c:pt>
                <c:pt idx="36">
                  <c:v>8600</c:v>
                </c:pt>
                <c:pt idx="37">
                  <c:v>8700</c:v>
                </c:pt>
                <c:pt idx="38">
                  <c:v>8800</c:v>
                </c:pt>
                <c:pt idx="39">
                  <c:v>8900</c:v>
                </c:pt>
                <c:pt idx="40">
                  <c:v>9000</c:v>
                </c:pt>
                <c:pt idx="41">
                  <c:v>9100</c:v>
                </c:pt>
                <c:pt idx="42">
                  <c:v>9200</c:v>
                </c:pt>
                <c:pt idx="43">
                  <c:v>9300</c:v>
                </c:pt>
                <c:pt idx="44">
                  <c:v>9400</c:v>
                </c:pt>
                <c:pt idx="45">
                  <c:v>9500</c:v>
                </c:pt>
                <c:pt idx="46">
                  <c:v>9600</c:v>
                </c:pt>
                <c:pt idx="47">
                  <c:v>9700</c:v>
                </c:pt>
                <c:pt idx="48">
                  <c:v>9800</c:v>
                </c:pt>
                <c:pt idx="49">
                  <c:v>9900</c:v>
                </c:pt>
              </c:numCache>
            </c:numRef>
          </c:cat>
          <c:val>
            <c:numRef>
              <c:f>Sheet1!$H$21:$H$70</c:f>
              <c:numCache>
                <c:formatCode>General</c:formatCode>
                <c:ptCount val="50"/>
                <c:pt idx="0">
                  <c:v>0</c:v>
                </c:pt>
                <c:pt idx="1">
                  <c:v>0</c:v>
                </c:pt>
                <c:pt idx="2">
                  <c:v>0</c:v>
                </c:pt>
                <c:pt idx="3">
                  <c:v>0</c:v>
                </c:pt>
                <c:pt idx="4">
                  <c:v>0</c:v>
                </c:pt>
                <c:pt idx="5">
                  <c:v>0</c:v>
                </c:pt>
                <c:pt idx="6">
                  <c:v>0</c:v>
                </c:pt>
                <c:pt idx="7">
                  <c:v>0</c:v>
                </c:pt>
                <c:pt idx="8">
                  <c:v>0</c:v>
                </c:pt>
                <c:pt idx="9">
                  <c:v>0</c:v>
                </c:pt>
                <c:pt idx="10">
                  <c:v>2</c:v>
                </c:pt>
                <c:pt idx="11">
                  <c:v>2</c:v>
                </c:pt>
                <c:pt idx="12">
                  <c:v>3</c:v>
                </c:pt>
                <c:pt idx="13">
                  <c:v>11</c:v>
                </c:pt>
                <c:pt idx="14">
                  <c:v>33</c:v>
                </c:pt>
                <c:pt idx="15">
                  <c:v>18</c:v>
                </c:pt>
                <c:pt idx="16">
                  <c:v>33</c:v>
                </c:pt>
                <c:pt idx="17">
                  <c:v>63</c:v>
                </c:pt>
                <c:pt idx="18">
                  <c:v>35</c:v>
                </c:pt>
                <c:pt idx="19">
                  <c:v>45</c:v>
                </c:pt>
                <c:pt idx="20">
                  <c:v>56</c:v>
                </c:pt>
                <c:pt idx="21">
                  <c:v>26</c:v>
                </c:pt>
                <c:pt idx="22">
                  <c:v>27</c:v>
                </c:pt>
                <c:pt idx="23">
                  <c:v>37</c:v>
                </c:pt>
                <c:pt idx="24">
                  <c:v>23</c:v>
                </c:pt>
                <c:pt idx="25">
                  <c:v>9</c:v>
                </c:pt>
                <c:pt idx="26">
                  <c:v>7</c:v>
                </c:pt>
                <c:pt idx="27">
                  <c:v>12</c:v>
                </c:pt>
                <c:pt idx="28">
                  <c:v>4</c:v>
                </c:pt>
                <c:pt idx="29">
                  <c:v>3</c:v>
                </c:pt>
                <c:pt idx="30">
                  <c:v>4</c:v>
                </c:pt>
                <c:pt idx="31">
                  <c:v>5</c:v>
                </c:pt>
                <c:pt idx="32">
                  <c:v>3</c:v>
                </c:pt>
                <c:pt idx="33">
                  <c:v>1</c:v>
                </c:pt>
                <c:pt idx="34">
                  <c:v>5</c:v>
                </c:pt>
                <c:pt idx="35">
                  <c:v>3</c:v>
                </c:pt>
                <c:pt idx="36">
                  <c:v>2</c:v>
                </c:pt>
                <c:pt idx="37">
                  <c:v>7</c:v>
                </c:pt>
                <c:pt idx="38">
                  <c:v>0</c:v>
                </c:pt>
                <c:pt idx="39">
                  <c:v>2</c:v>
                </c:pt>
                <c:pt idx="40">
                  <c:v>0</c:v>
                </c:pt>
                <c:pt idx="41">
                  <c:v>0</c:v>
                </c:pt>
                <c:pt idx="42">
                  <c:v>1</c:v>
                </c:pt>
                <c:pt idx="43">
                  <c:v>1</c:v>
                </c:pt>
                <c:pt idx="44">
                  <c:v>1</c:v>
                </c:pt>
                <c:pt idx="45">
                  <c:v>0</c:v>
                </c:pt>
                <c:pt idx="46">
                  <c:v>0</c:v>
                </c:pt>
                <c:pt idx="47">
                  <c:v>2</c:v>
                </c:pt>
                <c:pt idx="48">
                  <c:v>0</c:v>
                </c:pt>
                <c:pt idx="49">
                  <c:v>0</c:v>
                </c:pt>
              </c:numCache>
            </c:numRef>
          </c:val>
          <c:extLst>
            <c:ext xmlns:c16="http://schemas.microsoft.com/office/drawing/2014/chart" uri="{C3380CC4-5D6E-409C-BE32-E72D297353CC}">
              <c16:uniqueId val="{00000000-0F87-4F3C-8F33-C8D008FC2CB7}"/>
            </c:ext>
          </c:extLst>
        </c:ser>
        <c:ser>
          <c:idx val="1"/>
          <c:order val="1"/>
          <c:tx>
            <c:v>有访存操作所测时间</c:v>
          </c:tx>
          <c:spPr>
            <a:solidFill>
              <a:schemeClr val="accent2"/>
            </a:solidFill>
            <a:ln>
              <a:noFill/>
            </a:ln>
            <a:effectLst/>
          </c:spPr>
          <c:invertIfNegative val="0"/>
          <c:cat>
            <c:numRef>
              <c:f>Sheet1!$G$21:$G$70</c:f>
              <c:numCache>
                <c:formatCode>General</c:formatCode>
                <c:ptCount val="50"/>
                <c:pt idx="0">
                  <c:v>5000</c:v>
                </c:pt>
                <c:pt idx="1">
                  <c:v>5100</c:v>
                </c:pt>
                <c:pt idx="2">
                  <c:v>5200</c:v>
                </c:pt>
                <c:pt idx="3">
                  <c:v>5300</c:v>
                </c:pt>
                <c:pt idx="4">
                  <c:v>5400</c:v>
                </c:pt>
                <c:pt idx="5">
                  <c:v>5500</c:v>
                </c:pt>
                <c:pt idx="6">
                  <c:v>5600</c:v>
                </c:pt>
                <c:pt idx="7">
                  <c:v>5700</c:v>
                </c:pt>
                <c:pt idx="8">
                  <c:v>5800</c:v>
                </c:pt>
                <c:pt idx="9">
                  <c:v>5900</c:v>
                </c:pt>
                <c:pt idx="10">
                  <c:v>6000</c:v>
                </c:pt>
                <c:pt idx="11">
                  <c:v>6100</c:v>
                </c:pt>
                <c:pt idx="12">
                  <c:v>6200</c:v>
                </c:pt>
                <c:pt idx="13">
                  <c:v>6300</c:v>
                </c:pt>
                <c:pt idx="14">
                  <c:v>6400</c:v>
                </c:pt>
                <c:pt idx="15">
                  <c:v>6500</c:v>
                </c:pt>
                <c:pt idx="16">
                  <c:v>6600</c:v>
                </c:pt>
                <c:pt idx="17">
                  <c:v>6700</c:v>
                </c:pt>
                <c:pt idx="18">
                  <c:v>6800</c:v>
                </c:pt>
                <c:pt idx="19">
                  <c:v>6900</c:v>
                </c:pt>
                <c:pt idx="20">
                  <c:v>7000</c:v>
                </c:pt>
                <c:pt idx="21">
                  <c:v>7100</c:v>
                </c:pt>
                <c:pt idx="22">
                  <c:v>7200</c:v>
                </c:pt>
                <c:pt idx="23">
                  <c:v>7300</c:v>
                </c:pt>
                <c:pt idx="24">
                  <c:v>7400</c:v>
                </c:pt>
                <c:pt idx="25">
                  <c:v>7500</c:v>
                </c:pt>
                <c:pt idx="26">
                  <c:v>7600</c:v>
                </c:pt>
                <c:pt idx="27">
                  <c:v>7700</c:v>
                </c:pt>
                <c:pt idx="28">
                  <c:v>7800</c:v>
                </c:pt>
                <c:pt idx="29">
                  <c:v>7900</c:v>
                </c:pt>
                <c:pt idx="30">
                  <c:v>8000</c:v>
                </c:pt>
                <c:pt idx="31">
                  <c:v>8100</c:v>
                </c:pt>
                <c:pt idx="32">
                  <c:v>8200</c:v>
                </c:pt>
                <c:pt idx="33">
                  <c:v>8300</c:v>
                </c:pt>
                <c:pt idx="34">
                  <c:v>8400</c:v>
                </c:pt>
                <c:pt idx="35">
                  <c:v>8500</c:v>
                </c:pt>
                <c:pt idx="36">
                  <c:v>8600</c:v>
                </c:pt>
                <c:pt idx="37">
                  <c:v>8700</c:v>
                </c:pt>
                <c:pt idx="38">
                  <c:v>8800</c:v>
                </c:pt>
                <c:pt idx="39">
                  <c:v>8900</c:v>
                </c:pt>
                <c:pt idx="40">
                  <c:v>9000</c:v>
                </c:pt>
                <c:pt idx="41">
                  <c:v>9100</c:v>
                </c:pt>
                <c:pt idx="42">
                  <c:v>9200</c:v>
                </c:pt>
                <c:pt idx="43">
                  <c:v>9300</c:v>
                </c:pt>
                <c:pt idx="44">
                  <c:v>9400</c:v>
                </c:pt>
                <c:pt idx="45">
                  <c:v>9500</c:v>
                </c:pt>
                <c:pt idx="46">
                  <c:v>9600</c:v>
                </c:pt>
                <c:pt idx="47">
                  <c:v>9700</c:v>
                </c:pt>
                <c:pt idx="48">
                  <c:v>9800</c:v>
                </c:pt>
                <c:pt idx="49">
                  <c:v>9900</c:v>
                </c:pt>
              </c:numCache>
            </c:numRef>
          </c:cat>
          <c:val>
            <c:numRef>
              <c:f>Sheet1!$I$21:$I$70</c:f>
              <c:numCache>
                <c:formatCode>General</c:formatCode>
                <c:ptCount val="50"/>
                <c:pt idx="0">
                  <c:v>0</c:v>
                </c:pt>
                <c:pt idx="1">
                  <c:v>0</c:v>
                </c:pt>
                <c:pt idx="2">
                  <c:v>0</c:v>
                </c:pt>
                <c:pt idx="3">
                  <c:v>0</c:v>
                </c:pt>
                <c:pt idx="4">
                  <c:v>0</c:v>
                </c:pt>
                <c:pt idx="5">
                  <c:v>0</c:v>
                </c:pt>
                <c:pt idx="6">
                  <c:v>0</c:v>
                </c:pt>
                <c:pt idx="7">
                  <c:v>0</c:v>
                </c:pt>
                <c:pt idx="8">
                  <c:v>0</c:v>
                </c:pt>
                <c:pt idx="9">
                  <c:v>0</c:v>
                </c:pt>
                <c:pt idx="10">
                  <c:v>0</c:v>
                </c:pt>
                <c:pt idx="11">
                  <c:v>0</c:v>
                </c:pt>
                <c:pt idx="12">
                  <c:v>3</c:v>
                </c:pt>
                <c:pt idx="13">
                  <c:v>8</c:v>
                </c:pt>
                <c:pt idx="14">
                  <c:v>15</c:v>
                </c:pt>
                <c:pt idx="15">
                  <c:v>22</c:v>
                </c:pt>
                <c:pt idx="16">
                  <c:v>16</c:v>
                </c:pt>
                <c:pt idx="17">
                  <c:v>48</c:v>
                </c:pt>
                <c:pt idx="18">
                  <c:v>33</c:v>
                </c:pt>
                <c:pt idx="19">
                  <c:v>30</c:v>
                </c:pt>
                <c:pt idx="20">
                  <c:v>59</c:v>
                </c:pt>
                <c:pt idx="21">
                  <c:v>20</c:v>
                </c:pt>
                <c:pt idx="22">
                  <c:v>18</c:v>
                </c:pt>
                <c:pt idx="23">
                  <c:v>26</c:v>
                </c:pt>
                <c:pt idx="24">
                  <c:v>41</c:v>
                </c:pt>
                <c:pt idx="25">
                  <c:v>22</c:v>
                </c:pt>
                <c:pt idx="26">
                  <c:v>11</c:v>
                </c:pt>
                <c:pt idx="27">
                  <c:v>16</c:v>
                </c:pt>
                <c:pt idx="28">
                  <c:v>12</c:v>
                </c:pt>
                <c:pt idx="29">
                  <c:v>9</c:v>
                </c:pt>
                <c:pt idx="30">
                  <c:v>15</c:v>
                </c:pt>
                <c:pt idx="31">
                  <c:v>9</c:v>
                </c:pt>
                <c:pt idx="32">
                  <c:v>5</c:v>
                </c:pt>
                <c:pt idx="33">
                  <c:v>2</c:v>
                </c:pt>
                <c:pt idx="34">
                  <c:v>8</c:v>
                </c:pt>
                <c:pt idx="35">
                  <c:v>6</c:v>
                </c:pt>
                <c:pt idx="36">
                  <c:v>1</c:v>
                </c:pt>
                <c:pt idx="37">
                  <c:v>3</c:v>
                </c:pt>
                <c:pt idx="38">
                  <c:v>3</c:v>
                </c:pt>
                <c:pt idx="39">
                  <c:v>0</c:v>
                </c:pt>
                <c:pt idx="40">
                  <c:v>4</c:v>
                </c:pt>
                <c:pt idx="41">
                  <c:v>1</c:v>
                </c:pt>
                <c:pt idx="42">
                  <c:v>0</c:v>
                </c:pt>
                <c:pt idx="43">
                  <c:v>1</c:v>
                </c:pt>
                <c:pt idx="44">
                  <c:v>0</c:v>
                </c:pt>
                <c:pt idx="45">
                  <c:v>0</c:v>
                </c:pt>
                <c:pt idx="46">
                  <c:v>2</c:v>
                </c:pt>
                <c:pt idx="47">
                  <c:v>2</c:v>
                </c:pt>
                <c:pt idx="48">
                  <c:v>1</c:v>
                </c:pt>
                <c:pt idx="49">
                  <c:v>3</c:v>
                </c:pt>
              </c:numCache>
            </c:numRef>
          </c:val>
          <c:extLst>
            <c:ext xmlns:c16="http://schemas.microsoft.com/office/drawing/2014/chart" uri="{C3380CC4-5D6E-409C-BE32-E72D297353CC}">
              <c16:uniqueId val="{00000001-0F87-4F3C-8F33-C8D008FC2CB7}"/>
            </c:ext>
          </c:extLst>
        </c:ser>
        <c:dLbls>
          <c:showLegendKey val="0"/>
          <c:showVal val="0"/>
          <c:showCatName val="0"/>
          <c:showSerName val="0"/>
          <c:showPercent val="0"/>
          <c:showBubbleSize val="0"/>
        </c:dLbls>
        <c:gapWidth val="219"/>
        <c:overlap val="-27"/>
        <c:axId val="726945488"/>
        <c:axId val="726945816"/>
      </c:barChart>
      <c:catAx>
        <c:axId val="72694548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a:t>probe</a:t>
                </a:r>
                <a:r>
                  <a:rPr lang="zh-CN" altLang="en-US"/>
                  <a:t>操作所测时间</a:t>
                </a:r>
                <a:r>
                  <a:rPr lang="en-US" altLang="zh-CN"/>
                  <a:t>/ns</a:t>
                </a:r>
                <a:endParaRPr lang="zh-CN" alt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726945816"/>
        <c:crosses val="autoZero"/>
        <c:auto val="1"/>
        <c:lblAlgn val="ctr"/>
        <c:lblOffset val="100"/>
        <c:noMultiLvlLbl val="0"/>
      </c:catAx>
      <c:valAx>
        <c:axId val="7269458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zh-CN" altLang="en-US"/>
                  <a:t>在相应时间点的分布次数</a:t>
                </a:r>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72694548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2.xml.rels><?xml version="1.0" encoding="UTF-8" standalone="yes"?>
<Relationships xmlns="http://schemas.openxmlformats.org/package/2006/relationships"><Relationship Id="rId1"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AAC0784-6F4B-4D60-85B2-3548FE91FCF5}"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zh-CN" altLang="en-US"/>
        </a:p>
      </dgm:t>
    </dgm:pt>
    <dgm:pt modelId="{C735E9E0-75D9-4ED2-95AF-FD91783C16AA}">
      <dgm:prSet phldrT="[文本]" custT="1"/>
      <dgm:spPr>
        <a:solidFill>
          <a:srgbClr val="ED7D31">
            <a:lumMod val="75000"/>
          </a:srgbClr>
        </a:solidFill>
        <a:ln w="12700" cap="flat" cmpd="sng" algn="ctr">
          <a:solidFill>
            <a:prstClr val="white">
              <a:hueOff val="0"/>
              <a:satOff val="0"/>
              <a:lumOff val="0"/>
              <a:alphaOff val="0"/>
            </a:prstClr>
          </a:solidFill>
          <a:prstDash val="solid"/>
          <a:miter lim="800000"/>
        </a:ln>
        <a:effectLst/>
      </dgm:spPr>
      <dgm:t>
        <a:bodyPr spcFirstLastPara="0" vert="horz" wrap="square" lIns="60960" tIns="60960" rIns="60960" bIns="60960" numCol="1" spcCol="1270" anchor="ctr" anchorCtr="0"/>
        <a:lstStyle/>
        <a:p>
          <a:pPr algn="ctr"/>
          <a:r>
            <a:rPr lang="zh-CN" altLang="en-US" sz="2000" b="1" dirty="0">
              <a:solidFill>
                <a:srgbClr val="203864"/>
              </a:solidFill>
            </a:rPr>
            <a:t>遍历密钥所有可能取值</a:t>
          </a:r>
          <a:r>
            <a:rPr lang="en-US" altLang="zh-CN" sz="2000" b="1" dirty="0">
              <a:solidFill>
                <a:srgbClr val="203864"/>
              </a:solidFill>
            </a:rPr>
            <a:t>k</a:t>
          </a:r>
          <a:endParaRPr lang="zh-CN" altLang="en-US" sz="2000" b="1" dirty="0">
            <a:solidFill>
              <a:srgbClr val="203864"/>
            </a:solidFill>
          </a:endParaRPr>
        </a:p>
      </dgm:t>
    </dgm:pt>
    <dgm:pt modelId="{B6E7F75B-FF05-4D16-BA92-FA260E811A83}" type="parTrans" cxnId="{87BC046D-D030-4A59-B21F-7BCEA45FAE97}">
      <dgm:prSet/>
      <dgm:spPr/>
      <dgm:t>
        <a:bodyPr/>
        <a:lstStyle/>
        <a:p>
          <a:endParaRPr lang="zh-CN" altLang="en-US"/>
        </a:p>
      </dgm:t>
    </dgm:pt>
    <dgm:pt modelId="{C9D1D9BE-5E06-4A70-8271-9BD0724E859A}" type="sibTrans" cxnId="{87BC046D-D030-4A59-B21F-7BCEA45FAE97}">
      <dgm:prSet/>
      <dgm:spPr/>
      <dgm:t>
        <a:bodyPr/>
        <a:lstStyle/>
        <a:p>
          <a:endParaRPr lang="zh-CN" altLang="en-US"/>
        </a:p>
      </dgm:t>
    </dgm:pt>
    <dgm:pt modelId="{21660214-F864-437A-9A0F-AC7880BE8423}">
      <dgm:prSet phldrT="[文本]" custT="1"/>
      <dgm:spPr>
        <a:solidFill>
          <a:srgbClr val="ED7D31">
            <a:lumMod val="75000"/>
          </a:srgbClr>
        </a:solidFill>
        <a:ln w="12700" cap="flat" cmpd="sng" algn="ctr">
          <a:solidFill>
            <a:prstClr val="white">
              <a:hueOff val="0"/>
              <a:satOff val="0"/>
              <a:lumOff val="0"/>
              <a:alphaOff val="0"/>
            </a:prstClr>
          </a:solidFill>
          <a:prstDash val="solid"/>
          <a:miter lim="800000"/>
        </a:ln>
        <a:effectLst/>
      </dgm:spPr>
      <dgm:t>
        <a:bodyPr spcFirstLastPara="0" vert="horz" wrap="square" lIns="60960" tIns="60960" rIns="60960" bIns="60960" numCol="1" spcCol="1270" anchor="ctr" anchorCtr="0"/>
        <a:lstStyle/>
        <a:p>
          <a:pPr algn="ctr"/>
          <a:r>
            <a:rPr lang="zh-CN" altLang="en-US" sz="2000" b="1" dirty="0">
              <a:solidFill>
                <a:srgbClr val="203864"/>
              </a:solidFill>
            </a:rPr>
            <a:t>获取密钥</a:t>
          </a:r>
          <a:r>
            <a:rPr lang="en-US" altLang="zh-CN" sz="2000" b="1" dirty="0">
              <a:solidFill>
                <a:srgbClr val="203864"/>
              </a:solidFill>
            </a:rPr>
            <a:t>k</a:t>
          </a:r>
          <a:r>
            <a:rPr lang="zh-CN" altLang="en-US" sz="2000" b="1" dirty="0">
              <a:solidFill>
                <a:srgbClr val="203864"/>
              </a:solidFill>
            </a:rPr>
            <a:t>所对应的度量分数</a:t>
          </a:r>
        </a:p>
      </dgm:t>
    </dgm:pt>
    <dgm:pt modelId="{986DF24F-1AC1-4D5F-913D-E813A77F3175}" type="parTrans" cxnId="{8644E55C-9FEB-4A28-BEF0-40576F4A41ED}">
      <dgm:prSet/>
      <dgm:spPr/>
      <dgm:t>
        <a:bodyPr/>
        <a:lstStyle/>
        <a:p>
          <a:endParaRPr lang="zh-CN" altLang="en-US"/>
        </a:p>
      </dgm:t>
    </dgm:pt>
    <dgm:pt modelId="{B3832E56-16D3-4D86-B95E-303F04934511}" type="sibTrans" cxnId="{8644E55C-9FEB-4A28-BEF0-40576F4A41ED}">
      <dgm:prSet/>
      <dgm:spPr/>
      <dgm:t>
        <a:bodyPr/>
        <a:lstStyle/>
        <a:p>
          <a:endParaRPr lang="zh-CN" altLang="en-US"/>
        </a:p>
      </dgm:t>
    </dgm:pt>
    <mc:AlternateContent xmlns:mc="http://schemas.openxmlformats.org/markup-compatibility/2006">
      <mc:Choice xmlns:a14="http://schemas.microsoft.com/office/drawing/2010/main" Requires="a14">
        <dgm:pt modelId="{B82426F5-0DBC-427C-8FBA-20FADBB2D550}">
          <dgm:prSet phldrT="[文本]" custT="1"/>
          <dgm:spPr>
            <a:solidFill>
              <a:srgbClr val="ED7D31">
                <a:lumMod val="75000"/>
              </a:srgbClr>
            </a:solidFill>
            <a:ln w="12700" cap="flat" cmpd="sng" algn="ctr">
              <a:solidFill>
                <a:prstClr val="white">
                  <a:hueOff val="0"/>
                  <a:satOff val="0"/>
                  <a:lumOff val="0"/>
                  <a:alphaOff val="0"/>
                </a:prstClr>
              </a:solidFill>
              <a:prstDash val="solid"/>
              <a:miter lim="800000"/>
            </a:ln>
            <a:effectLst/>
          </dgm:spPr>
          <dgm:t>
            <a:bodyPr spcFirstLastPara="0" vert="horz" wrap="square" lIns="60960" tIns="60960" rIns="60960" bIns="60960" numCol="1" spcCol="1270" anchor="ctr" anchorCtr="0"/>
            <a:lstStyle/>
            <a:p>
              <a:pPr algn="ctr"/>
              <a:r>
                <a:rPr lang="zh-CN" altLang="en-US" sz="2000" b="1" dirty="0" smtClean="0">
                  <a:solidFill>
                    <a:srgbClr val="203864"/>
                  </a:solidFill>
                </a:rPr>
                <a:t>对可疑度进行排序，可疑度最高的</a:t>
              </a:r>
              <a14:m>
                <m:oMath xmlns:m="http://schemas.openxmlformats.org/officeDocument/2006/math">
                  <m:acc>
                    <m:accPr>
                      <m:chr m:val="̂"/>
                      <m:ctrlPr>
                        <a:rPr lang="zh-CN" altLang="en-US" sz="2000" b="1" i="1" smtClean="0">
                          <a:solidFill>
                            <a:srgbClr val="203864"/>
                          </a:solidFill>
                          <a:latin typeface="Cambria Math" panose="02040503050406030204" pitchFamily="18" charset="0"/>
                        </a:rPr>
                      </m:ctrlPr>
                    </m:accPr>
                    <m:e>
                      <m:r>
                        <a:rPr lang="en-US" altLang="zh-CN" sz="2000" b="1" i="1" smtClean="0">
                          <a:solidFill>
                            <a:srgbClr val="203864"/>
                          </a:solidFill>
                          <a:latin typeface="Cambria Math" panose="02040503050406030204" pitchFamily="18" charset="0"/>
                        </a:rPr>
                        <m:t>𝒌</m:t>
                      </m:r>
                    </m:e>
                  </m:acc>
                </m:oMath>
              </a14:m>
              <a:r>
                <a:rPr lang="zh-CN" altLang="en-US" sz="2000" b="1" dirty="0" smtClean="0">
                  <a:solidFill>
                    <a:srgbClr val="203864"/>
                  </a:solidFill>
                </a:rPr>
                <a:t>为攻击结果</a:t>
              </a:r>
              <a:endParaRPr lang="zh-CN" altLang="en-US" sz="2000" b="1" dirty="0">
                <a:solidFill>
                  <a:srgbClr val="203864"/>
                </a:solidFill>
              </a:endParaRPr>
            </a:p>
          </dgm:t>
        </dgm:pt>
      </mc:Choice>
      <mc:Fallback>
        <dgm:pt modelId="{B82426F5-0DBC-427C-8FBA-20FADBB2D550}">
          <dgm:prSet phldrT="[文本]" custT="1"/>
          <dgm:spPr>
            <a:solidFill>
              <a:srgbClr val="ED7D31">
                <a:lumMod val="75000"/>
              </a:srgbClr>
            </a:solidFill>
            <a:ln w="12700" cap="flat" cmpd="sng" algn="ctr">
              <a:solidFill>
                <a:prstClr val="white">
                  <a:hueOff val="0"/>
                  <a:satOff val="0"/>
                  <a:lumOff val="0"/>
                  <a:alphaOff val="0"/>
                </a:prstClr>
              </a:solidFill>
              <a:prstDash val="solid"/>
              <a:miter lim="800000"/>
            </a:ln>
            <a:effectLst/>
          </dgm:spPr>
          <dgm:t>
            <a:bodyPr spcFirstLastPara="0" vert="horz" wrap="square" lIns="60960" tIns="60960" rIns="60960" bIns="60960" numCol="1" spcCol="1270" anchor="ctr" anchorCtr="0"/>
            <a:lstStyle/>
            <a:p>
              <a:pPr algn="ctr"/>
              <a:r>
                <a:rPr lang="zh-CN" altLang="en-US" sz="2000" b="1" dirty="0" smtClean="0">
                  <a:solidFill>
                    <a:srgbClr val="203864"/>
                  </a:solidFill>
                </a:rPr>
                <a:t>对可疑度进行排序，可疑度最高的</a:t>
              </a:r>
              <a:r>
                <a:rPr lang="en-US" altLang="zh-CN" sz="2000" b="1" i="0" smtClean="0">
                  <a:solidFill>
                    <a:srgbClr val="203864"/>
                  </a:solidFill>
                  <a:latin typeface="Cambria Math" panose="02040503050406030204" pitchFamily="18" charset="0"/>
                </a:rPr>
                <a:t>𝒌</a:t>
              </a:r>
              <a:r>
                <a:rPr lang="zh-CN" altLang="en-US" sz="2000" b="1" i="0" smtClean="0">
                  <a:solidFill>
                    <a:srgbClr val="203864"/>
                  </a:solidFill>
                  <a:latin typeface="Cambria Math" panose="02040503050406030204" pitchFamily="18" charset="0"/>
                </a:rPr>
                <a:t> ̂</a:t>
              </a:r>
              <a:r>
                <a:rPr lang="zh-CN" altLang="en-US" sz="2000" b="1" dirty="0" smtClean="0">
                  <a:solidFill>
                    <a:srgbClr val="203864"/>
                  </a:solidFill>
                </a:rPr>
                <a:t>为攻击结果</a:t>
              </a:r>
              <a:endParaRPr lang="zh-CN" altLang="en-US" sz="2000" b="1" dirty="0">
                <a:solidFill>
                  <a:srgbClr val="203864"/>
                </a:solidFill>
              </a:endParaRPr>
            </a:p>
          </dgm:t>
        </dgm:pt>
      </mc:Fallback>
    </mc:AlternateContent>
    <dgm:pt modelId="{5A3F6BED-7974-4197-A3C4-6A58146E42B3}" type="parTrans" cxnId="{4ACB59FF-5DDA-4654-A202-EAE2310590E8}">
      <dgm:prSet/>
      <dgm:spPr/>
      <dgm:t>
        <a:bodyPr/>
        <a:lstStyle/>
        <a:p>
          <a:endParaRPr lang="zh-CN" altLang="en-US"/>
        </a:p>
      </dgm:t>
    </dgm:pt>
    <dgm:pt modelId="{3746C903-F42A-4253-8DD4-33E3B6F1BA1F}" type="sibTrans" cxnId="{4ACB59FF-5DDA-4654-A202-EAE2310590E8}">
      <dgm:prSet/>
      <dgm:spPr/>
      <dgm:t>
        <a:bodyPr/>
        <a:lstStyle/>
        <a:p>
          <a:endParaRPr lang="zh-CN" altLang="en-US"/>
        </a:p>
      </dgm:t>
    </dgm:pt>
    <dgm:pt modelId="{B0C5FE55-C1BA-4AEC-9910-0450E5E05562}" type="pres">
      <dgm:prSet presAssocID="{AAAC0784-6F4B-4D60-85B2-3548FE91FCF5}" presName="CompostProcess" presStyleCnt="0">
        <dgm:presLayoutVars>
          <dgm:dir/>
          <dgm:resizeHandles val="exact"/>
        </dgm:presLayoutVars>
      </dgm:prSet>
      <dgm:spPr/>
      <dgm:t>
        <a:bodyPr/>
        <a:lstStyle/>
        <a:p>
          <a:endParaRPr lang="zh-CN" altLang="en-US"/>
        </a:p>
      </dgm:t>
    </dgm:pt>
    <dgm:pt modelId="{B5E9D716-08F1-4E11-A629-41731354FD0C}" type="pres">
      <dgm:prSet presAssocID="{AAAC0784-6F4B-4D60-85B2-3548FE91FCF5}" presName="arrow" presStyleLbl="bgShp" presStyleIdx="0" presStyleCnt="1"/>
      <dgm:spPr/>
    </dgm:pt>
    <dgm:pt modelId="{99855D00-6151-40A4-B2BC-7A15CFB52D1E}" type="pres">
      <dgm:prSet presAssocID="{AAAC0784-6F4B-4D60-85B2-3548FE91FCF5}" presName="linearProcess" presStyleCnt="0"/>
      <dgm:spPr/>
    </dgm:pt>
    <dgm:pt modelId="{75A4A61A-ED0E-4978-8932-C0B79720310C}" type="pres">
      <dgm:prSet presAssocID="{C735E9E0-75D9-4ED2-95AF-FD91783C16AA}" presName="textNode" presStyleLbl="node1" presStyleIdx="0" presStyleCnt="3">
        <dgm:presLayoutVars>
          <dgm:bulletEnabled val="1"/>
        </dgm:presLayoutVars>
      </dgm:prSet>
      <dgm:spPr/>
      <dgm:t>
        <a:bodyPr/>
        <a:lstStyle/>
        <a:p>
          <a:endParaRPr lang="zh-CN" altLang="en-US"/>
        </a:p>
      </dgm:t>
    </dgm:pt>
    <dgm:pt modelId="{0DBC1932-6055-4B6D-A88A-1A3F7187D23B}" type="pres">
      <dgm:prSet presAssocID="{C9D1D9BE-5E06-4A70-8271-9BD0724E859A}" presName="sibTrans" presStyleCnt="0"/>
      <dgm:spPr/>
    </dgm:pt>
    <dgm:pt modelId="{00D7A139-B344-4562-B74D-49E8657FD0AF}" type="pres">
      <dgm:prSet presAssocID="{21660214-F864-437A-9A0F-AC7880BE8423}" presName="textNode" presStyleLbl="node1" presStyleIdx="1" presStyleCnt="3">
        <dgm:presLayoutVars>
          <dgm:bulletEnabled val="1"/>
        </dgm:presLayoutVars>
      </dgm:prSet>
      <dgm:spPr/>
      <dgm:t>
        <a:bodyPr/>
        <a:lstStyle/>
        <a:p>
          <a:endParaRPr lang="zh-CN" altLang="en-US"/>
        </a:p>
      </dgm:t>
    </dgm:pt>
    <dgm:pt modelId="{27B0904F-CB41-4B44-B956-5721CAE1C770}" type="pres">
      <dgm:prSet presAssocID="{B3832E56-16D3-4D86-B95E-303F04934511}" presName="sibTrans" presStyleCnt="0"/>
      <dgm:spPr/>
    </dgm:pt>
    <dgm:pt modelId="{A92884CC-8F75-45A9-9626-85C51FAAF202}" type="pres">
      <dgm:prSet presAssocID="{B82426F5-0DBC-427C-8FBA-20FADBB2D550}" presName="textNode" presStyleLbl="node1" presStyleIdx="2" presStyleCnt="3">
        <dgm:presLayoutVars>
          <dgm:bulletEnabled val="1"/>
        </dgm:presLayoutVars>
      </dgm:prSet>
      <dgm:spPr/>
      <dgm:t>
        <a:bodyPr/>
        <a:lstStyle/>
        <a:p>
          <a:endParaRPr lang="zh-CN" altLang="en-US"/>
        </a:p>
      </dgm:t>
    </dgm:pt>
  </dgm:ptLst>
  <dgm:cxnLst>
    <dgm:cxn modelId="{B64AAB44-729D-4AF4-A828-683325D27BF6}" type="presOf" srcId="{AAAC0784-6F4B-4D60-85B2-3548FE91FCF5}" destId="{B0C5FE55-C1BA-4AEC-9910-0450E5E05562}" srcOrd="0" destOrd="0" presId="urn:microsoft.com/office/officeart/2005/8/layout/hProcess9"/>
    <dgm:cxn modelId="{87BC046D-D030-4A59-B21F-7BCEA45FAE97}" srcId="{AAAC0784-6F4B-4D60-85B2-3548FE91FCF5}" destId="{C735E9E0-75D9-4ED2-95AF-FD91783C16AA}" srcOrd="0" destOrd="0" parTransId="{B6E7F75B-FF05-4D16-BA92-FA260E811A83}" sibTransId="{C9D1D9BE-5E06-4A70-8271-9BD0724E859A}"/>
    <dgm:cxn modelId="{4932E59E-6CF0-49FB-A1FE-35C4FDD3236D}" type="presOf" srcId="{B82426F5-0DBC-427C-8FBA-20FADBB2D550}" destId="{A92884CC-8F75-45A9-9626-85C51FAAF202}" srcOrd="0" destOrd="0" presId="urn:microsoft.com/office/officeart/2005/8/layout/hProcess9"/>
    <dgm:cxn modelId="{56AD26F8-55E8-4962-B230-B0C79AD1111D}" type="presOf" srcId="{21660214-F864-437A-9A0F-AC7880BE8423}" destId="{00D7A139-B344-4562-B74D-49E8657FD0AF}" srcOrd="0" destOrd="0" presId="urn:microsoft.com/office/officeart/2005/8/layout/hProcess9"/>
    <dgm:cxn modelId="{4ACB59FF-5DDA-4654-A202-EAE2310590E8}" srcId="{AAAC0784-6F4B-4D60-85B2-3548FE91FCF5}" destId="{B82426F5-0DBC-427C-8FBA-20FADBB2D550}" srcOrd="2" destOrd="0" parTransId="{5A3F6BED-7974-4197-A3C4-6A58146E42B3}" sibTransId="{3746C903-F42A-4253-8DD4-33E3B6F1BA1F}"/>
    <dgm:cxn modelId="{8644E55C-9FEB-4A28-BEF0-40576F4A41ED}" srcId="{AAAC0784-6F4B-4D60-85B2-3548FE91FCF5}" destId="{21660214-F864-437A-9A0F-AC7880BE8423}" srcOrd="1" destOrd="0" parTransId="{986DF24F-1AC1-4D5F-913D-E813A77F3175}" sibTransId="{B3832E56-16D3-4D86-B95E-303F04934511}"/>
    <dgm:cxn modelId="{4C07F49F-25A2-4501-9574-E19ECFADFA38}" type="presOf" srcId="{C735E9E0-75D9-4ED2-95AF-FD91783C16AA}" destId="{75A4A61A-ED0E-4978-8932-C0B79720310C}" srcOrd="0" destOrd="0" presId="urn:microsoft.com/office/officeart/2005/8/layout/hProcess9"/>
    <dgm:cxn modelId="{BD79B143-001F-4142-9851-2E8F11E762EE}" type="presParOf" srcId="{B0C5FE55-C1BA-4AEC-9910-0450E5E05562}" destId="{B5E9D716-08F1-4E11-A629-41731354FD0C}" srcOrd="0" destOrd="0" presId="urn:microsoft.com/office/officeart/2005/8/layout/hProcess9"/>
    <dgm:cxn modelId="{A04CE756-49D1-4B51-AC40-929BD37A3224}" type="presParOf" srcId="{B0C5FE55-C1BA-4AEC-9910-0450E5E05562}" destId="{99855D00-6151-40A4-B2BC-7A15CFB52D1E}" srcOrd="1" destOrd="0" presId="urn:microsoft.com/office/officeart/2005/8/layout/hProcess9"/>
    <dgm:cxn modelId="{0547EC26-5EA3-40AE-8B57-2CCF1D208A1F}" type="presParOf" srcId="{99855D00-6151-40A4-B2BC-7A15CFB52D1E}" destId="{75A4A61A-ED0E-4978-8932-C0B79720310C}" srcOrd="0" destOrd="0" presId="urn:microsoft.com/office/officeart/2005/8/layout/hProcess9"/>
    <dgm:cxn modelId="{51C9FF41-50C6-4A78-BCFA-3F0FC082C3C3}" type="presParOf" srcId="{99855D00-6151-40A4-B2BC-7A15CFB52D1E}" destId="{0DBC1932-6055-4B6D-A88A-1A3F7187D23B}" srcOrd="1" destOrd="0" presId="urn:microsoft.com/office/officeart/2005/8/layout/hProcess9"/>
    <dgm:cxn modelId="{8E7FB51F-8FB0-418C-9367-41715FC15092}" type="presParOf" srcId="{99855D00-6151-40A4-B2BC-7A15CFB52D1E}" destId="{00D7A139-B344-4562-B74D-49E8657FD0AF}" srcOrd="2" destOrd="0" presId="urn:microsoft.com/office/officeart/2005/8/layout/hProcess9"/>
    <dgm:cxn modelId="{39CC64C0-F78E-4EE4-B1FC-75F3E14F1AF5}" type="presParOf" srcId="{99855D00-6151-40A4-B2BC-7A15CFB52D1E}" destId="{27B0904F-CB41-4B44-B956-5721CAE1C770}" srcOrd="3" destOrd="0" presId="urn:microsoft.com/office/officeart/2005/8/layout/hProcess9"/>
    <dgm:cxn modelId="{5F3DACD2-1FCB-443A-81C2-62E59FAA8DE8}" type="presParOf" srcId="{99855D00-6151-40A4-B2BC-7A15CFB52D1E}" destId="{A92884CC-8F75-45A9-9626-85C51FAAF202}"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AAC0784-6F4B-4D60-85B2-3548FE91FCF5}"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zh-CN" altLang="en-US"/>
        </a:p>
      </dgm:t>
    </dgm:pt>
    <dgm:pt modelId="{C735E9E0-75D9-4ED2-95AF-FD91783C16AA}">
      <dgm:prSet phldrT="[文本]" custT="1"/>
      <dgm:spPr>
        <a:solidFill>
          <a:srgbClr val="ED7D31">
            <a:lumMod val="75000"/>
          </a:srgbClr>
        </a:solidFill>
        <a:ln w="12700" cap="flat" cmpd="sng" algn="ctr">
          <a:solidFill>
            <a:prstClr val="white">
              <a:hueOff val="0"/>
              <a:satOff val="0"/>
              <a:lumOff val="0"/>
              <a:alphaOff val="0"/>
            </a:prstClr>
          </a:solidFill>
          <a:prstDash val="solid"/>
          <a:miter lim="800000"/>
        </a:ln>
        <a:effectLst/>
      </dgm:spPr>
      <dgm:t>
        <a:bodyPr spcFirstLastPara="0" vert="horz" wrap="square" lIns="60960" tIns="60960" rIns="60960" bIns="60960" numCol="1" spcCol="1270" anchor="ctr" anchorCtr="0"/>
        <a:lstStyle/>
        <a:p>
          <a:pPr algn="ctr"/>
          <a:r>
            <a:rPr lang="zh-CN" altLang="en-US" sz="2000" b="1" dirty="0">
              <a:solidFill>
                <a:srgbClr val="203864"/>
              </a:solidFill>
            </a:rPr>
            <a:t>遍历密钥所有可能取值</a:t>
          </a:r>
          <a:r>
            <a:rPr lang="en-US" altLang="zh-CN" sz="2000" b="1" dirty="0">
              <a:solidFill>
                <a:srgbClr val="203864"/>
              </a:solidFill>
            </a:rPr>
            <a:t>k</a:t>
          </a:r>
          <a:endParaRPr lang="zh-CN" altLang="en-US" sz="2000" b="1" dirty="0">
            <a:solidFill>
              <a:srgbClr val="203864"/>
            </a:solidFill>
          </a:endParaRPr>
        </a:p>
      </dgm:t>
    </dgm:pt>
    <dgm:pt modelId="{B6E7F75B-FF05-4D16-BA92-FA260E811A83}" type="parTrans" cxnId="{87BC046D-D030-4A59-B21F-7BCEA45FAE97}">
      <dgm:prSet/>
      <dgm:spPr/>
      <dgm:t>
        <a:bodyPr/>
        <a:lstStyle/>
        <a:p>
          <a:endParaRPr lang="zh-CN" altLang="en-US"/>
        </a:p>
      </dgm:t>
    </dgm:pt>
    <dgm:pt modelId="{C9D1D9BE-5E06-4A70-8271-9BD0724E859A}" type="sibTrans" cxnId="{87BC046D-D030-4A59-B21F-7BCEA45FAE97}">
      <dgm:prSet/>
      <dgm:spPr/>
      <dgm:t>
        <a:bodyPr/>
        <a:lstStyle/>
        <a:p>
          <a:endParaRPr lang="zh-CN" altLang="en-US"/>
        </a:p>
      </dgm:t>
    </dgm:pt>
    <dgm:pt modelId="{21660214-F864-437A-9A0F-AC7880BE8423}">
      <dgm:prSet phldrT="[文本]" custT="1"/>
      <dgm:spPr>
        <a:solidFill>
          <a:srgbClr val="ED7D31">
            <a:lumMod val="75000"/>
          </a:srgbClr>
        </a:solidFill>
        <a:ln w="12700" cap="flat" cmpd="sng" algn="ctr">
          <a:solidFill>
            <a:prstClr val="white">
              <a:hueOff val="0"/>
              <a:satOff val="0"/>
              <a:lumOff val="0"/>
              <a:alphaOff val="0"/>
            </a:prstClr>
          </a:solidFill>
          <a:prstDash val="solid"/>
          <a:miter lim="800000"/>
        </a:ln>
        <a:effectLst/>
      </dgm:spPr>
      <dgm:t>
        <a:bodyPr spcFirstLastPara="0" vert="horz" wrap="square" lIns="60960" tIns="60960" rIns="60960" bIns="60960" numCol="1" spcCol="1270" anchor="ctr" anchorCtr="0"/>
        <a:lstStyle/>
        <a:p>
          <a:pPr algn="ctr"/>
          <a:r>
            <a:rPr lang="zh-CN" altLang="en-US" sz="2000" b="1" dirty="0">
              <a:solidFill>
                <a:srgbClr val="203864"/>
              </a:solidFill>
            </a:rPr>
            <a:t>获取密钥</a:t>
          </a:r>
          <a:r>
            <a:rPr lang="en-US" altLang="zh-CN" sz="2000" b="1" dirty="0">
              <a:solidFill>
                <a:srgbClr val="203864"/>
              </a:solidFill>
            </a:rPr>
            <a:t>k</a:t>
          </a:r>
          <a:r>
            <a:rPr lang="zh-CN" altLang="en-US" sz="2000" b="1" dirty="0">
              <a:solidFill>
                <a:srgbClr val="203864"/>
              </a:solidFill>
            </a:rPr>
            <a:t>所对应的度量分数</a:t>
          </a:r>
        </a:p>
      </dgm:t>
    </dgm:pt>
    <dgm:pt modelId="{986DF24F-1AC1-4D5F-913D-E813A77F3175}" type="parTrans" cxnId="{8644E55C-9FEB-4A28-BEF0-40576F4A41ED}">
      <dgm:prSet/>
      <dgm:spPr/>
      <dgm:t>
        <a:bodyPr/>
        <a:lstStyle/>
        <a:p>
          <a:endParaRPr lang="zh-CN" altLang="en-US"/>
        </a:p>
      </dgm:t>
    </dgm:pt>
    <dgm:pt modelId="{B3832E56-16D3-4D86-B95E-303F04934511}" type="sibTrans" cxnId="{8644E55C-9FEB-4A28-BEF0-40576F4A41ED}">
      <dgm:prSet/>
      <dgm:spPr/>
      <dgm:t>
        <a:bodyPr/>
        <a:lstStyle/>
        <a:p>
          <a:endParaRPr lang="zh-CN" altLang="en-US"/>
        </a:p>
      </dgm:t>
    </dgm:pt>
    <dgm:pt modelId="{B82426F5-0DBC-427C-8FBA-20FADBB2D550}">
      <dgm:prSet phldrT="[文本]" custT="1"/>
      <dgm:spPr>
        <a:blipFill>
          <a:blip xmlns:r="http://schemas.openxmlformats.org/officeDocument/2006/relationships" r:embed="rId1"/>
          <a:stretch>
            <a:fillRect l="-1120" t="-8293" r="-1401" b="-15610"/>
          </a:stretch>
        </a:blipFill>
        <a:ln w="12700" cap="flat" cmpd="sng" algn="ctr">
          <a:solidFill>
            <a:prstClr val="white">
              <a:hueOff val="0"/>
              <a:satOff val="0"/>
              <a:lumOff val="0"/>
              <a:alphaOff val="0"/>
            </a:prstClr>
          </a:solidFill>
          <a:prstDash val="solid"/>
          <a:miter lim="800000"/>
        </a:ln>
        <a:effectLst/>
      </dgm:spPr>
      <dgm:t>
        <a:bodyPr/>
        <a:lstStyle/>
        <a:p>
          <a:r>
            <a:rPr lang="zh-CN" altLang="en-US">
              <a:noFill/>
            </a:rPr>
            <a:t> </a:t>
          </a:r>
        </a:p>
      </dgm:t>
    </dgm:pt>
    <dgm:pt modelId="{5A3F6BED-7974-4197-A3C4-6A58146E42B3}" type="parTrans" cxnId="{4ACB59FF-5DDA-4654-A202-EAE2310590E8}">
      <dgm:prSet/>
      <dgm:spPr/>
      <dgm:t>
        <a:bodyPr/>
        <a:lstStyle/>
        <a:p>
          <a:endParaRPr lang="zh-CN" altLang="en-US"/>
        </a:p>
      </dgm:t>
    </dgm:pt>
    <dgm:pt modelId="{3746C903-F42A-4253-8DD4-33E3B6F1BA1F}" type="sibTrans" cxnId="{4ACB59FF-5DDA-4654-A202-EAE2310590E8}">
      <dgm:prSet/>
      <dgm:spPr/>
      <dgm:t>
        <a:bodyPr/>
        <a:lstStyle/>
        <a:p>
          <a:endParaRPr lang="zh-CN" altLang="en-US"/>
        </a:p>
      </dgm:t>
    </dgm:pt>
    <dgm:pt modelId="{B0C5FE55-C1BA-4AEC-9910-0450E5E05562}" type="pres">
      <dgm:prSet presAssocID="{AAAC0784-6F4B-4D60-85B2-3548FE91FCF5}" presName="CompostProcess" presStyleCnt="0">
        <dgm:presLayoutVars>
          <dgm:dir/>
          <dgm:resizeHandles val="exact"/>
        </dgm:presLayoutVars>
      </dgm:prSet>
      <dgm:spPr/>
      <dgm:t>
        <a:bodyPr/>
        <a:lstStyle/>
        <a:p>
          <a:endParaRPr lang="zh-CN" altLang="en-US"/>
        </a:p>
      </dgm:t>
    </dgm:pt>
    <dgm:pt modelId="{B5E9D716-08F1-4E11-A629-41731354FD0C}" type="pres">
      <dgm:prSet presAssocID="{AAAC0784-6F4B-4D60-85B2-3548FE91FCF5}" presName="arrow" presStyleLbl="bgShp" presStyleIdx="0" presStyleCnt="1"/>
      <dgm:spPr/>
    </dgm:pt>
    <dgm:pt modelId="{99855D00-6151-40A4-B2BC-7A15CFB52D1E}" type="pres">
      <dgm:prSet presAssocID="{AAAC0784-6F4B-4D60-85B2-3548FE91FCF5}" presName="linearProcess" presStyleCnt="0"/>
      <dgm:spPr/>
    </dgm:pt>
    <dgm:pt modelId="{75A4A61A-ED0E-4978-8932-C0B79720310C}" type="pres">
      <dgm:prSet presAssocID="{C735E9E0-75D9-4ED2-95AF-FD91783C16AA}" presName="textNode" presStyleLbl="node1" presStyleIdx="0" presStyleCnt="3">
        <dgm:presLayoutVars>
          <dgm:bulletEnabled val="1"/>
        </dgm:presLayoutVars>
      </dgm:prSet>
      <dgm:spPr/>
      <dgm:t>
        <a:bodyPr/>
        <a:lstStyle/>
        <a:p>
          <a:endParaRPr lang="zh-CN" altLang="en-US"/>
        </a:p>
      </dgm:t>
    </dgm:pt>
    <dgm:pt modelId="{0DBC1932-6055-4B6D-A88A-1A3F7187D23B}" type="pres">
      <dgm:prSet presAssocID="{C9D1D9BE-5E06-4A70-8271-9BD0724E859A}" presName="sibTrans" presStyleCnt="0"/>
      <dgm:spPr/>
    </dgm:pt>
    <dgm:pt modelId="{00D7A139-B344-4562-B74D-49E8657FD0AF}" type="pres">
      <dgm:prSet presAssocID="{21660214-F864-437A-9A0F-AC7880BE8423}" presName="textNode" presStyleLbl="node1" presStyleIdx="1" presStyleCnt="3">
        <dgm:presLayoutVars>
          <dgm:bulletEnabled val="1"/>
        </dgm:presLayoutVars>
      </dgm:prSet>
      <dgm:spPr/>
      <dgm:t>
        <a:bodyPr/>
        <a:lstStyle/>
        <a:p>
          <a:endParaRPr lang="zh-CN" altLang="en-US"/>
        </a:p>
      </dgm:t>
    </dgm:pt>
    <dgm:pt modelId="{27B0904F-CB41-4B44-B956-5721CAE1C770}" type="pres">
      <dgm:prSet presAssocID="{B3832E56-16D3-4D86-B95E-303F04934511}" presName="sibTrans" presStyleCnt="0"/>
      <dgm:spPr/>
    </dgm:pt>
    <dgm:pt modelId="{A92884CC-8F75-45A9-9626-85C51FAAF202}" type="pres">
      <dgm:prSet presAssocID="{B82426F5-0DBC-427C-8FBA-20FADBB2D550}" presName="textNode" presStyleLbl="node1" presStyleIdx="2" presStyleCnt="3">
        <dgm:presLayoutVars>
          <dgm:bulletEnabled val="1"/>
        </dgm:presLayoutVars>
      </dgm:prSet>
      <dgm:spPr/>
      <dgm:t>
        <a:bodyPr/>
        <a:lstStyle/>
        <a:p>
          <a:endParaRPr lang="zh-CN" altLang="en-US"/>
        </a:p>
      </dgm:t>
    </dgm:pt>
  </dgm:ptLst>
  <dgm:cxnLst>
    <dgm:cxn modelId="{B64AAB44-729D-4AF4-A828-683325D27BF6}" type="presOf" srcId="{AAAC0784-6F4B-4D60-85B2-3548FE91FCF5}" destId="{B0C5FE55-C1BA-4AEC-9910-0450E5E05562}" srcOrd="0" destOrd="0" presId="urn:microsoft.com/office/officeart/2005/8/layout/hProcess9"/>
    <dgm:cxn modelId="{87BC046D-D030-4A59-B21F-7BCEA45FAE97}" srcId="{AAAC0784-6F4B-4D60-85B2-3548FE91FCF5}" destId="{C735E9E0-75D9-4ED2-95AF-FD91783C16AA}" srcOrd="0" destOrd="0" parTransId="{B6E7F75B-FF05-4D16-BA92-FA260E811A83}" sibTransId="{C9D1D9BE-5E06-4A70-8271-9BD0724E859A}"/>
    <dgm:cxn modelId="{4932E59E-6CF0-49FB-A1FE-35C4FDD3236D}" type="presOf" srcId="{B82426F5-0DBC-427C-8FBA-20FADBB2D550}" destId="{A92884CC-8F75-45A9-9626-85C51FAAF202}" srcOrd="0" destOrd="0" presId="urn:microsoft.com/office/officeart/2005/8/layout/hProcess9"/>
    <dgm:cxn modelId="{56AD26F8-55E8-4962-B230-B0C79AD1111D}" type="presOf" srcId="{21660214-F864-437A-9A0F-AC7880BE8423}" destId="{00D7A139-B344-4562-B74D-49E8657FD0AF}" srcOrd="0" destOrd="0" presId="urn:microsoft.com/office/officeart/2005/8/layout/hProcess9"/>
    <dgm:cxn modelId="{4ACB59FF-5DDA-4654-A202-EAE2310590E8}" srcId="{AAAC0784-6F4B-4D60-85B2-3548FE91FCF5}" destId="{B82426F5-0DBC-427C-8FBA-20FADBB2D550}" srcOrd="2" destOrd="0" parTransId="{5A3F6BED-7974-4197-A3C4-6A58146E42B3}" sibTransId="{3746C903-F42A-4253-8DD4-33E3B6F1BA1F}"/>
    <dgm:cxn modelId="{8644E55C-9FEB-4A28-BEF0-40576F4A41ED}" srcId="{AAAC0784-6F4B-4D60-85B2-3548FE91FCF5}" destId="{21660214-F864-437A-9A0F-AC7880BE8423}" srcOrd="1" destOrd="0" parTransId="{986DF24F-1AC1-4D5F-913D-E813A77F3175}" sibTransId="{B3832E56-16D3-4D86-B95E-303F04934511}"/>
    <dgm:cxn modelId="{4C07F49F-25A2-4501-9574-E19ECFADFA38}" type="presOf" srcId="{C735E9E0-75D9-4ED2-95AF-FD91783C16AA}" destId="{75A4A61A-ED0E-4978-8932-C0B79720310C}" srcOrd="0" destOrd="0" presId="urn:microsoft.com/office/officeart/2005/8/layout/hProcess9"/>
    <dgm:cxn modelId="{BD79B143-001F-4142-9851-2E8F11E762EE}" type="presParOf" srcId="{B0C5FE55-C1BA-4AEC-9910-0450E5E05562}" destId="{B5E9D716-08F1-4E11-A629-41731354FD0C}" srcOrd="0" destOrd="0" presId="urn:microsoft.com/office/officeart/2005/8/layout/hProcess9"/>
    <dgm:cxn modelId="{A04CE756-49D1-4B51-AC40-929BD37A3224}" type="presParOf" srcId="{B0C5FE55-C1BA-4AEC-9910-0450E5E05562}" destId="{99855D00-6151-40A4-B2BC-7A15CFB52D1E}" srcOrd="1" destOrd="0" presId="urn:microsoft.com/office/officeart/2005/8/layout/hProcess9"/>
    <dgm:cxn modelId="{0547EC26-5EA3-40AE-8B57-2CCF1D208A1F}" type="presParOf" srcId="{99855D00-6151-40A4-B2BC-7A15CFB52D1E}" destId="{75A4A61A-ED0E-4978-8932-C0B79720310C}" srcOrd="0" destOrd="0" presId="urn:microsoft.com/office/officeart/2005/8/layout/hProcess9"/>
    <dgm:cxn modelId="{51C9FF41-50C6-4A78-BCFA-3F0FC082C3C3}" type="presParOf" srcId="{99855D00-6151-40A4-B2BC-7A15CFB52D1E}" destId="{0DBC1932-6055-4B6D-A88A-1A3F7187D23B}" srcOrd="1" destOrd="0" presId="urn:microsoft.com/office/officeart/2005/8/layout/hProcess9"/>
    <dgm:cxn modelId="{8E7FB51F-8FB0-418C-9367-41715FC15092}" type="presParOf" srcId="{99855D00-6151-40A4-B2BC-7A15CFB52D1E}" destId="{00D7A139-B344-4562-B74D-49E8657FD0AF}" srcOrd="2" destOrd="0" presId="urn:microsoft.com/office/officeart/2005/8/layout/hProcess9"/>
    <dgm:cxn modelId="{39CC64C0-F78E-4EE4-B1FC-75F3E14F1AF5}" type="presParOf" srcId="{99855D00-6151-40A4-B2BC-7A15CFB52D1E}" destId="{27B0904F-CB41-4B44-B956-5721CAE1C770}" srcOrd="3" destOrd="0" presId="urn:microsoft.com/office/officeart/2005/8/layout/hProcess9"/>
    <dgm:cxn modelId="{5F3DACD2-1FCB-443A-81C2-62E59FAA8DE8}" type="presParOf" srcId="{99855D00-6151-40A4-B2BC-7A15CFB52D1E}" destId="{A92884CC-8F75-45A9-9626-85C51FAAF202}"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E9D716-08F1-4E11-A629-41731354FD0C}">
      <dsp:nvSpPr>
        <dsp:cNvPr id="0" name=""/>
        <dsp:cNvSpPr/>
      </dsp:nvSpPr>
      <dsp:spPr>
        <a:xfrm>
          <a:off x="525829" y="0"/>
          <a:ext cx="5959398" cy="309634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A4A61A-ED0E-4978-8932-C0B79720310C}">
      <dsp:nvSpPr>
        <dsp:cNvPr id="0" name=""/>
        <dsp:cNvSpPr/>
      </dsp:nvSpPr>
      <dsp:spPr>
        <a:xfrm>
          <a:off x="3380" y="928903"/>
          <a:ext cx="2167248" cy="1238537"/>
        </a:xfrm>
        <a:prstGeom prst="roundRect">
          <a:avLst/>
        </a:prstGeom>
        <a:solidFill>
          <a:srgbClr val="ED7D31">
            <a:lumMod val="7500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889000">
            <a:lnSpc>
              <a:spcPct val="90000"/>
            </a:lnSpc>
            <a:spcBef>
              <a:spcPct val="0"/>
            </a:spcBef>
            <a:spcAft>
              <a:spcPct val="35000"/>
            </a:spcAft>
          </a:pPr>
          <a:r>
            <a:rPr lang="zh-CN" altLang="en-US" sz="2000" b="1" kern="1200" dirty="0">
              <a:solidFill>
                <a:srgbClr val="203864"/>
              </a:solidFill>
            </a:rPr>
            <a:t>遍历密钥所有可能取值</a:t>
          </a:r>
          <a:r>
            <a:rPr lang="en-US" altLang="zh-CN" sz="2000" b="1" kern="1200" dirty="0">
              <a:solidFill>
                <a:srgbClr val="203864"/>
              </a:solidFill>
            </a:rPr>
            <a:t>k</a:t>
          </a:r>
          <a:endParaRPr lang="zh-CN" altLang="en-US" sz="2000" b="1" kern="1200" dirty="0">
            <a:solidFill>
              <a:srgbClr val="203864"/>
            </a:solidFill>
          </a:endParaRPr>
        </a:p>
      </dsp:txBody>
      <dsp:txXfrm>
        <a:off x="63840" y="989363"/>
        <a:ext cx="2046328" cy="1117617"/>
      </dsp:txXfrm>
    </dsp:sp>
    <dsp:sp modelId="{00D7A139-B344-4562-B74D-49E8657FD0AF}">
      <dsp:nvSpPr>
        <dsp:cNvPr id="0" name=""/>
        <dsp:cNvSpPr/>
      </dsp:nvSpPr>
      <dsp:spPr>
        <a:xfrm>
          <a:off x="2421904" y="928903"/>
          <a:ext cx="2167248" cy="1238537"/>
        </a:xfrm>
        <a:prstGeom prst="roundRect">
          <a:avLst/>
        </a:prstGeom>
        <a:solidFill>
          <a:srgbClr val="ED7D31">
            <a:lumMod val="7500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889000">
            <a:lnSpc>
              <a:spcPct val="90000"/>
            </a:lnSpc>
            <a:spcBef>
              <a:spcPct val="0"/>
            </a:spcBef>
            <a:spcAft>
              <a:spcPct val="35000"/>
            </a:spcAft>
          </a:pPr>
          <a:r>
            <a:rPr lang="zh-CN" altLang="en-US" sz="2000" b="1" kern="1200" dirty="0">
              <a:solidFill>
                <a:srgbClr val="203864"/>
              </a:solidFill>
            </a:rPr>
            <a:t>获取密钥</a:t>
          </a:r>
          <a:r>
            <a:rPr lang="en-US" altLang="zh-CN" sz="2000" b="1" kern="1200" dirty="0">
              <a:solidFill>
                <a:srgbClr val="203864"/>
              </a:solidFill>
            </a:rPr>
            <a:t>k</a:t>
          </a:r>
          <a:r>
            <a:rPr lang="zh-CN" altLang="en-US" sz="2000" b="1" kern="1200" dirty="0">
              <a:solidFill>
                <a:srgbClr val="203864"/>
              </a:solidFill>
            </a:rPr>
            <a:t>所对应的度量分数</a:t>
          </a:r>
        </a:p>
      </dsp:txBody>
      <dsp:txXfrm>
        <a:off x="2482364" y="989363"/>
        <a:ext cx="2046328" cy="1117617"/>
      </dsp:txXfrm>
    </dsp:sp>
    <dsp:sp modelId="{A92884CC-8F75-45A9-9626-85C51FAAF202}">
      <dsp:nvSpPr>
        <dsp:cNvPr id="0" name=""/>
        <dsp:cNvSpPr/>
      </dsp:nvSpPr>
      <dsp:spPr>
        <a:xfrm>
          <a:off x="4840427" y="928903"/>
          <a:ext cx="2167248" cy="1238537"/>
        </a:xfrm>
        <a:prstGeom prst="roundRect">
          <a:avLst/>
        </a:prstGeom>
        <a:solidFill>
          <a:srgbClr val="ED7D31">
            <a:lumMod val="7500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889000">
            <a:lnSpc>
              <a:spcPct val="90000"/>
            </a:lnSpc>
            <a:spcBef>
              <a:spcPct val="0"/>
            </a:spcBef>
            <a:spcAft>
              <a:spcPct val="35000"/>
            </a:spcAft>
          </a:pPr>
          <a:r>
            <a:rPr lang="zh-CN" altLang="en-US" sz="2000" b="1" kern="1200" dirty="0" smtClean="0">
              <a:solidFill>
                <a:srgbClr val="203864"/>
              </a:solidFill>
            </a:rPr>
            <a:t>对可疑度进行排序，可疑度最高的</a:t>
          </a:r>
          <a14:m xmlns:a14="http://schemas.microsoft.com/office/drawing/2010/main">
            <m:oMath xmlns:m="http://schemas.openxmlformats.org/officeDocument/2006/math">
              <m:acc>
                <m:accPr>
                  <m:chr m:val="̂"/>
                  <m:ctrlPr>
                    <a:rPr lang="zh-CN" altLang="en-US" sz="2000" b="1" i="1" kern="1200" smtClean="0">
                      <a:solidFill>
                        <a:srgbClr val="203864"/>
                      </a:solidFill>
                      <a:latin typeface="Cambria Math" panose="02040503050406030204" pitchFamily="18" charset="0"/>
                    </a:rPr>
                  </m:ctrlPr>
                </m:accPr>
                <m:e>
                  <m:r>
                    <a:rPr lang="en-US" altLang="zh-CN" sz="2000" b="1" i="1" kern="1200" smtClean="0">
                      <a:solidFill>
                        <a:srgbClr val="203864"/>
                      </a:solidFill>
                      <a:latin typeface="Cambria Math" panose="02040503050406030204" pitchFamily="18" charset="0"/>
                    </a:rPr>
                    <m:t>𝒌</m:t>
                  </m:r>
                </m:e>
              </m:acc>
            </m:oMath>
          </a14:m>
          <a:r>
            <a:rPr lang="zh-CN" altLang="en-US" sz="2000" b="1" kern="1200" dirty="0" smtClean="0">
              <a:solidFill>
                <a:srgbClr val="203864"/>
              </a:solidFill>
            </a:rPr>
            <a:t>为攻击结果</a:t>
          </a:r>
          <a:endParaRPr lang="zh-CN" altLang="en-US" sz="2000" b="1" kern="1200" dirty="0">
            <a:solidFill>
              <a:srgbClr val="203864"/>
            </a:solidFill>
          </a:endParaRPr>
        </a:p>
      </dsp:txBody>
      <dsp:txXfrm>
        <a:off x="4900887" y="989363"/>
        <a:ext cx="2046328" cy="1117617"/>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60.png>
</file>

<file path=ppt/media/image17.jpeg>
</file>

<file path=ppt/media/image17.png>
</file>

<file path=ppt/media/image18.jpeg>
</file>

<file path=ppt/media/image18.png>
</file>

<file path=ppt/media/image19.jpeg>
</file>

<file path=ppt/media/image19.png>
</file>

<file path=ppt/media/image2.png>
</file>

<file path=ppt/media/image20.jpeg>
</file>

<file path=ppt/media/image21.jpeg>
</file>

<file path=ppt/media/image22.png>
</file>

<file path=ppt/media/image23.jpeg>
</file>

<file path=ppt/media/image24.jpeg>
</file>

<file path=ppt/media/image25.jpeg>
</file>

<file path=ppt/media/image26.jpeg>
</file>

<file path=ppt/media/image27.jpe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4.png>
</file>

<file path=ppt/media/image5.png>
</file>

<file path=ppt/media/image6.png>
</file>

<file path=ppt/media/image7.png>
</file>

<file path=ppt/media/image8.png>
</file>

<file path=ppt/media/image9.png>
</file>

<file path=ppt/media/media1.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A75E41-DC67-4C41-B662-A4FF56AF8058}" type="datetimeFigureOut">
              <a:rPr lang="zh-CN" altLang="en-US" smtClean="0"/>
              <a:t>2018/3/2</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5031D22-0C37-4AE8-AAA6-EF65D257B1E8}" type="slidenum">
              <a:rPr lang="zh-CN" altLang="en-US" smtClean="0"/>
              <a:t>‹#›</a:t>
            </a:fld>
            <a:endParaRPr lang="zh-CN" altLang="en-US"/>
          </a:p>
        </p:txBody>
      </p:sp>
    </p:spTree>
    <p:extLst>
      <p:ext uri="{BB962C8B-B14F-4D97-AF65-F5344CB8AC3E}">
        <p14:creationId xmlns:p14="http://schemas.microsoft.com/office/powerpoint/2010/main" val="23323486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5031D22-0C37-4AE8-AAA6-EF65D257B1E8}" type="slidenum">
              <a:rPr lang="zh-CN" altLang="en-US" smtClean="0"/>
              <a:t>1</a:t>
            </a:fld>
            <a:endParaRPr lang="zh-CN" altLang="en-US"/>
          </a:p>
        </p:txBody>
      </p:sp>
    </p:spTree>
    <p:extLst>
      <p:ext uri="{BB962C8B-B14F-4D97-AF65-F5344CB8AC3E}">
        <p14:creationId xmlns:p14="http://schemas.microsoft.com/office/powerpoint/2010/main" val="4145815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7D6CD-A187-4476-AD7D-58C44BB48257}" type="slidenum">
              <a:rPr lang="zh-CN" altLang="en-US" smtClean="0"/>
              <a:t>40</a:t>
            </a:fld>
            <a:endParaRPr lang="zh-CN" altLang="en-US"/>
          </a:p>
        </p:txBody>
      </p:sp>
    </p:spTree>
    <p:extLst>
      <p:ext uri="{BB962C8B-B14F-4D97-AF65-F5344CB8AC3E}">
        <p14:creationId xmlns:p14="http://schemas.microsoft.com/office/powerpoint/2010/main" val="18903032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5031D22-0C37-4AE8-AAA6-EF65D257B1E8}" type="slidenum">
              <a:rPr lang="zh-CN" altLang="en-US" smtClean="0"/>
              <a:t>41</a:t>
            </a:fld>
            <a:endParaRPr lang="zh-CN" altLang="en-US"/>
          </a:p>
        </p:txBody>
      </p:sp>
    </p:spTree>
    <p:extLst>
      <p:ext uri="{BB962C8B-B14F-4D97-AF65-F5344CB8AC3E}">
        <p14:creationId xmlns:p14="http://schemas.microsoft.com/office/powerpoint/2010/main" val="14839013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5031D22-0C37-4AE8-AAA6-EF65D257B1E8}" type="slidenum">
              <a:rPr lang="zh-CN" altLang="en-US" smtClean="0"/>
              <a:t>42</a:t>
            </a:fld>
            <a:endParaRPr lang="zh-CN" altLang="en-US"/>
          </a:p>
        </p:txBody>
      </p:sp>
    </p:spTree>
    <p:extLst>
      <p:ext uri="{BB962C8B-B14F-4D97-AF65-F5344CB8AC3E}">
        <p14:creationId xmlns:p14="http://schemas.microsoft.com/office/powerpoint/2010/main" val="414581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5031D22-0C37-4AE8-AAA6-EF65D257B1E8}" type="slidenum">
              <a:rPr lang="zh-CN" altLang="en-US" smtClean="0"/>
              <a:t>2</a:t>
            </a:fld>
            <a:endParaRPr lang="zh-CN" altLang="en-US"/>
          </a:p>
        </p:txBody>
      </p:sp>
    </p:spTree>
    <p:extLst>
      <p:ext uri="{BB962C8B-B14F-4D97-AF65-F5344CB8AC3E}">
        <p14:creationId xmlns:p14="http://schemas.microsoft.com/office/powerpoint/2010/main" val="2472962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7D6CD-A187-4476-AD7D-58C44BB48257}" type="slidenum">
              <a:rPr lang="zh-CN" altLang="en-US" smtClean="0"/>
              <a:t>3</a:t>
            </a:fld>
            <a:endParaRPr lang="zh-CN" altLang="en-US"/>
          </a:p>
        </p:txBody>
      </p:sp>
    </p:spTree>
    <p:extLst>
      <p:ext uri="{BB962C8B-B14F-4D97-AF65-F5344CB8AC3E}">
        <p14:creationId xmlns:p14="http://schemas.microsoft.com/office/powerpoint/2010/main" val="1890303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7D6CD-A187-4476-AD7D-58C44BB48257}" type="slidenum">
              <a:rPr lang="zh-CN" altLang="en-US" smtClean="0"/>
              <a:t>7</a:t>
            </a:fld>
            <a:endParaRPr lang="zh-CN" altLang="en-US"/>
          </a:p>
        </p:txBody>
      </p:sp>
    </p:spTree>
    <p:extLst>
      <p:ext uri="{BB962C8B-B14F-4D97-AF65-F5344CB8AC3E}">
        <p14:creationId xmlns:p14="http://schemas.microsoft.com/office/powerpoint/2010/main" val="18903032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7D6CD-A187-4476-AD7D-58C44BB48257}" type="slidenum">
              <a:rPr lang="zh-CN" altLang="en-US" smtClean="0"/>
              <a:t>9</a:t>
            </a:fld>
            <a:endParaRPr lang="zh-CN" altLang="en-US"/>
          </a:p>
        </p:txBody>
      </p:sp>
    </p:spTree>
    <p:extLst>
      <p:ext uri="{BB962C8B-B14F-4D97-AF65-F5344CB8AC3E}">
        <p14:creationId xmlns:p14="http://schemas.microsoft.com/office/powerpoint/2010/main" val="18903032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5031D22-0C37-4AE8-AAA6-EF65D257B1E8}" type="slidenum">
              <a:rPr lang="zh-CN" altLang="en-US" smtClean="0"/>
              <a:t>22</a:t>
            </a:fld>
            <a:endParaRPr lang="zh-CN" altLang="en-US"/>
          </a:p>
        </p:txBody>
      </p:sp>
    </p:spTree>
    <p:extLst>
      <p:ext uri="{BB962C8B-B14F-4D97-AF65-F5344CB8AC3E}">
        <p14:creationId xmlns:p14="http://schemas.microsoft.com/office/powerpoint/2010/main" val="19557299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7D6CD-A187-4476-AD7D-58C44BB48257}" type="slidenum">
              <a:rPr lang="zh-CN" altLang="en-US" smtClean="0"/>
              <a:t>30</a:t>
            </a:fld>
            <a:endParaRPr lang="zh-CN" altLang="en-US"/>
          </a:p>
        </p:txBody>
      </p:sp>
    </p:spTree>
    <p:extLst>
      <p:ext uri="{BB962C8B-B14F-4D97-AF65-F5344CB8AC3E}">
        <p14:creationId xmlns:p14="http://schemas.microsoft.com/office/powerpoint/2010/main" val="6850028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AF7D6CD-A187-4476-AD7D-58C44BB48257}" type="slidenum">
              <a:rPr lang="zh-CN" altLang="en-US" smtClean="0"/>
              <a:t>37</a:t>
            </a:fld>
            <a:endParaRPr lang="zh-CN" altLang="en-US"/>
          </a:p>
        </p:txBody>
      </p:sp>
    </p:spTree>
    <p:extLst>
      <p:ext uri="{BB962C8B-B14F-4D97-AF65-F5344CB8AC3E}">
        <p14:creationId xmlns:p14="http://schemas.microsoft.com/office/powerpoint/2010/main" val="18903032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5031D22-0C37-4AE8-AAA6-EF65D257B1E8}" type="slidenum">
              <a:rPr lang="zh-CN" altLang="en-US" smtClean="0"/>
              <a:t>39</a:t>
            </a:fld>
            <a:endParaRPr lang="zh-CN" altLang="en-US"/>
          </a:p>
        </p:txBody>
      </p:sp>
    </p:spTree>
    <p:extLst>
      <p:ext uri="{BB962C8B-B14F-4D97-AF65-F5344CB8AC3E}">
        <p14:creationId xmlns:p14="http://schemas.microsoft.com/office/powerpoint/2010/main" val="39911155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l="47714"/>
          <a:stretch/>
        </p:blipFill>
        <p:spPr>
          <a:xfrm flipH="1">
            <a:off x="-28575" y="0"/>
            <a:ext cx="4171950" cy="5143500"/>
          </a:xfrm>
          <a:prstGeom prst="rect">
            <a:avLst/>
          </a:prstGeom>
        </p:spPr>
      </p:pic>
      <p:sp>
        <p:nvSpPr>
          <p:cNvPr id="11" name="矩形 10"/>
          <p:cNvSpPr/>
          <p:nvPr/>
        </p:nvSpPr>
        <p:spPr>
          <a:xfrm>
            <a:off x="-28575" y="-6531"/>
            <a:ext cx="4781005" cy="5150031"/>
          </a:xfrm>
          <a:prstGeom prst="rect">
            <a:avLst/>
          </a:prstGeom>
          <a:solidFill>
            <a:srgbClr val="FFFFFF">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800"/>
          </a:p>
        </p:txBody>
      </p:sp>
      <p:pic>
        <p:nvPicPr>
          <p:cNvPr id="8" name="图片 7"/>
          <p:cNvPicPr>
            <a:picLocks noChangeAspect="1"/>
          </p:cNvPicPr>
          <p:nvPr/>
        </p:nvPicPr>
        <p:blipFill rotWithShape="1">
          <a:blip r:embed="rId2">
            <a:extLst>
              <a:ext uri="{28A0092B-C50C-407E-A947-70E740481C1C}">
                <a14:useLocalDpi xmlns:a14="http://schemas.microsoft.com/office/drawing/2010/main" val="0"/>
              </a:ext>
            </a:extLst>
          </a:blip>
          <a:srcRect l="47714"/>
          <a:stretch/>
        </p:blipFill>
        <p:spPr>
          <a:xfrm>
            <a:off x="5095332" y="0"/>
            <a:ext cx="4048669" cy="5143500"/>
          </a:xfrm>
          <a:prstGeom prst="rect">
            <a:avLst/>
          </a:prstGeom>
        </p:spPr>
      </p:pic>
      <p:sp>
        <p:nvSpPr>
          <p:cNvPr id="4" name="Date Placeholder 3"/>
          <p:cNvSpPr>
            <a:spLocks noGrp="1"/>
          </p:cNvSpPr>
          <p:nvPr>
            <p:ph type="dt" sz="half" idx="10"/>
          </p:nvPr>
        </p:nvSpPr>
        <p:spPr/>
        <p:txBody>
          <a:bodyPr/>
          <a:lstStyle/>
          <a:p>
            <a:fld id="{EC596D5A-DC2E-4AAE-A2AB-3C5FBCA6A624}" type="datetimeFigureOut">
              <a:rPr lang="zh-CN" altLang="en-US" smtClean="0"/>
              <a:t>2018/3/2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CC782B1-88CD-4A03-981A-E05FB4213BA5}" type="slidenum">
              <a:rPr lang="zh-CN" altLang="en-US" smtClean="0"/>
              <a:t>‹#›</a:t>
            </a:fld>
            <a:endParaRPr lang="zh-CN" altLang="en-US"/>
          </a:p>
        </p:txBody>
      </p:sp>
      <p:sp>
        <p:nvSpPr>
          <p:cNvPr id="2" name="Title 1"/>
          <p:cNvSpPr>
            <a:spLocks noGrp="1"/>
          </p:cNvSpPr>
          <p:nvPr>
            <p:ph type="ctrTitle"/>
          </p:nvPr>
        </p:nvSpPr>
        <p:spPr>
          <a:xfrm>
            <a:off x="391888" y="1500187"/>
            <a:ext cx="5380262" cy="1372562"/>
          </a:xfrm>
        </p:spPr>
        <p:txBody>
          <a:bodyPr anchor="b">
            <a:noAutofit/>
          </a:bodyPr>
          <a:lstStyle>
            <a:lvl1pPr algn="ctr">
              <a:lnSpc>
                <a:spcPct val="100000"/>
              </a:lnSpc>
              <a:defRPr sz="3000" b="1" i="0">
                <a:solidFill>
                  <a:schemeClr val="accent1"/>
                </a:solidFill>
                <a:effectLs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400924" y="2960853"/>
            <a:ext cx="5380262" cy="443388"/>
          </a:xfrm>
        </p:spPr>
        <p:txBody>
          <a:bodyPr>
            <a:normAutofit/>
          </a:bodyPr>
          <a:lstStyle>
            <a:lvl1pPr marL="0" indent="0" algn="ctr">
              <a:buNone/>
              <a:defRPr sz="1800">
                <a:solidFill>
                  <a:srgbClr val="5F5F5F"/>
                </a:solidFill>
              </a:defRPr>
            </a:lvl1pPr>
            <a:lvl2pPr marL="144661" indent="0" algn="ctr">
              <a:buNone/>
              <a:defRPr sz="600"/>
            </a:lvl2pPr>
            <a:lvl3pPr marL="289322" indent="0" algn="ctr">
              <a:buNone/>
              <a:defRPr sz="600"/>
            </a:lvl3pPr>
            <a:lvl4pPr marL="433983" indent="0" algn="ctr">
              <a:buNone/>
              <a:defRPr sz="500"/>
            </a:lvl4pPr>
            <a:lvl5pPr marL="578644" indent="0" algn="ctr">
              <a:buNone/>
              <a:defRPr sz="500"/>
            </a:lvl5pPr>
            <a:lvl6pPr marL="723305" indent="0" algn="ctr">
              <a:buNone/>
              <a:defRPr sz="500"/>
            </a:lvl6pPr>
            <a:lvl7pPr marL="867966" indent="0" algn="ctr">
              <a:buNone/>
              <a:defRPr sz="500"/>
            </a:lvl7pPr>
            <a:lvl8pPr marL="1012627" indent="0" algn="ctr">
              <a:buNone/>
              <a:defRPr sz="500"/>
            </a:lvl8pPr>
            <a:lvl9pPr marL="1157288" indent="0" algn="ctr">
              <a:buNone/>
              <a:defRPr sz="500"/>
            </a:lvl9pPr>
          </a:lstStyle>
          <a:p>
            <a:r>
              <a:rPr lang="zh-CN" altLang="en-US" smtClean="0"/>
              <a:t>单击此处编辑母版副标题样式</a:t>
            </a:r>
            <a:endParaRPr lang="en-US" dirty="0"/>
          </a:p>
        </p:txBody>
      </p:sp>
    </p:spTree>
    <p:extLst>
      <p:ext uri="{BB962C8B-B14F-4D97-AF65-F5344CB8AC3E}">
        <p14:creationId xmlns:p14="http://schemas.microsoft.com/office/powerpoint/2010/main" val="3168211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000"/>
                                        <p:tgtEl>
                                          <p:spTgt spid="8"/>
                                        </p:tgtEl>
                                      </p:cBhvr>
                                    </p:animEffect>
                                    <p:anim calcmode="lin" valueType="num">
                                      <p:cBhvr>
                                        <p:cTn id="8" dur="2000" fill="hold"/>
                                        <p:tgtEl>
                                          <p:spTgt spid="8"/>
                                        </p:tgtEl>
                                        <p:attrNameLst>
                                          <p:attrName>ppt_x</p:attrName>
                                        </p:attrNameLst>
                                      </p:cBhvr>
                                      <p:tavLst>
                                        <p:tav tm="0">
                                          <p:val>
                                            <p:strVal val="#ppt_x"/>
                                          </p:val>
                                        </p:tav>
                                        <p:tav tm="100000">
                                          <p:val>
                                            <p:strVal val="#ppt_x"/>
                                          </p:val>
                                        </p:tav>
                                      </p:tavLst>
                                    </p:anim>
                                    <p:anim calcmode="lin" valueType="num">
                                      <p:cBhvr>
                                        <p:cTn id="9" dur="2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2000"/>
                                        <p:tgtEl>
                                          <p:spTgt spid="10"/>
                                        </p:tgtEl>
                                      </p:cBhvr>
                                    </p:animEffect>
                                    <p:anim calcmode="lin" valueType="num">
                                      <p:cBhvr>
                                        <p:cTn id="13" dur="2000" fill="hold"/>
                                        <p:tgtEl>
                                          <p:spTgt spid="10"/>
                                        </p:tgtEl>
                                        <p:attrNameLst>
                                          <p:attrName>ppt_x</p:attrName>
                                        </p:attrNameLst>
                                      </p:cBhvr>
                                      <p:tavLst>
                                        <p:tav tm="0">
                                          <p:val>
                                            <p:strVal val="#ppt_x"/>
                                          </p:val>
                                        </p:tav>
                                        <p:tav tm="100000">
                                          <p:val>
                                            <p:strVal val="#ppt_x"/>
                                          </p:val>
                                        </p:tav>
                                      </p:tavLst>
                                    </p:anim>
                                    <p:anim calcmode="lin" valueType="num">
                                      <p:cBhvr>
                                        <p:cTn id="14" dur="2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mod="1">
    <p:ext uri="{DCECCB84-F9BA-43D5-87BE-67443E8EF086}">
      <p15:sldGuideLst xmlns:p15="http://schemas.microsoft.com/office/powerpoint/2012/main">
        <p15:guide id="0" orient="horz" pos="2160" userDrawn="1">
          <p15:clr>
            <a:srgbClr val="FBAE40"/>
          </p15:clr>
        </p15:guide>
        <p15:guide id="1" pos="6623"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baseline="0" dirty="0" smtClean="0">
                          <a:solidFill>
                            <a:schemeClr val="bg1"/>
                          </a:solidFill>
                          <a:latin typeface="微软雅黑" panose="020B0503020204020204" pitchFamily="34" charset="-122"/>
                          <a:ea typeface="微软雅黑" panose="020B0503020204020204" pitchFamily="34" charset="-122"/>
                        </a:rPr>
                        <a:t>攻击方案设计</a:t>
                      </a:r>
                      <a:endParaRPr lang="zh-CN" altLang="en-US" sz="1200" baseline="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0002"/>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实验验证</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预防措施</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a:solidFill>
            <a:schemeClr val="bg1">
              <a:lumMod val="95000"/>
            </a:schemeClr>
          </a:solidFill>
        </p:grpSpPr>
        <p:sp>
          <p:nvSpPr>
            <p:cNvPr id="11" name="矩形 10"/>
            <p:cNvSpPr/>
            <p:nvPr userDrawn="1"/>
          </p:nvSpPr>
          <p:spPr>
            <a:xfrm>
              <a:off x="0" y="1272662"/>
              <a:ext cx="1691680" cy="78818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solidFill>
                    <a:schemeClr val="tx2"/>
                  </a:solidFill>
                  <a:latin typeface="微软雅黑" panose="020B0503020204020204" pitchFamily="34" charset="-122"/>
                  <a:ea typeface="微软雅黑" panose="020B0503020204020204" pitchFamily="34" charset="-122"/>
                </a:rPr>
                <a:t>绪论</a:t>
              </a:r>
              <a:endParaRPr lang="zh-CN" altLang="en-US" sz="1350" dirty="0">
                <a:solidFill>
                  <a:schemeClr val="tx2"/>
                </a:solidFill>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1658073" y="381964"/>
            <a:ext cx="3070071"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针对</a:t>
            </a:r>
            <a:r>
              <a:rPr lang="en-US" altLang="zh-CN" sz="3000" dirty="0" smtClean="0">
                <a:latin typeface="黑体" panose="02010609060101010101" pitchFamily="49" charset="-122"/>
                <a:ea typeface="黑体" panose="02010609060101010101" pitchFamily="49" charset="-122"/>
              </a:rPr>
              <a:t>AES</a:t>
            </a:r>
            <a:r>
              <a:rPr lang="zh-CN" altLang="en-US" sz="3000" dirty="0" smtClean="0">
                <a:latin typeface="黑体" panose="02010609060101010101" pitchFamily="49" charset="-122"/>
                <a:ea typeface="黑体" panose="02010609060101010101" pitchFamily="49" charset="-122"/>
              </a:rPr>
              <a:t>攻击方案</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216986554"/>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ext uri="{D42A27DB-BD31-4B8C-83A1-F6EECF244321}">
                <p14:modId xmlns:p14="http://schemas.microsoft.com/office/powerpoint/2010/main" val="2562824046"/>
              </p:ext>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攻击方案设计</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594000">
                <a:tc>
                  <a:txBody>
                    <a:bodyPr/>
                    <a:lstStyle/>
                    <a:p>
                      <a:pPr algn="ctr"/>
                      <a:r>
                        <a:rPr lang="zh-CN" altLang="en-US" sz="1200" baseline="0" dirty="0" smtClean="0">
                          <a:solidFill>
                            <a:schemeClr val="bg1"/>
                          </a:solidFill>
                          <a:latin typeface="微软雅黑" panose="020B0503020204020204" pitchFamily="34" charset="-122"/>
                          <a:ea typeface="微软雅黑" panose="020B0503020204020204" pitchFamily="34" charset="-122"/>
                        </a:rPr>
                        <a:t>实验验证</a:t>
                      </a:r>
                      <a:endParaRPr lang="zh-CN" altLang="en-US" sz="1200" baseline="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0003"/>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预防措施</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a:solidFill>
            <a:schemeClr val="bg1">
              <a:lumMod val="95000"/>
            </a:schemeClr>
          </a:solidFill>
        </p:grpSpPr>
        <p:sp>
          <p:nvSpPr>
            <p:cNvPr id="11" name="矩形 10"/>
            <p:cNvSpPr/>
            <p:nvPr userDrawn="1"/>
          </p:nvSpPr>
          <p:spPr>
            <a:xfrm>
              <a:off x="0" y="1272662"/>
              <a:ext cx="1691680" cy="78818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solidFill>
                    <a:schemeClr val="tx2"/>
                  </a:solidFill>
                  <a:latin typeface="微软雅黑" panose="020B0503020204020204" pitchFamily="34" charset="-122"/>
                  <a:ea typeface="微软雅黑" panose="020B0503020204020204" pitchFamily="34" charset="-122"/>
                </a:rPr>
                <a:t>绪论</a:t>
              </a:r>
              <a:endParaRPr lang="zh-CN" altLang="en-US" sz="1350" dirty="0">
                <a:solidFill>
                  <a:schemeClr val="tx2"/>
                </a:solidFill>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1658073" y="381964"/>
            <a:ext cx="1723549"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实验环境</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888076497"/>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攻击方案设计</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594000">
                <a:tc>
                  <a:txBody>
                    <a:bodyPr/>
                    <a:lstStyle/>
                    <a:p>
                      <a:pPr algn="ctr"/>
                      <a:r>
                        <a:rPr lang="zh-CN" altLang="en-US" sz="1200" baseline="0" dirty="0" smtClean="0">
                          <a:solidFill>
                            <a:schemeClr val="bg1"/>
                          </a:solidFill>
                          <a:latin typeface="微软雅黑" panose="020B0503020204020204" pitchFamily="34" charset="-122"/>
                          <a:ea typeface="微软雅黑" panose="020B0503020204020204" pitchFamily="34" charset="-122"/>
                        </a:rPr>
                        <a:t>实验验证</a:t>
                      </a:r>
                      <a:endParaRPr lang="zh-CN" altLang="en-US" sz="1200" baseline="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0003"/>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预防措施</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a:solidFill>
            <a:schemeClr val="bg1">
              <a:lumMod val="95000"/>
            </a:schemeClr>
          </a:solidFill>
        </p:grpSpPr>
        <p:sp>
          <p:nvSpPr>
            <p:cNvPr id="11" name="矩形 10"/>
            <p:cNvSpPr/>
            <p:nvPr userDrawn="1"/>
          </p:nvSpPr>
          <p:spPr>
            <a:xfrm>
              <a:off x="0" y="1272662"/>
              <a:ext cx="1691680" cy="78818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solidFill>
                    <a:schemeClr val="tx2"/>
                  </a:solidFill>
                  <a:latin typeface="微软雅黑" panose="020B0503020204020204" pitchFamily="34" charset="-122"/>
                  <a:ea typeface="微软雅黑" panose="020B0503020204020204" pitchFamily="34" charset="-122"/>
                </a:rPr>
                <a:t>绪论</a:t>
              </a:r>
              <a:endParaRPr lang="zh-CN" altLang="en-US" sz="1350" dirty="0">
                <a:solidFill>
                  <a:schemeClr val="tx2"/>
                </a:solidFill>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1658073" y="381964"/>
            <a:ext cx="2108269"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第一轮攻击</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375764950"/>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攻击方案设计</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594000">
                <a:tc>
                  <a:txBody>
                    <a:bodyPr/>
                    <a:lstStyle/>
                    <a:p>
                      <a:pPr algn="ctr"/>
                      <a:r>
                        <a:rPr lang="zh-CN" altLang="en-US" sz="1200" baseline="0" dirty="0" smtClean="0">
                          <a:solidFill>
                            <a:schemeClr val="bg1"/>
                          </a:solidFill>
                          <a:latin typeface="微软雅黑" panose="020B0503020204020204" pitchFamily="34" charset="-122"/>
                          <a:ea typeface="微软雅黑" panose="020B0503020204020204" pitchFamily="34" charset="-122"/>
                        </a:rPr>
                        <a:t>实验验证</a:t>
                      </a:r>
                      <a:endParaRPr lang="zh-CN" altLang="en-US" sz="1200" baseline="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0003"/>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预防措施</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a:solidFill>
            <a:schemeClr val="bg1">
              <a:lumMod val="95000"/>
            </a:schemeClr>
          </a:solidFill>
        </p:grpSpPr>
        <p:sp>
          <p:nvSpPr>
            <p:cNvPr id="11" name="矩形 10"/>
            <p:cNvSpPr/>
            <p:nvPr userDrawn="1"/>
          </p:nvSpPr>
          <p:spPr>
            <a:xfrm>
              <a:off x="0" y="1272662"/>
              <a:ext cx="1691680" cy="78818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solidFill>
                    <a:schemeClr val="tx2"/>
                  </a:solidFill>
                  <a:latin typeface="微软雅黑" panose="020B0503020204020204" pitchFamily="34" charset="-122"/>
                  <a:ea typeface="微软雅黑" panose="020B0503020204020204" pitchFamily="34" charset="-122"/>
                </a:rPr>
                <a:t>绪论</a:t>
              </a:r>
              <a:endParaRPr lang="zh-CN" altLang="en-US" sz="1350" dirty="0">
                <a:solidFill>
                  <a:schemeClr val="tx2"/>
                </a:solidFill>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1658073" y="381964"/>
            <a:ext cx="2108269"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第二轮攻击</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557179660"/>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7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ext uri="{D42A27DB-BD31-4B8C-83A1-F6EECF244321}">
                <p14:modId xmlns:p14="http://schemas.microsoft.com/office/powerpoint/2010/main" val="2244911590"/>
              </p:ext>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攻击方案设计</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实验验证</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594000">
                <a:tc>
                  <a:txBody>
                    <a:bodyPr/>
                    <a:lstStyle/>
                    <a:p>
                      <a:pPr algn="ctr"/>
                      <a:r>
                        <a:rPr lang="zh-CN" altLang="en-US" sz="1200" baseline="0" dirty="0" smtClean="0">
                          <a:solidFill>
                            <a:schemeClr val="bg1"/>
                          </a:solidFill>
                          <a:latin typeface="微软雅黑" panose="020B0503020204020204" pitchFamily="34" charset="-122"/>
                          <a:ea typeface="微软雅黑" panose="020B0503020204020204" pitchFamily="34" charset="-122"/>
                        </a:rPr>
                        <a:t>预防措施</a:t>
                      </a:r>
                      <a:endParaRPr lang="zh-CN" altLang="en-US" sz="1200" baseline="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a:solidFill>
            <a:schemeClr val="bg1">
              <a:lumMod val="95000"/>
            </a:schemeClr>
          </a:solidFill>
        </p:grpSpPr>
        <p:sp>
          <p:nvSpPr>
            <p:cNvPr id="11" name="矩形 10"/>
            <p:cNvSpPr/>
            <p:nvPr userDrawn="1"/>
          </p:nvSpPr>
          <p:spPr>
            <a:xfrm>
              <a:off x="0" y="1272662"/>
              <a:ext cx="1691680" cy="78818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solidFill>
                    <a:schemeClr val="tx2"/>
                  </a:solidFill>
                  <a:latin typeface="微软雅黑" panose="020B0503020204020204" pitchFamily="34" charset="-122"/>
                  <a:ea typeface="微软雅黑" panose="020B0503020204020204" pitchFamily="34" charset="-122"/>
                </a:rPr>
                <a:t>绪论</a:t>
              </a:r>
              <a:endParaRPr lang="zh-CN" altLang="en-US" sz="1350" dirty="0">
                <a:solidFill>
                  <a:schemeClr val="tx2"/>
                </a:solidFill>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1658073" y="381964"/>
            <a:ext cx="2685351" cy="553998"/>
          </a:xfrm>
          <a:prstGeom prst="rect">
            <a:avLst/>
          </a:prstGeom>
          <a:noFill/>
        </p:spPr>
        <p:txBody>
          <a:bodyPr wrap="none" rtlCol="0">
            <a:spAutoFit/>
          </a:bodyPr>
          <a:lstStyle/>
          <a:p>
            <a:r>
              <a:rPr lang="en-US" altLang="zh-CN" sz="3000" dirty="0" smtClean="0">
                <a:latin typeface="黑体" panose="02010609060101010101" pitchFamily="49" charset="-122"/>
                <a:ea typeface="黑体" panose="02010609060101010101" pitchFamily="49" charset="-122"/>
              </a:rPr>
              <a:t>Cache</a:t>
            </a:r>
            <a:r>
              <a:rPr lang="zh-CN" altLang="en-US" sz="3000" dirty="0" smtClean="0">
                <a:latin typeface="黑体" panose="02010609060101010101" pitchFamily="49" charset="-122"/>
                <a:ea typeface="黑体" panose="02010609060101010101" pitchFamily="49" charset="-122"/>
              </a:rPr>
              <a:t>攻击漏洞</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99239336"/>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攻击方案设计</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实验验证</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594000">
                <a:tc>
                  <a:txBody>
                    <a:bodyPr/>
                    <a:lstStyle/>
                    <a:p>
                      <a:pPr algn="ctr"/>
                      <a:r>
                        <a:rPr lang="zh-CN" altLang="en-US" sz="1200" baseline="0" dirty="0" smtClean="0">
                          <a:solidFill>
                            <a:schemeClr val="bg1"/>
                          </a:solidFill>
                          <a:latin typeface="微软雅黑" panose="020B0503020204020204" pitchFamily="34" charset="-122"/>
                          <a:ea typeface="微软雅黑" panose="020B0503020204020204" pitchFamily="34" charset="-122"/>
                        </a:rPr>
                        <a:t>预防措施</a:t>
                      </a:r>
                      <a:endParaRPr lang="zh-CN" altLang="en-US" sz="1200" baseline="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a:solidFill>
            <a:schemeClr val="bg1">
              <a:lumMod val="95000"/>
            </a:schemeClr>
          </a:solidFill>
        </p:grpSpPr>
        <p:sp>
          <p:nvSpPr>
            <p:cNvPr id="11" name="矩形 10"/>
            <p:cNvSpPr/>
            <p:nvPr userDrawn="1"/>
          </p:nvSpPr>
          <p:spPr>
            <a:xfrm>
              <a:off x="0" y="1272662"/>
              <a:ext cx="1691680" cy="78818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solidFill>
                    <a:schemeClr val="tx2"/>
                  </a:solidFill>
                  <a:latin typeface="微软雅黑" panose="020B0503020204020204" pitchFamily="34" charset="-122"/>
                  <a:ea typeface="微软雅黑" panose="020B0503020204020204" pitchFamily="34" charset="-122"/>
                </a:rPr>
                <a:t>绪论</a:t>
              </a:r>
              <a:endParaRPr lang="zh-CN" altLang="en-US" sz="1350" dirty="0">
                <a:solidFill>
                  <a:schemeClr val="tx2"/>
                </a:solidFill>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1658073" y="381964"/>
            <a:ext cx="1723549"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保护措施</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012533652"/>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合理交通结构">
    <p:spTree>
      <p:nvGrpSpPr>
        <p:cNvPr id="1" name=""/>
        <p:cNvGrpSpPr/>
        <p:nvPr/>
      </p:nvGrpSpPr>
      <p:grpSpPr>
        <a:xfrm>
          <a:off x="0" y="0"/>
          <a:ext cx="0" cy="0"/>
          <a:chOff x="0" y="0"/>
          <a:chExt cx="0" cy="0"/>
        </a:xfrm>
      </p:grpSpPr>
      <p:sp>
        <p:nvSpPr>
          <p:cNvPr id="24" name="矩形 23"/>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25" name="表格 24"/>
          <p:cNvGraphicFramePr>
            <a:graphicFrameLocks noGrp="1"/>
          </p:cNvGraphicFramePr>
          <p:nvPr userDrawn="1">
            <p:extLst/>
          </p:nvPr>
        </p:nvGraphicFramePr>
        <p:xfrm>
          <a:off x="-1844" y="10053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绪论</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dirty="0" smtClean="0">
                          <a:solidFill>
                            <a:schemeClr val="bg1"/>
                          </a:solidFill>
                          <a:latin typeface="微软雅黑" panose="020B0503020204020204" pitchFamily="34" charset="-122"/>
                          <a:ea typeface="微软雅黑" panose="020B0503020204020204" pitchFamily="34" charset="-122"/>
                        </a:rPr>
                        <a:t>关键技术与难点</a:t>
                      </a:r>
                      <a:endParaRPr lang="zh-CN" altLang="en-US" sz="120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rgbClr val="64606D"/>
                    </a:solidFill>
                  </a:tcPr>
                </a:tc>
                <a:extLst>
                  <a:ext uri="{0D108BD9-81ED-4DB2-BD59-A6C34878D82A}">
                    <a16:rowId xmlns:a16="http://schemas.microsoft.com/office/drawing/2014/main" val="10002"/>
                  </a:ext>
                </a:extLst>
              </a:tr>
              <a:tr h="594000">
                <a:tc>
                  <a:txBody>
                    <a:bodyPr/>
                    <a:lstStyle/>
                    <a:p>
                      <a:pPr algn="ctr"/>
                      <a:r>
                        <a:rPr lang="zh-CN" altLang="en-US" sz="1200" dirty="0" smtClean="0">
                          <a:solidFill>
                            <a:srgbClr val="64606D"/>
                          </a:solidFill>
                          <a:latin typeface="微软雅黑" panose="020B0503020204020204" pitchFamily="34" charset="-122"/>
                          <a:ea typeface="微软雅黑" panose="020B0503020204020204" pitchFamily="34" charset="-122"/>
                        </a:rPr>
                        <a:t>研究成果与应用</a:t>
                      </a:r>
                      <a:endParaRPr lang="zh-CN" altLang="en-US" sz="1200" dirty="0">
                        <a:solidFill>
                          <a:srgbClr val="64606D"/>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3"/>
                  </a:ext>
                </a:extLst>
              </a:tr>
              <a:tr h="594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chemeClr val="tx1"/>
                          </a:solidFill>
                          <a:latin typeface="微软雅黑" panose="020B0503020204020204" pitchFamily="34" charset="-122"/>
                          <a:ea typeface="微软雅黑" panose="020B0503020204020204" pitchFamily="34" charset="-122"/>
                        </a:rPr>
                        <a:t>论文总结</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sp>
        <p:nvSpPr>
          <p:cNvPr id="28" name="矩形 27"/>
          <p:cNvSpPr/>
          <p:nvPr userDrawn="1"/>
        </p:nvSpPr>
        <p:spPr>
          <a:xfrm>
            <a:off x="0" y="1548562"/>
            <a:ext cx="1268760" cy="5911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研究方法与思路</a:t>
            </a:r>
            <a:endParaRPr lang="zh-CN" altLang="en-US" sz="1200" dirty="0">
              <a:solidFill>
                <a:schemeClr val="tx1"/>
              </a:solidFill>
              <a:latin typeface="微软雅黑" panose="020B0503020204020204" pitchFamily="34" charset="-122"/>
              <a:ea typeface="微软雅黑" panose="020B0503020204020204" pitchFamily="34" charset="-122"/>
            </a:endParaRPr>
          </a:p>
        </p:txBody>
      </p:sp>
      <p:cxnSp>
        <p:nvCxnSpPr>
          <p:cNvPr id="30" name="直接连接符 29"/>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userDrawn="1"/>
        </p:nvSpPr>
        <p:spPr>
          <a:xfrm>
            <a:off x="1417814" y="428350"/>
            <a:ext cx="2698175" cy="523220"/>
          </a:xfrm>
          <a:prstGeom prst="rect">
            <a:avLst/>
          </a:prstGeom>
          <a:noFill/>
        </p:spPr>
        <p:txBody>
          <a:bodyPr wrap="none" rtlCol="0">
            <a:spAutoFit/>
          </a:bodyPr>
          <a:lstStyle/>
          <a:p>
            <a:pPr algn="ctr"/>
            <a:r>
              <a:rPr lang="zh-CN" altLang="en-US" sz="2800" dirty="0" smtClean="0">
                <a:solidFill>
                  <a:schemeClr val="tx1">
                    <a:lumMod val="75000"/>
                  </a:schemeClr>
                </a:solidFill>
                <a:latin typeface="微软雅黑" panose="020B0503020204020204" pitchFamily="34" charset="-122"/>
                <a:ea typeface="微软雅黑" panose="020B0503020204020204" pitchFamily="34" charset="-122"/>
              </a:rPr>
              <a:t>关键技术与难点</a:t>
            </a:r>
            <a:endParaRPr lang="zh-CN" altLang="en-US" sz="2800" dirty="0">
              <a:solidFill>
                <a:schemeClr val="tx1">
                  <a:lumMod val="75000"/>
                </a:schemeClr>
              </a:solidFill>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268760" y="3634258"/>
            <a:ext cx="108012" cy="10801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val="2386068840"/>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影响因素辨识">
    <p:spTree>
      <p:nvGrpSpPr>
        <p:cNvPr id="1" name=""/>
        <p:cNvGrpSpPr/>
        <p:nvPr/>
      </p:nvGrpSpPr>
      <p:grpSpPr>
        <a:xfrm>
          <a:off x="0" y="0"/>
          <a:ext cx="0" cy="0"/>
          <a:chOff x="0" y="0"/>
          <a:chExt cx="0" cy="0"/>
        </a:xfrm>
      </p:grpSpPr>
      <p:sp>
        <p:nvSpPr>
          <p:cNvPr id="24" name="矩形 23"/>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25" name="表格 24"/>
          <p:cNvGraphicFramePr>
            <a:graphicFrameLocks noGrp="1"/>
          </p:cNvGraphicFramePr>
          <p:nvPr userDrawn="1">
            <p:extLst/>
          </p:nvPr>
        </p:nvGraphicFramePr>
        <p:xfrm>
          <a:off x="20370" y="1005370"/>
          <a:ext cx="1259632" cy="2970000"/>
        </p:xfrm>
        <a:graphic>
          <a:graphicData uri="http://schemas.openxmlformats.org/drawingml/2006/table">
            <a:tbl>
              <a:tblPr>
                <a:tableStyleId>{2D5ABB26-0587-4C30-8999-92F81FD0307C}</a:tableStyleId>
              </a:tblPr>
              <a:tblGrid>
                <a:gridCol w="1259632">
                  <a:extLst>
                    <a:ext uri="{9D8B030D-6E8A-4147-A177-3AD203B41FA5}">
                      <a16:colId xmlns:a16="http://schemas.microsoft.com/office/drawing/2014/main" val="20000"/>
                    </a:ext>
                  </a:extLst>
                </a:gridCol>
              </a:tblGrid>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绪论</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endParaRPr lang="zh-CN" altLang="en-US" sz="500" dirty="0">
                        <a:solidFill>
                          <a:schemeClr val="tx1"/>
                        </a:solidFill>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关键技术与难点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2"/>
                  </a:ext>
                </a:extLst>
              </a:tr>
              <a:tr h="594000">
                <a:tc>
                  <a:txBody>
                    <a:bodyPr/>
                    <a:lstStyle/>
                    <a:p>
                      <a:pPr algn="ctr"/>
                      <a:r>
                        <a:rPr lang="en-US" altLang="zh-CN" sz="1200" baseline="0" dirty="0" smtClean="0">
                          <a:solidFill>
                            <a:schemeClr val="bg1"/>
                          </a:solidFill>
                          <a:latin typeface="微软雅黑" panose="020B0503020204020204" pitchFamily="34" charset="-122"/>
                          <a:ea typeface="微软雅黑" panose="020B0503020204020204" pitchFamily="34" charset="-122"/>
                        </a:rPr>
                        <a:t> </a:t>
                      </a:r>
                      <a:r>
                        <a:rPr lang="zh-CN" altLang="en-US" sz="1200" dirty="0" smtClean="0">
                          <a:solidFill>
                            <a:schemeClr val="tx1"/>
                          </a:solidFill>
                          <a:latin typeface="微软雅黑" panose="020B0503020204020204" pitchFamily="34" charset="-122"/>
                          <a:ea typeface="微软雅黑" panose="020B0503020204020204" pitchFamily="34" charset="-122"/>
                        </a:rPr>
                        <a:t>研究成果与应用</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3"/>
                  </a:ext>
                </a:extLst>
              </a:tr>
              <a:tr h="5940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200" b="0" dirty="0" smtClean="0">
                          <a:solidFill>
                            <a:schemeClr val="bg1"/>
                          </a:solidFill>
                          <a:latin typeface="微软雅黑" panose="020B0503020204020204" pitchFamily="34" charset="-122"/>
                          <a:ea typeface="微软雅黑" panose="020B0503020204020204" pitchFamily="34" charset="-122"/>
                        </a:rPr>
                        <a:t>论文总结</a:t>
                      </a: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rgbClr val="64606D"/>
                    </a:solidFill>
                  </a:tcPr>
                </a:tc>
                <a:extLst>
                  <a:ext uri="{0D108BD9-81ED-4DB2-BD59-A6C34878D82A}">
                    <a16:rowId xmlns:a16="http://schemas.microsoft.com/office/drawing/2014/main" val="10004"/>
                  </a:ext>
                </a:extLst>
              </a:tr>
            </a:tbl>
          </a:graphicData>
        </a:graphic>
      </p:graphicFrame>
      <p:sp>
        <p:nvSpPr>
          <p:cNvPr id="28" name="矩形 27"/>
          <p:cNvSpPr/>
          <p:nvPr userDrawn="1"/>
        </p:nvSpPr>
        <p:spPr>
          <a:xfrm>
            <a:off x="0" y="1548562"/>
            <a:ext cx="1268760" cy="575513"/>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研究方法与思路</a:t>
            </a:r>
            <a:endParaRPr lang="zh-CN" altLang="en-US" sz="1200" dirty="0">
              <a:solidFill>
                <a:schemeClr val="tx1"/>
              </a:solidFill>
              <a:latin typeface="微软雅黑" panose="020B0503020204020204" pitchFamily="34" charset="-122"/>
              <a:ea typeface="微软雅黑" panose="020B0503020204020204" pitchFamily="34" charset="-122"/>
            </a:endParaRPr>
          </a:p>
        </p:txBody>
      </p:sp>
      <p:cxnSp>
        <p:nvCxnSpPr>
          <p:cNvPr id="30" name="直接连接符 29"/>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userDrawn="1"/>
        </p:nvSpPr>
        <p:spPr>
          <a:xfrm>
            <a:off x="1430778" y="428350"/>
            <a:ext cx="1620957" cy="523220"/>
          </a:xfrm>
          <a:prstGeom prst="rect">
            <a:avLst/>
          </a:prstGeom>
          <a:noFill/>
        </p:spPr>
        <p:txBody>
          <a:bodyPr wrap="none" rtlCol="0">
            <a:spAutoFit/>
          </a:bodyPr>
          <a:lstStyle/>
          <a:p>
            <a:pPr algn="ctr"/>
            <a:r>
              <a:rPr lang="zh-CN" altLang="en-US" sz="2800" dirty="0" smtClean="0">
                <a:solidFill>
                  <a:schemeClr val="tx1"/>
                </a:solidFill>
                <a:latin typeface="微软雅黑" panose="020B0503020204020204" pitchFamily="34" charset="-122"/>
                <a:ea typeface="微软雅黑" panose="020B0503020204020204" pitchFamily="34" charset="-122"/>
              </a:rPr>
              <a:t>论文总结</a:t>
            </a:r>
            <a:endParaRPr lang="zh-CN" altLang="en-US" sz="2800" dirty="0">
              <a:solidFill>
                <a:schemeClr val="tx1"/>
              </a:solidFill>
              <a:latin typeface="微软雅黑" panose="020B0503020204020204" pitchFamily="34" charset="-122"/>
              <a:ea typeface="微软雅黑" panose="020B0503020204020204" pitchFamily="34" charset="-122"/>
            </a:endParaRPr>
          </a:p>
        </p:txBody>
      </p:sp>
      <p:sp>
        <p:nvSpPr>
          <p:cNvPr id="11" name="矩形 10"/>
          <p:cNvSpPr/>
          <p:nvPr userDrawn="1"/>
        </p:nvSpPr>
        <p:spPr>
          <a:xfrm>
            <a:off x="-1829" y="3382780"/>
            <a:ext cx="1268760" cy="5911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b="1" dirty="0" smtClean="0">
                <a:solidFill>
                  <a:schemeClr val="bg1"/>
                </a:solidFill>
                <a:latin typeface="微软雅黑" panose="020B0503020204020204" pitchFamily="34" charset="-122"/>
                <a:ea typeface="微软雅黑" panose="020B0503020204020204" pitchFamily="34" charset="-122"/>
              </a:rPr>
              <a:t>论文总结</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6383055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EC9AE9-A0B1-4DD8-966A-8988A2E7F308}" type="datetimeFigureOut">
              <a:rPr lang="zh-CN" altLang="en-US" smtClean="0"/>
              <a:t>2018/3/2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FAF01A8-666C-47D9-8F1E-E4C085229CB2}" type="slidenum">
              <a:rPr lang="zh-CN" altLang="en-US" smtClean="0"/>
              <a:t>‹#›</a:t>
            </a:fld>
            <a:endParaRPr lang="zh-CN" altLang="en-US"/>
          </a:p>
        </p:txBody>
      </p:sp>
      <p:sp>
        <p:nvSpPr>
          <p:cNvPr id="7" name="Slide Number Placeholder 5"/>
          <p:cNvSpPr txBox="1">
            <a:spLocks/>
          </p:cNvSpPr>
          <p:nvPr/>
        </p:nvSpPr>
        <p:spPr>
          <a:xfrm>
            <a:off x="6572250" y="4881569"/>
            <a:ext cx="2057400" cy="273844"/>
          </a:xfrm>
          <a:prstGeom prst="rect">
            <a:avLst/>
          </a:prstGeom>
        </p:spPr>
        <p:txBody>
          <a:bodyPr vert="horz" lIns="28932" tIns="14467" rIns="28932" bIns="14467" rtlCol="0" anchor="ctr"/>
          <a:lstStyle>
            <a:defPPr>
              <a:defRPr lang="zh-CN"/>
            </a:defPPr>
            <a:lvl1pPr marL="0" algn="r" defTabSz="1219170" rtl="0" eaLnBrk="1" latinLnBrk="0" hangingPunct="1">
              <a:defRPr sz="1200" kern="1200">
                <a:solidFill>
                  <a:schemeClr val="bg1">
                    <a:lumMod val="65000"/>
                  </a:schemeClr>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fld id="{EF906490-237C-474C-BA2E-D98840BC1F8F}" type="slidenum">
              <a:rPr lang="zh-CN" altLang="en-US" sz="400" smtClean="0"/>
              <a:pPr/>
              <a:t>‹#›</a:t>
            </a:fld>
            <a:endParaRPr lang="zh-CN" altLang="en-US" sz="400"/>
          </a:p>
        </p:txBody>
      </p:sp>
    </p:spTree>
    <p:extLst>
      <p:ext uri="{BB962C8B-B14F-4D97-AF65-F5344CB8AC3E}">
        <p14:creationId xmlns:p14="http://schemas.microsoft.com/office/powerpoint/2010/main" val="60196779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攻击方案设计</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实验验证</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预防措施</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p:grpSpPr>
        <p:sp>
          <p:nvSpPr>
            <p:cNvPr id="11" name="矩形 10"/>
            <p:cNvSpPr/>
            <p:nvPr userDrawn="1"/>
          </p:nvSpPr>
          <p:spPr>
            <a:xfrm>
              <a:off x="0" y="1272662"/>
              <a:ext cx="1691680" cy="788186"/>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pitchFamily="34" charset="-122"/>
                  <a:ea typeface="微软雅黑" panose="020B0503020204020204" pitchFamily="34" charset="-122"/>
                </a:rPr>
                <a:t>绪论</a:t>
              </a:r>
              <a:endParaRPr lang="zh-CN" altLang="en-US" sz="1350" dirty="0">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userDrawn="1"/>
        </p:nvSpPr>
        <p:spPr>
          <a:xfrm>
            <a:off x="1658073" y="381964"/>
            <a:ext cx="954107"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背景</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189197393"/>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攻击方案设计</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实验验证</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预防措施</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p:grpSpPr>
        <p:sp>
          <p:nvSpPr>
            <p:cNvPr id="11" name="矩形 10"/>
            <p:cNvSpPr/>
            <p:nvPr userDrawn="1"/>
          </p:nvSpPr>
          <p:spPr>
            <a:xfrm>
              <a:off x="0" y="1272662"/>
              <a:ext cx="1691680" cy="788186"/>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pitchFamily="34" charset="-122"/>
                  <a:ea typeface="微软雅黑" panose="020B0503020204020204" pitchFamily="34" charset="-122"/>
                </a:rPr>
                <a:t>绪论</a:t>
              </a:r>
              <a:endParaRPr lang="zh-CN" altLang="en-US" sz="1350" dirty="0">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userDrawn="1"/>
        </p:nvSpPr>
        <p:spPr>
          <a:xfrm>
            <a:off x="1658073" y="381964"/>
            <a:ext cx="954107"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目标</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436748888"/>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攻击方案设计</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实验验证</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预防措施</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p:grpSpPr>
        <p:sp>
          <p:nvSpPr>
            <p:cNvPr id="11" name="矩形 10"/>
            <p:cNvSpPr/>
            <p:nvPr userDrawn="1"/>
          </p:nvSpPr>
          <p:spPr>
            <a:xfrm>
              <a:off x="0" y="1272662"/>
              <a:ext cx="1691680" cy="788186"/>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latin typeface="微软雅黑" panose="020B0503020204020204" pitchFamily="34" charset="-122"/>
                  <a:ea typeface="微软雅黑" panose="020B0503020204020204" pitchFamily="34" charset="-122"/>
                </a:rPr>
                <a:t>绪论</a:t>
              </a:r>
              <a:endParaRPr lang="zh-CN" altLang="en-US" sz="1350" dirty="0">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userDrawn="1"/>
        </p:nvSpPr>
        <p:spPr>
          <a:xfrm>
            <a:off x="1658073" y="381964"/>
            <a:ext cx="1723549"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相关工作</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47384727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ext uri="{D42A27DB-BD31-4B8C-83A1-F6EECF244321}">
                <p14:modId xmlns:p14="http://schemas.microsoft.com/office/powerpoint/2010/main" val="2736483777"/>
              </p:ext>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bg1"/>
                          </a:solidFill>
                          <a:latin typeface="微软雅黑" panose="020B0503020204020204" pitchFamily="34" charset="-122"/>
                          <a:ea typeface="微软雅黑" panose="020B0503020204020204" pitchFamily="34" charset="-122"/>
                        </a:rPr>
                        <a:t>研究内容</a:t>
                      </a:r>
                      <a:endParaRPr lang="zh-CN" altLang="en-US" sz="120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tx1">
                        <a:lumMod val="75000"/>
                      </a:schemeClr>
                    </a:solidFill>
                  </a:tcPr>
                </a:tc>
                <a:extLst>
                  <a:ext uri="{0D108BD9-81ED-4DB2-BD59-A6C34878D82A}">
                    <a16:rowId xmlns:a16="http://schemas.microsoft.com/office/drawing/2014/main" val="10001"/>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攻击方案设计</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实验验证</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预防措施</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a:solidFill>
            <a:schemeClr val="bg1">
              <a:lumMod val="95000"/>
            </a:schemeClr>
          </a:solidFill>
        </p:grpSpPr>
        <p:sp>
          <p:nvSpPr>
            <p:cNvPr id="11" name="矩形 10"/>
            <p:cNvSpPr/>
            <p:nvPr userDrawn="1"/>
          </p:nvSpPr>
          <p:spPr>
            <a:xfrm>
              <a:off x="0" y="1272662"/>
              <a:ext cx="1691680" cy="78818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solidFill>
                    <a:schemeClr val="tx2"/>
                  </a:solidFill>
                  <a:latin typeface="微软雅黑" panose="020B0503020204020204" pitchFamily="34" charset="-122"/>
                  <a:ea typeface="微软雅黑" panose="020B0503020204020204" pitchFamily="34" charset="-122"/>
                </a:rPr>
                <a:t>绪论</a:t>
              </a:r>
              <a:endParaRPr lang="zh-CN" altLang="en-US" sz="1350" dirty="0">
                <a:solidFill>
                  <a:schemeClr val="tx2"/>
                </a:solidFill>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userDrawn="1"/>
        </p:nvSpPr>
        <p:spPr>
          <a:xfrm>
            <a:off x="1658073" y="381964"/>
            <a:ext cx="2492990"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主要研究内容</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012787529"/>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ext uri="{D42A27DB-BD31-4B8C-83A1-F6EECF244321}">
                <p14:modId xmlns:p14="http://schemas.microsoft.com/office/powerpoint/2010/main" val="3426320434"/>
              </p:ext>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baseline="0" dirty="0" smtClean="0">
                          <a:solidFill>
                            <a:schemeClr val="bg1"/>
                          </a:solidFill>
                          <a:latin typeface="微软雅黑" panose="020B0503020204020204" pitchFamily="34" charset="-122"/>
                          <a:ea typeface="微软雅黑" panose="020B0503020204020204" pitchFamily="34" charset="-122"/>
                        </a:rPr>
                        <a:t>攻击方案设计</a:t>
                      </a:r>
                      <a:endParaRPr lang="zh-CN" altLang="en-US" sz="1200" baseline="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0002"/>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实验验证</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预防措施</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a:solidFill>
            <a:schemeClr val="bg1">
              <a:lumMod val="95000"/>
            </a:schemeClr>
          </a:solidFill>
        </p:grpSpPr>
        <p:sp>
          <p:nvSpPr>
            <p:cNvPr id="11" name="矩形 10"/>
            <p:cNvSpPr/>
            <p:nvPr userDrawn="1"/>
          </p:nvSpPr>
          <p:spPr>
            <a:xfrm>
              <a:off x="0" y="1272662"/>
              <a:ext cx="1691680" cy="78818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solidFill>
                    <a:schemeClr val="tx2"/>
                  </a:solidFill>
                  <a:latin typeface="微软雅黑" panose="020B0503020204020204" pitchFamily="34" charset="-122"/>
                  <a:ea typeface="微软雅黑" panose="020B0503020204020204" pitchFamily="34" charset="-122"/>
                </a:rPr>
                <a:t>绪论</a:t>
              </a:r>
              <a:endParaRPr lang="zh-CN" altLang="en-US" sz="1350" dirty="0">
                <a:solidFill>
                  <a:schemeClr val="tx2"/>
                </a:solidFill>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1658073" y="381964"/>
            <a:ext cx="2492990"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精确计时方式</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462567396"/>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baseline="0" dirty="0" smtClean="0">
                          <a:solidFill>
                            <a:schemeClr val="bg1"/>
                          </a:solidFill>
                          <a:latin typeface="微软雅黑" panose="020B0503020204020204" pitchFamily="34" charset="-122"/>
                          <a:ea typeface="微软雅黑" panose="020B0503020204020204" pitchFamily="34" charset="-122"/>
                        </a:rPr>
                        <a:t>攻击方案设计</a:t>
                      </a:r>
                      <a:endParaRPr lang="zh-CN" altLang="en-US" sz="1200" baseline="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0002"/>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实验验证</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预防措施</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a:solidFill>
            <a:schemeClr val="bg1">
              <a:lumMod val="95000"/>
            </a:schemeClr>
          </a:solidFill>
        </p:grpSpPr>
        <p:sp>
          <p:nvSpPr>
            <p:cNvPr id="11" name="矩形 10"/>
            <p:cNvSpPr/>
            <p:nvPr userDrawn="1"/>
          </p:nvSpPr>
          <p:spPr>
            <a:xfrm>
              <a:off x="0" y="1272662"/>
              <a:ext cx="1691680" cy="78818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solidFill>
                    <a:schemeClr val="tx2"/>
                  </a:solidFill>
                  <a:latin typeface="微软雅黑" panose="020B0503020204020204" pitchFamily="34" charset="-122"/>
                  <a:ea typeface="微软雅黑" panose="020B0503020204020204" pitchFamily="34" charset="-122"/>
                </a:rPr>
                <a:t>绪论</a:t>
              </a:r>
              <a:endParaRPr lang="zh-CN" altLang="en-US" sz="1350" dirty="0">
                <a:solidFill>
                  <a:schemeClr val="tx2"/>
                </a:solidFill>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1658073" y="381964"/>
            <a:ext cx="2492990"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高效驱逐策略</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425226224"/>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绪论1">
    <p:spTree>
      <p:nvGrpSpPr>
        <p:cNvPr id="1" name=""/>
        <p:cNvGrpSpPr/>
        <p:nvPr/>
      </p:nvGrpSpPr>
      <p:grpSpPr>
        <a:xfrm>
          <a:off x="0" y="0"/>
          <a:ext cx="0" cy="0"/>
          <a:chOff x="0" y="0"/>
          <a:chExt cx="0" cy="0"/>
        </a:xfrm>
      </p:grpSpPr>
      <p:sp>
        <p:nvSpPr>
          <p:cNvPr id="7" name="矩形 6"/>
          <p:cNvSpPr/>
          <p:nvPr userDrawn="1"/>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aphicFrame>
        <p:nvGraphicFramePr>
          <p:cNvPr id="8" name="表格 7"/>
          <p:cNvGraphicFramePr>
            <a:graphicFrameLocks noGrp="1"/>
          </p:cNvGraphicFramePr>
          <p:nvPr userDrawn="1">
            <p:extLst/>
          </p:nvPr>
        </p:nvGraphicFramePr>
        <p:xfrm>
          <a:off x="0" y="951570"/>
          <a:ext cx="1268760" cy="2970000"/>
        </p:xfrm>
        <a:graphic>
          <a:graphicData uri="http://schemas.openxmlformats.org/drawingml/2006/table">
            <a:tbl>
              <a:tblPr>
                <a:tableStyleId>{2D5ABB26-0587-4C30-8999-92F81FD0307C}</a:tableStyleId>
              </a:tblPr>
              <a:tblGrid>
                <a:gridCol w="1268760">
                  <a:extLst>
                    <a:ext uri="{9D8B030D-6E8A-4147-A177-3AD203B41FA5}">
                      <a16:colId xmlns:a16="http://schemas.microsoft.com/office/drawing/2014/main" val="20000"/>
                    </a:ext>
                  </a:extLst>
                </a:gridCol>
              </a:tblGrid>
              <a:tr h="594000">
                <a:tc>
                  <a:txBody>
                    <a:bodyPr/>
                    <a:lstStyle/>
                    <a:p>
                      <a:pPr algn="ctr"/>
                      <a:endParaRPr lang="zh-CN" altLang="en-US" sz="500" dirty="0"/>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研究内容</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594000">
                <a:tc>
                  <a:txBody>
                    <a:bodyPr/>
                    <a:lstStyle/>
                    <a:p>
                      <a:pPr algn="ctr"/>
                      <a:r>
                        <a:rPr lang="zh-CN" altLang="en-US" sz="1200" baseline="0" dirty="0" smtClean="0">
                          <a:solidFill>
                            <a:schemeClr val="bg1"/>
                          </a:solidFill>
                          <a:latin typeface="微软雅黑" panose="020B0503020204020204" pitchFamily="34" charset="-122"/>
                          <a:ea typeface="微软雅黑" panose="020B0503020204020204" pitchFamily="34" charset="-122"/>
                        </a:rPr>
                        <a:t>攻击方案设计</a:t>
                      </a:r>
                      <a:endParaRPr lang="zh-CN" altLang="en-US" sz="1200" baseline="0" dirty="0">
                        <a:solidFill>
                          <a:schemeClr val="bg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tx1"/>
                    </a:solidFill>
                  </a:tcPr>
                </a:tc>
                <a:extLst>
                  <a:ext uri="{0D108BD9-81ED-4DB2-BD59-A6C34878D82A}">
                    <a16:rowId xmlns:a16="http://schemas.microsoft.com/office/drawing/2014/main" val="10002"/>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实验验证</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594000">
                <a:tc>
                  <a:txBody>
                    <a:bodyPr/>
                    <a:lstStyle/>
                    <a:p>
                      <a:pPr algn="ctr"/>
                      <a:r>
                        <a:rPr lang="zh-CN" altLang="en-US" sz="1200" dirty="0" smtClean="0">
                          <a:solidFill>
                            <a:schemeClr val="tx1"/>
                          </a:solidFill>
                          <a:latin typeface="微软雅黑" panose="020B0503020204020204" pitchFamily="34" charset="-122"/>
                          <a:ea typeface="微软雅黑" panose="020B0503020204020204" pitchFamily="34" charset="-122"/>
                        </a:rPr>
                        <a:t>预防措施</a:t>
                      </a:r>
                      <a:endParaRPr lang="zh-CN" altLang="en-US" sz="1200" dirty="0">
                        <a:solidFill>
                          <a:schemeClr val="tx1"/>
                        </a:solidFill>
                        <a:latin typeface="微软雅黑" panose="020B0503020204020204" pitchFamily="34" charset="-122"/>
                        <a:ea typeface="微软雅黑" panose="020B0503020204020204" pitchFamily="34" charset="-122"/>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pSp>
        <p:nvGrpSpPr>
          <p:cNvPr id="10" name="组合 9"/>
          <p:cNvGrpSpPr/>
          <p:nvPr userDrawn="1"/>
        </p:nvGrpSpPr>
        <p:grpSpPr>
          <a:xfrm>
            <a:off x="0" y="954496"/>
            <a:ext cx="1268760" cy="591140"/>
            <a:chOff x="0" y="1272662"/>
            <a:chExt cx="1691680" cy="788186"/>
          </a:xfrm>
          <a:solidFill>
            <a:schemeClr val="bg1">
              <a:lumMod val="95000"/>
            </a:schemeClr>
          </a:solidFill>
        </p:grpSpPr>
        <p:sp>
          <p:nvSpPr>
            <p:cNvPr id="11" name="矩形 10"/>
            <p:cNvSpPr/>
            <p:nvPr userDrawn="1"/>
          </p:nvSpPr>
          <p:spPr>
            <a:xfrm>
              <a:off x="0" y="1272662"/>
              <a:ext cx="1691680" cy="78818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smtClean="0">
                  <a:solidFill>
                    <a:schemeClr val="tx2"/>
                  </a:solidFill>
                  <a:latin typeface="微软雅黑" panose="020B0503020204020204" pitchFamily="34" charset="-122"/>
                  <a:ea typeface="微软雅黑" panose="020B0503020204020204" pitchFamily="34" charset="-122"/>
                </a:rPr>
                <a:t>绪论</a:t>
              </a:r>
              <a:endParaRPr lang="zh-CN" altLang="en-US" sz="1350" dirty="0">
                <a:solidFill>
                  <a:schemeClr val="tx2"/>
                </a:solidFill>
                <a:latin typeface="微软雅黑" panose="020B0503020204020204" pitchFamily="34" charset="-122"/>
                <a:ea typeface="微软雅黑" panose="020B0503020204020204" pitchFamily="34" charset="-122"/>
              </a:endParaRPr>
            </a:p>
          </p:txBody>
        </p:sp>
        <p:sp>
          <p:nvSpPr>
            <p:cNvPr id="12" name="等腰三角形 11"/>
            <p:cNvSpPr/>
            <p:nvPr userDrawn="1"/>
          </p:nvSpPr>
          <p:spPr>
            <a:xfrm rot="16200000">
              <a:off x="1547664" y="1594748"/>
              <a:ext cx="144016" cy="1440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cxnSp>
        <p:nvCxnSpPr>
          <p:cNvPr id="13" name="直接连接符 12"/>
          <p:cNvCxnSpPr/>
          <p:nvPr userDrawn="1"/>
        </p:nvCxnSpPr>
        <p:spPr>
          <a:xfrm>
            <a:off x="1430778" y="951570"/>
            <a:ext cx="623404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userDrawn="1"/>
        </p:nvSpPr>
        <p:spPr>
          <a:xfrm>
            <a:off x="1658073" y="381964"/>
            <a:ext cx="2492990" cy="553998"/>
          </a:xfrm>
          <a:prstGeom prst="rect">
            <a:avLst/>
          </a:prstGeom>
          <a:noFill/>
        </p:spPr>
        <p:txBody>
          <a:bodyPr wrap="none" rtlCol="0">
            <a:spAutoFit/>
          </a:bodyPr>
          <a:lstStyle/>
          <a:p>
            <a:r>
              <a:rPr lang="zh-CN" altLang="en-US" sz="3000" dirty="0" smtClean="0">
                <a:latin typeface="黑体" panose="02010609060101010101" pitchFamily="49" charset="-122"/>
                <a:ea typeface="黑体" panose="02010609060101010101" pitchFamily="49" charset="-122"/>
              </a:rPr>
              <a:t>有效攻击方案</a:t>
            </a:r>
            <a:endParaRPr lang="zh-CN" altLang="en-US" sz="3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896324366"/>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19">
            <a:extLst>
              <a:ext uri="{28A0092B-C50C-407E-A947-70E740481C1C}">
                <a14:useLocalDpi xmlns:a14="http://schemas.microsoft.com/office/drawing/2010/main" val="0"/>
              </a:ext>
            </a:extLst>
          </a:blip>
          <a:srcRect l="47714"/>
          <a:stretch/>
        </p:blipFill>
        <p:spPr>
          <a:xfrm flipH="1">
            <a:off x="-28575" y="0"/>
            <a:ext cx="3757613" cy="5143500"/>
          </a:xfrm>
          <a:prstGeom prst="rect">
            <a:avLst/>
          </a:prstGeom>
        </p:spPr>
      </p:pic>
      <p:sp>
        <p:nvSpPr>
          <p:cNvPr id="9" name="矩形 8"/>
          <p:cNvSpPr/>
          <p:nvPr/>
        </p:nvSpPr>
        <p:spPr>
          <a:xfrm>
            <a:off x="-28575" y="0"/>
            <a:ext cx="4407694" cy="5150031"/>
          </a:xfrm>
          <a:prstGeom prst="rect">
            <a:avLst/>
          </a:prstGeom>
          <a:solidFill>
            <a:srgbClr val="FFFFFF">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800"/>
          </a:p>
        </p:txBody>
      </p:sp>
      <p:sp>
        <p:nvSpPr>
          <p:cNvPr id="3" name="Text Placeholder 2"/>
          <p:cNvSpPr>
            <a:spLocks noGrp="1"/>
          </p:cNvSpPr>
          <p:nvPr>
            <p:ph type="body" idx="1"/>
          </p:nvPr>
        </p:nvSpPr>
        <p:spPr>
          <a:xfrm>
            <a:off x="566063" y="1078706"/>
            <a:ext cx="8010253" cy="3767138"/>
          </a:xfrm>
          <a:prstGeom prst="rect">
            <a:avLst/>
          </a:prstGeom>
        </p:spPr>
        <p:txBody>
          <a:bodyPr vert="horz" lIns="68580" tIns="34290" rIns="68580" bIns="34290" rtlCol="0">
            <a:normAutofit/>
          </a:bodyPr>
          <a:lstStyle/>
          <a:p>
            <a:pPr lvl="0"/>
            <a:r>
              <a:rPr lang="zh-CN" altLang="en-US" dirty="0" smtClean="0"/>
              <a:t>单击此处编辑母版文本样式</a:t>
            </a:r>
          </a:p>
          <a:p>
            <a:pPr lvl="1"/>
            <a:r>
              <a:rPr lang="zh-CN" altLang="en-US" dirty="0" smtClean="0"/>
              <a:t>第二级</a:t>
            </a:r>
          </a:p>
        </p:txBody>
      </p:sp>
      <p:sp>
        <p:nvSpPr>
          <p:cNvPr id="4" name="Date Placeholder 3"/>
          <p:cNvSpPr>
            <a:spLocks noGrp="1"/>
          </p:cNvSpPr>
          <p:nvPr>
            <p:ph type="dt" sz="half" idx="2"/>
          </p:nvPr>
        </p:nvSpPr>
        <p:spPr>
          <a:xfrm>
            <a:off x="628650" y="4767269"/>
            <a:ext cx="2057400" cy="273844"/>
          </a:xfrm>
          <a:prstGeom prst="rect">
            <a:avLst/>
          </a:prstGeom>
        </p:spPr>
        <p:txBody>
          <a:bodyPr vert="horz" lIns="68580" tIns="34290" rIns="68580" bIns="34290" rtlCol="0" anchor="ctr"/>
          <a:lstStyle>
            <a:lvl1pPr algn="l">
              <a:defRPr sz="400">
                <a:solidFill>
                  <a:schemeClr val="bg1">
                    <a:lumMod val="65000"/>
                  </a:schemeClr>
                </a:solidFill>
              </a:defRPr>
            </a:lvl1pPr>
          </a:lstStyle>
          <a:p>
            <a:fld id="{EC596D5A-DC2E-4AAE-A2AB-3C5FBCA6A624}" type="datetimeFigureOut">
              <a:rPr lang="zh-CN" altLang="en-US" smtClean="0"/>
              <a:t>2018/3/2</a:t>
            </a:fld>
            <a:endParaRPr lang="zh-CN" altLang="en-US"/>
          </a:p>
        </p:txBody>
      </p:sp>
      <p:sp>
        <p:nvSpPr>
          <p:cNvPr id="5" name="Footer Placeholder 4"/>
          <p:cNvSpPr>
            <a:spLocks noGrp="1"/>
          </p:cNvSpPr>
          <p:nvPr>
            <p:ph type="ftr" sz="quarter" idx="3"/>
          </p:nvPr>
        </p:nvSpPr>
        <p:spPr>
          <a:xfrm>
            <a:off x="3028950" y="4767269"/>
            <a:ext cx="3086100" cy="273844"/>
          </a:xfrm>
          <a:prstGeom prst="rect">
            <a:avLst/>
          </a:prstGeom>
        </p:spPr>
        <p:txBody>
          <a:bodyPr vert="horz" lIns="68580" tIns="34290" rIns="68580" bIns="34290" rtlCol="0" anchor="ctr"/>
          <a:lstStyle>
            <a:lvl1pPr algn="ctr">
              <a:defRPr sz="400">
                <a:solidFill>
                  <a:schemeClr val="bg1">
                    <a:lumMod val="65000"/>
                  </a:schemeClr>
                </a:solidFill>
              </a:defRPr>
            </a:lvl1pPr>
          </a:lstStyle>
          <a:p>
            <a:endParaRPr lang="zh-CN" altLang="en-US"/>
          </a:p>
        </p:txBody>
      </p:sp>
      <p:sp>
        <p:nvSpPr>
          <p:cNvPr id="6" name="Slide Number Placeholder 5"/>
          <p:cNvSpPr>
            <a:spLocks noGrp="1"/>
          </p:cNvSpPr>
          <p:nvPr>
            <p:ph type="sldNum" sz="quarter" idx="4"/>
          </p:nvPr>
        </p:nvSpPr>
        <p:spPr>
          <a:xfrm>
            <a:off x="6457950" y="4767269"/>
            <a:ext cx="2057400" cy="273844"/>
          </a:xfrm>
          <a:prstGeom prst="rect">
            <a:avLst/>
          </a:prstGeom>
        </p:spPr>
        <p:txBody>
          <a:bodyPr vert="horz" lIns="68580" tIns="34290" rIns="68580" bIns="34290" rtlCol="0" anchor="ctr"/>
          <a:lstStyle>
            <a:lvl1pPr algn="r">
              <a:defRPr sz="400">
                <a:solidFill>
                  <a:schemeClr val="bg1">
                    <a:lumMod val="65000"/>
                  </a:schemeClr>
                </a:solidFill>
              </a:defRPr>
            </a:lvl1pPr>
          </a:lstStyle>
          <a:p>
            <a:fld id="{1CC782B1-88CD-4A03-981A-E05FB4213BA5}" type="slidenum">
              <a:rPr lang="zh-CN" altLang="en-US" smtClean="0"/>
              <a:t>‹#›</a:t>
            </a:fld>
            <a:endParaRPr lang="zh-CN" altLang="en-US"/>
          </a:p>
        </p:txBody>
      </p:sp>
      <p:sp>
        <p:nvSpPr>
          <p:cNvPr id="2" name="Title Placeholder 1"/>
          <p:cNvSpPr>
            <a:spLocks noGrp="1"/>
          </p:cNvSpPr>
          <p:nvPr>
            <p:ph type="title"/>
          </p:nvPr>
        </p:nvSpPr>
        <p:spPr>
          <a:xfrm>
            <a:off x="566063" y="189650"/>
            <a:ext cx="8010253" cy="567590"/>
          </a:xfrm>
          <a:prstGeom prst="rect">
            <a:avLst/>
          </a:prstGeom>
        </p:spPr>
        <p:txBody>
          <a:bodyPr vert="horz" lIns="68580" tIns="34290" rIns="68580" bIns="34290" rtlCol="0" anchor="b">
            <a:noAutofit/>
          </a:bodyPr>
          <a:lstStyle/>
          <a:p>
            <a:r>
              <a:rPr lang="zh-CN" altLang="en-US" dirty="0" smtClean="0"/>
              <a:t>单击此处编辑母版标题样式</a:t>
            </a:r>
            <a:endParaRPr lang="en-US" dirty="0"/>
          </a:p>
        </p:txBody>
      </p:sp>
    </p:spTree>
    <p:extLst>
      <p:ext uri="{BB962C8B-B14F-4D97-AF65-F5344CB8AC3E}">
        <p14:creationId xmlns:p14="http://schemas.microsoft.com/office/powerpoint/2010/main" val="2093129955"/>
      </p:ext>
    </p:extLst>
  </p:cSld>
  <p:clrMap bg1="lt1" tx1="dk1" bg2="lt2" tx2="dk2" accent1="accent1" accent2="accent2" accent3="accent3" accent4="accent4" accent5="accent5" accent6="accent6" hlink="hlink" folHlink="folHlink"/>
  <p:sldLayoutIdLst>
    <p:sldLayoutId id="2147483679" r:id="rId1"/>
    <p:sldLayoutId id="2147483685" r:id="rId2"/>
    <p:sldLayoutId id="2147483693" r:id="rId3"/>
    <p:sldLayoutId id="2147483700" r:id="rId4"/>
    <p:sldLayoutId id="2147483701" r:id="rId5"/>
    <p:sldLayoutId id="2147483686" r:id="rId6"/>
    <p:sldLayoutId id="2147483697" r:id="rId7"/>
    <p:sldLayoutId id="2147483702" r:id="rId8"/>
    <p:sldLayoutId id="2147483703" r:id="rId9"/>
    <p:sldLayoutId id="2147483704" r:id="rId10"/>
    <p:sldLayoutId id="2147483698" r:id="rId11"/>
    <p:sldLayoutId id="2147483705" r:id="rId12"/>
    <p:sldLayoutId id="2147483706" r:id="rId13"/>
    <p:sldLayoutId id="2147483699" r:id="rId14"/>
    <p:sldLayoutId id="2147483707" r:id="rId15"/>
    <p:sldLayoutId id="2147483708" r:id="rId16"/>
    <p:sldLayoutId id="2147483709" r:id="rId17"/>
  </p:sldLayoutIdLst>
  <p:timing>
    <p:tnLst>
      <p:par>
        <p:cTn id="1" dur="indefinite" restart="never" nodeType="tmRoot"/>
      </p:par>
    </p:tnLst>
  </p:timing>
  <p:txStyles>
    <p:titleStyle>
      <a:lvl1pPr algn="l" defTabSz="289322" rtl="0" eaLnBrk="1" latinLnBrk="0" hangingPunct="1">
        <a:lnSpc>
          <a:spcPct val="90000"/>
        </a:lnSpc>
        <a:spcBef>
          <a:spcPct val="0"/>
        </a:spcBef>
        <a:buNone/>
        <a:defRPr sz="2400" b="1" kern="1200">
          <a:solidFill>
            <a:schemeClr val="accent1"/>
          </a:solidFill>
          <a:effectLst/>
          <a:latin typeface="+mj-lt"/>
          <a:ea typeface="+mj-ea"/>
          <a:cs typeface="+mj-cs"/>
        </a:defRPr>
      </a:lvl1pPr>
    </p:titleStyle>
    <p:body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p:bodyStyle>
    <p:otherStyle>
      <a:defPPr>
        <a:defRPr lang="en-US"/>
      </a:defPPr>
      <a:lvl1pPr marL="0" algn="l" defTabSz="289322" rtl="0" eaLnBrk="1" latinLnBrk="0" hangingPunct="1">
        <a:defRPr sz="600" kern="1200">
          <a:solidFill>
            <a:schemeClr val="tx1"/>
          </a:solidFill>
          <a:latin typeface="+mn-lt"/>
          <a:ea typeface="+mn-ea"/>
          <a:cs typeface="+mn-cs"/>
        </a:defRPr>
      </a:lvl1pPr>
      <a:lvl2pPr marL="144661" algn="l" defTabSz="289322" rtl="0" eaLnBrk="1" latinLnBrk="0" hangingPunct="1">
        <a:defRPr sz="600" kern="1200">
          <a:solidFill>
            <a:schemeClr val="tx1"/>
          </a:solidFill>
          <a:latin typeface="+mn-lt"/>
          <a:ea typeface="+mn-ea"/>
          <a:cs typeface="+mn-cs"/>
        </a:defRPr>
      </a:lvl2pPr>
      <a:lvl3pPr marL="289322" algn="l" defTabSz="289322" rtl="0" eaLnBrk="1" latinLnBrk="0" hangingPunct="1">
        <a:defRPr sz="600" kern="1200">
          <a:solidFill>
            <a:schemeClr val="tx1"/>
          </a:solidFill>
          <a:latin typeface="+mn-lt"/>
          <a:ea typeface="+mn-ea"/>
          <a:cs typeface="+mn-cs"/>
        </a:defRPr>
      </a:lvl3pPr>
      <a:lvl4pPr marL="433983" algn="l" defTabSz="289322" rtl="0" eaLnBrk="1" latinLnBrk="0" hangingPunct="1">
        <a:defRPr sz="600" kern="1200">
          <a:solidFill>
            <a:schemeClr val="tx1"/>
          </a:solidFill>
          <a:latin typeface="+mn-lt"/>
          <a:ea typeface="+mn-ea"/>
          <a:cs typeface="+mn-cs"/>
        </a:defRPr>
      </a:lvl4pPr>
      <a:lvl5pPr marL="578644" algn="l" defTabSz="289322" rtl="0" eaLnBrk="1" latinLnBrk="0" hangingPunct="1">
        <a:defRPr sz="600" kern="1200">
          <a:solidFill>
            <a:schemeClr val="tx1"/>
          </a:solidFill>
          <a:latin typeface="+mn-lt"/>
          <a:ea typeface="+mn-ea"/>
          <a:cs typeface="+mn-cs"/>
        </a:defRPr>
      </a:lvl5pPr>
      <a:lvl6pPr marL="723305" algn="l" defTabSz="289322" rtl="0" eaLnBrk="1" latinLnBrk="0" hangingPunct="1">
        <a:defRPr sz="600" kern="1200">
          <a:solidFill>
            <a:schemeClr val="tx1"/>
          </a:solidFill>
          <a:latin typeface="+mn-lt"/>
          <a:ea typeface="+mn-ea"/>
          <a:cs typeface="+mn-cs"/>
        </a:defRPr>
      </a:lvl6pPr>
      <a:lvl7pPr marL="867966" algn="l" defTabSz="289322" rtl="0" eaLnBrk="1" latinLnBrk="0" hangingPunct="1">
        <a:defRPr sz="600" kern="1200">
          <a:solidFill>
            <a:schemeClr val="tx1"/>
          </a:solidFill>
          <a:latin typeface="+mn-lt"/>
          <a:ea typeface="+mn-ea"/>
          <a:cs typeface="+mn-cs"/>
        </a:defRPr>
      </a:lvl7pPr>
      <a:lvl8pPr marL="1012627" algn="l" defTabSz="289322" rtl="0" eaLnBrk="1" latinLnBrk="0" hangingPunct="1">
        <a:defRPr sz="600" kern="1200">
          <a:solidFill>
            <a:schemeClr val="tx1"/>
          </a:solidFill>
          <a:latin typeface="+mn-lt"/>
          <a:ea typeface="+mn-ea"/>
          <a:cs typeface="+mn-cs"/>
        </a:defRPr>
      </a:lvl8pPr>
      <a:lvl9pPr marL="1157288" algn="l" defTabSz="289322" rtl="0" eaLnBrk="1" latinLnBrk="0" hangingPunct="1">
        <a:defRPr sz="6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8" Type="http://schemas.openxmlformats.org/officeDocument/2006/relationships/image" Target="../media/image23.jpeg"/><Relationship Id="rId13" Type="http://schemas.openxmlformats.org/officeDocument/2006/relationships/image" Target="../media/image28.png"/><Relationship Id="rId3" Type="http://schemas.openxmlformats.org/officeDocument/2006/relationships/image" Target="../media/image18.jpeg"/><Relationship Id="rId7" Type="http://schemas.openxmlformats.org/officeDocument/2006/relationships/image" Target="../media/image22.png"/><Relationship Id="rId12" Type="http://schemas.openxmlformats.org/officeDocument/2006/relationships/image" Target="../media/image27.jpeg"/><Relationship Id="rId2" Type="http://schemas.openxmlformats.org/officeDocument/2006/relationships/image" Target="../media/image17.jpeg"/><Relationship Id="rId1" Type="http://schemas.openxmlformats.org/officeDocument/2006/relationships/slideLayout" Target="../slideLayouts/slideLayout9.xml"/><Relationship Id="rId6" Type="http://schemas.openxmlformats.org/officeDocument/2006/relationships/image" Target="../media/image21.jpeg"/><Relationship Id="rId11" Type="http://schemas.openxmlformats.org/officeDocument/2006/relationships/image" Target="../media/image26.jpeg"/><Relationship Id="rId5" Type="http://schemas.openxmlformats.org/officeDocument/2006/relationships/image" Target="../media/image20.jpeg"/><Relationship Id="rId10" Type="http://schemas.openxmlformats.org/officeDocument/2006/relationships/image" Target="../media/image25.jpeg"/><Relationship Id="rId4" Type="http://schemas.openxmlformats.org/officeDocument/2006/relationships/image" Target="../media/image19.jpeg"/><Relationship Id="rId9" Type="http://schemas.openxmlformats.org/officeDocument/2006/relationships/image" Target="../media/image24.jpeg"/><Relationship Id="rId14"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8" Type="http://schemas.openxmlformats.org/officeDocument/2006/relationships/image" Target="../media/image23.jpeg"/><Relationship Id="rId13" Type="http://schemas.openxmlformats.org/officeDocument/2006/relationships/image" Target="../media/image28.png"/><Relationship Id="rId3" Type="http://schemas.openxmlformats.org/officeDocument/2006/relationships/image" Target="../media/image18.jpeg"/><Relationship Id="rId7" Type="http://schemas.openxmlformats.org/officeDocument/2006/relationships/image" Target="../media/image22.png"/><Relationship Id="rId12" Type="http://schemas.openxmlformats.org/officeDocument/2006/relationships/image" Target="../media/image27.jpeg"/><Relationship Id="rId2" Type="http://schemas.openxmlformats.org/officeDocument/2006/relationships/image" Target="../media/image17.jpeg"/><Relationship Id="rId1" Type="http://schemas.openxmlformats.org/officeDocument/2006/relationships/slideLayout" Target="../slideLayouts/slideLayout9.xml"/><Relationship Id="rId6" Type="http://schemas.openxmlformats.org/officeDocument/2006/relationships/image" Target="../media/image21.jpeg"/><Relationship Id="rId11" Type="http://schemas.openxmlformats.org/officeDocument/2006/relationships/image" Target="../media/image26.jpeg"/><Relationship Id="rId5" Type="http://schemas.openxmlformats.org/officeDocument/2006/relationships/image" Target="../media/image20.jpeg"/><Relationship Id="rId10" Type="http://schemas.openxmlformats.org/officeDocument/2006/relationships/image" Target="../media/image25.jpeg"/><Relationship Id="rId4" Type="http://schemas.openxmlformats.org/officeDocument/2006/relationships/image" Target="../media/image19.jpeg"/><Relationship Id="rId9" Type="http://schemas.openxmlformats.org/officeDocument/2006/relationships/image" Target="../media/image24.jpeg"/><Relationship Id="rId14" Type="http://schemas.openxmlformats.org/officeDocument/2006/relationships/image" Target="../media/image30.png"/></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160.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3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29619" y="1627577"/>
            <a:ext cx="6085786" cy="3681959"/>
          </a:xfrm>
          <a:prstGeom prst="rect">
            <a:avLst/>
          </a:prstGeom>
        </p:spPr>
      </p:pic>
      <p:cxnSp>
        <p:nvCxnSpPr>
          <p:cNvPr id="9" name="直接连接符 8"/>
          <p:cNvCxnSpPr/>
          <p:nvPr/>
        </p:nvCxnSpPr>
        <p:spPr>
          <a:xfrm>
            <a:off x="845625" y="2602896"/>
            <a:ext cx="3888432" cy="8797"/>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273835" y="4336779"/>
            <a:ext cx="324407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副标题 2"/>
          <p:cNvSpPr>
            <a:spLocks noGrp="1"/>
          </p:cNvSpPr>
          <p:nvPr>
            <p:ph type="subTitle" idx="1"/>
          </p:nvPr>
        </p:nvSpPr>
        <p:spPr>
          <a:xfrm>
            <a:off x="1172147" y="3997324"/>
            <a:ext cx="3235388" cy="339455"/>
          </a:xfrm>
        </p:spPr>
        <p:txBody>
          <a:bodyPr anchor="ctr">
            <a:normAutofit/>
          </a:bodyPr>
          <a:lstStyle/>
          <a:p>
            <a:pPr algn="r"/>
            <a:r>
              <a:rPr lang="zh-CN" altLang="en-US" dirty="0">
                <a:cs typeface="+mn-ea"/>
                <a:sym typeface="+mn-lt"/>
              </a:rPr>
              <a:t>计算机</a:t>
            </a:r>
            <a:r>
              <a:rPr lang="zh-CN" altLang="en-US" dirty="0" smtClean="0">
                <a:cs typeface="+mn-ea"/>
                <a:sym typeface="+mn-lt"/>
              </a:rPr>
              <a:t>学院</a:t>
            </a:r>
            <a:endParaRPr lang="zh-CN" altLang="en-US" dirty="0">
              <a:cs typeface="+mn-ea"/>
              <a:sym typeface="+mn-lt"/>
            </a:endParaRPr>
          </a:p>
        </p:txBody>
      </p:sp>
      <p:sp>
        <p:nvSpPr>
          <p:cNvPr id="4" name="TextBox 3"/>
          <p:cNvSpPr txBox="1"/>
          <p:nvPr/>
        </p:nvSpPr>
        <p:spPr>
          <a:xfrm>
            <a:off x="1208816" y="4336316"/>
            <a:ext cx="1512168" cy="372410"/>
          </a:xfrm>
          <a:prstGeom prst="rect">
            <a:avLst/>
          </a:prstGeom>
          <a:noFill/>
        </p:spPr>
        <p:txBody>
          <a:bodyPr wrap="square" rtlCol="0">
            <a:spAutoFit/>
          </a:bodyPr>
          <a:lstStyle/>
          <a:p>
            <a:pPr>
              <a:lnSpc>
                <a:spcPct val="130000"/>
              </a:lnSpc>
            </a:pPr>
            <a:r>
              <a:rPr lang="zh-CN" altLang="en-US" sz="1400" b="1" dirty="0" smtClean="0">
                <a:cs typeface="+mn-ea"/>
                <a:sym typeface="+mn-lt"/>
              </a:rPr>
              <a:t>答辩人：</a:t>
            </a:r>
            <a:r>
              <a:rPr lang="zh-CN" altLang="en-US" sz="1400" dirty="0">
                <a:cs typeface="+mn-ea"/>
                <a:sym typeface="+mn-lt"/>
              </a:rPr>
              <a:t>李勃</a:t>
            </a:r>
            <a:endParaRPr lang="zh-CN" altLang="en-US" sz="1400" dirty="0" smtClean="0">
              <a:cs typeface="+mn-ea"/>
              <a:sym typeface="+mn-lt"/>
            </a:endParaRPr>
          </a:p>
        </p:txBody>
      </p:sp>
      <p:sp>
        <p:nvSpPr>
          <p:cNvPr id="5" name="TextBox 4"/>
          <p:cNvSpPr txBox="1"/>
          <p:nvPr/>
        </p:nvSpPr>
        <p:spPr>
          <a:xfrm>
            <a:off x="2987824" y="4333594"/>
            <a:ext cx="1809058" cy="372410"/>
          </a:xfrm>
          <a:prstGeom prst="rect">
            <a:avLst/>
          </a:prstGeom>
          <a:noFill/>
        </p:spPr>
        <p:txBody>
          <a:bodyPr wrap="square" rtlCol="0">
            <a:spAutoFit/>
          </a:bodyPr>
          <a:lstStyle/>
          <a:p>
            <a:pPr>
              <a:lnSpc>
                <a:spcPct val="130000"/>
              </a:lnSpc>
            </a:pPr>
            <a:r>
              <a:rPr lang="zh-CN" altLang="en-US" sz="1400" b="1" dirty="0" smtClean="0">
                <a:cs typeface="+mn-ea"/>
                <a:sym typeface="+mn-lt"/>
              </a:rPr>
              <a:t>导师：</a:t>
            </a:r>
            <a:r>
              <a:rPr lang="zh-CN" altLang="en-US" sz="1400" dirty="0" smtClean="0">
                <a:cs typeface="+mn-ea"/>
                <a:sym typeface="+mn-lt"/>
              </a:rPr>
              <a:t>姜博副教授</a:t>
            </a:r>
          </a:p>
        </p:txBody>
      </p:sp>
      <p:pic>
        <p:nvPicPr>
          <p:cNvPr id="12" name="钢琴版纯音乐.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572000" y="5236046"/>
            <a:ext cx="609600" cy="609600"/>
          </a:xfrm>
          <a:prstGeom prst="rect">
            <a:avLst/>
          </a:prstGeom>
        </p:spPr>
      </p:pic>
      <p:pic>
        <p:nvPicPr>
          <p:cNvPr id="11" name="图片 10"/>
          <p:cNvPicPr>
            <a:picLocks noChangeAspect="1"/>
          </p:cNvPicPr>
          <p:nvPr/>
        </p:nvPicPr>
        <p:blipFill>
          <a:blip r:embed="rId7"/>
          <a:stretch>
            <a:fillRect/>
          </a:stretch>
        </p:blipFill>
        <p:spPr>
          <a:xfrm>
            <a:off x="112247" y="69818"/>
            <a:ext cx="1430609" cy="1430609"/>
          </a:xfrm>
          <a:prstGeom prst="rect">
            <a:avLst/>
          </a:prstGeom>
        </p:spPr>
      </p:pic>
      <p:sp>
        <p:nvSpPr>
          <p:cNvPr id="15" name="标题 1"/>
          <p:cNvSpPr txBox="1">
            <a:spLocks/>
          </p:cNvSpPr>
          <p:nvPr/>
        </p:nvSpPr>
        <p:spPr>
          <a:xfrm>
            <a:off x="323528" y="1839882"/>
            <a:ext cx="5464021" cy="759829"/>
          </a:xfrm>
          <a:prstGeom prst="rect">
            <a:avLst/>
          </a:prstGeom>
        </p:spPr>
        <p:txBody>
          <a:bodyPr vert="horz" lIns="68580" tIns="34290" rIns="68580" bIns="34290" rtlCol="0" anchor="b">
            <a:noAutofit/>
          </a:bodyPr>
          <a:lstStyle>
            <a:lvl1pPr algn="ctr" defTabSz="289322" rtl="0" eaLnBrk="1" latinLnBrk="0" hangingPunct="1">
              <a:lnSpc>
                <a:spcPct val="100000"/>
              </a:lnSpc>
              <a:spcBef>
                <a:spcPct val="0"/>
              </a:spcBef>
              <a:buNone/>
              <a:defRPr sz="3000" b="1" i="0" kern="1200">
                <a:solidFill>
                  <a:schemeClr val="accent1"/>
                </a:solidFill>
                <a:effectLst/>
                <a:latin typeface="+mj-lt"/>
                <a:ea typeface="+mj-ea"/>
                <a:cs typeface="+mj-cs"/>
              </a:defRPr>
            </a:lvl1pPr>
          </a:lstStyle>
          <a:p>
            <a:r>
              <a:rPr lang="zh-CN" altLang="zh-CN" dirty="0"/>
              <a:t>面向移动设备的</a:t>
            </a:r>
            <a:r>
              <a:rPr lang="en-US" altLang="zh-CN" dirty="0"/>
              <a:t>cache</a:t>
            </a:r>
            <a:r>
              <a:rPr lang="zh-CN" altLang="zh-CN" dirty="0"/>
              <a:t>攻击关键技术研究</a:t>
            </a:r>
          </a:p>
        </p:txBody>
      </p:sp>
    </p:spTree>
    <p:extLst>
      <p:ext uri="{BB962C8B-B14F-4D97-AF65-F5344CB8AC3E}">
        <p14:creationId xmlns:p14="http://schemas.microsoft.com/office/powerpoint/2010/main" val="36254817"/>
      </p:ext>
    </p:extLst>
  </p:cSld>
  <p:clrMapOvr>
    <a:masterClrMapping/>
  </p:clrMapOvr>
  <p:transition spd="slow" advClick="0" advTm="0">
    <p:fade/>
  </p:transition>
  <p:timing>
    <p:tnLst>
      <p:par>
        <p:cTn id="1" dur="indefinite" restart="never" nodeType="tmRoot">
          <p:childTnLst>
            <p:audio>
              <p:cMediaNode vol="80000" numSld="31">
                <p:cTn id="2" repeatCount="indefinite"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内容占位符 2"/>
          <p:cNvSpPr txBox="1">
            <a:spLocks/>
          </p:cNvSpPr>
          <p:nvPr/>
        </p:nvSpPr>
        <p:spPr>
          <a:xfrm>
            <a:off x="1763688" y="1923678"/>
            <a:ext cx="6048672" cy="1800200"/>
          </a:xfrm>
          <a:prstGeom prst="rect">
            <a:avLst/>
          </a:prstGeom>
        </p:spPr>
        <p:txBody>
          <a:bodyPr/>
          <a:lst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a:lstStyle>
          <a:p>
            <a:pPr marL="457200" lvl="1" indent="0">
              <a:buFont typeface="Calibri" panose="020F0502020204030204" pitchFamily="34" charset="0"/>
              <a:buNone/>
            </a:pPr>
            <a:r>
              <a:rPr lang="en-US" altLang="zh-CN" dirty="0" smtClean="0"/>
              <a:t>Cache</a:t>
            </a:r>
            <a:r>
              <a:rPr lang="zh-CN" altLang="en-US" dirty="0" smtClean="0"/>
              <a:t>攻击的核心是获取被攻击程序运行过程中泄露出来的旁路信息，这些信息可包括命中率、访问时间、功耗、电磁辐射等。本题在对被攻击程序进行攻击时获取的旁路信息是被攻击程序访问的数据是否保存在缓存中，该旁路信息通过访问时间的多少来反映。因此，获取精确的计时方式对攻击结果来说是至关重要的。</a:t>
            </a:r>
            <a:endParaRPr lang="zh-CN" altLang="en-US" dirty="0"/>
          </a:p>
        </p:txBody>
      </p:sp>
    </p:spTree>
    <p:extLst>
      <p:ext uri="{BB962C8B-B14F-4D97-AF65-F5344CB8AC3E}">
        <p14:creationId xmlns:p14="http://schemas.microsoft.com/office/powerpoint/2010/main" val="936698932"/>
      </p:ext>
    </p:extLst>
  </p:cSld>
  <p:clrMapOvr>
    <a:masterClrMapping/>
  </p:clrMapOvr>
  <p:transition spd="slow" advClick="0" advTm="3000">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Freeform 6"/>
          <p:cNvSpPr>
            <a:spLocks/>
          </p:cNvSpPr>
          <p:nvPr/>
        </p:nvSpPr>
        <p:spPr bwMode="auto">
          <a:xfrm>
            <a:off x="2493678" y="1468425"/>
            <a:ext cx="198847"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58" name="Freeform 7"/>
          <p:cNvSpPr>
            <a:spLocks/>
          </p:cNvSpPr>
          <p:nvPr/>
        </p:nvSpPr>
        <p:spPr bwMode="auto">
          <a:xfrm>
            <a:off x="2493678" y="2311181"/>
            <a:ext cx="198847" cy="373023"/>
          </a:xfrm>
          <a:custGeom>
            <a:avLst/>
            <a:gdLst>
              <a:gd name="T0" fmla="*/ 11 w 68"/>
              <a:gd name="T1" fmla="*/ 0 h 128"/>
              <a:gd name="T2" fmla="*/ 57 w 68"/>
              <a:gd name="T3" fmla="*/ 0 h 128"/>
              <a:gd name="T4" fmla="*/ 68 w 68"/>
              <a:gd name="T5" fmla="*/ 11 h 128"/>
              <a:gd name="T6" fmla="*/ 68 w 68"/>
              <a:gd name="T7" fmla="*/ 128 h 128"/>
              <a:gd name="T8" fmla="*/ 0 w 68"/>
              <a:gd name="T9" fmla="*/ 128 h 128"/>
              <a:gd name="T10" fmla="*/ 0 w 68"/>
              <a:gd name="T11" fmla="*/ 11 h 128"/>
              <a:gd name="T12" fmla="*/ 11 w 68"/>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68" h="128">
                <a:moveTo>
                  <a:pt x="11" y="0"/>
                </a:moveTo>
                <a:cubicBezTo>
                  <a:pt x="57" y="0"/>
                  <a:pt x="57" y="0"/>
                  <a:pt x="57" y="0"/>
                </a:cubicBezTo>
                <a:cubicBezTo>
                  <a:pt x="63" y="0"/>
                  <a:pt x="68" y="5"/>
                  <a:pt x="68" y="11"/>
                </a:cubicBezTo>
                <a:cubicBezTo>
                  <a:pt x="68" y="128"/>
                  <a:pt x="68" y="128"/>
                  <a:pt x="68" y="128"/>
                </a:cubicBezTo>
                <a:cubicBezTo>
                  <a:pt x="0" y="128"/>
                  <a:pt x="0" y="128"/>
                  <a:pt x="0" y="128"/>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59" name="Freeform 8"/>
          <p:cNvSpPr>
            <a:spLocks/>
          </p:cNvSpPr>
          <p:nvPr/>
        </p:nvSpPr>
        <p:spPr bwMode="auto">
          <a:xfrm>
            <a:off x="2749185" y="1468425"/>
            <a:ext cx="198847"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60" name="Freeform 9"/>
          <p:cNvSpPr>
            <a:spLocks/>
          </p:cNvSpPr>
          <p:nvPr/>
        </p:nvSpPr>
        <p:spPr bwMode="auto">
          <a:xfrm>
            <a:off x="3003622" y="1468425"/>
            <a:ext cx="199915"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61" name="Freeform 10"/>
          <p:cNvSpPr>
            <a:spLocks/>
          </p:cNvSpPr>
          <p:nvPr/>
        </p:nvSpPr>
        <p:spPr bwMode="auto">
          <a:xfrm>
            <a:off x="3255922" y="1468425"/>
            <a:ext cx="199915" cy="1215778"/>
          </a:xfrm>
          <a:custGeom>
            <a:avLst/>
            <a:gdLst>
              <a:gd name="T0" fmla="*/ 12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2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2"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2"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62" name="Freeform 11"/>
          <p:cNvSpPr>
            <a:spLocks/>
          </p:cNvSpPr>
          <p:nvPr/>
        </p:nvSpPr>
        <p:spPr bwMode="auto">
          <a:xfrm>
            <a:off x="2749185" y="2057186"/>
            <a:ext cx="198847" cy="627018"/>
          </a:xfrm>
          <a:custGeom>
            <a:avLst/>
            <a:gdLst>
              <a:gd name="T0" fmla="*/ 11 w 68"/>
              <a:gd name="T1" fmla="*/ 0 h 215"/>
              <a:gd name="T2" fmla="*/ 57 w 68"/>
              <a:gd name="T3" fmla="*/ 0 h 215"/>
              <a:gd name="T4" fmla="*/ 68 w 68"/>
              <a:gd name="T5" fmla="*/ 11 h 215"/>
              <a:gd name="T6" fmla="*/ 68 w 68"/>
              <a:gd name="T7" fmla="*/ 215 h 215"/>
              <a:gd name="T8" fmla="*/ 0 w 68"/>
              <a:gd name="T9" fmla="*/ 215 h 215"/>
              <a:gd name="T10" fmla="*/ 0 w 68"/>
              <a:gd name="T11" fmla="*/ 11 h 215"/>
              <a:gd name="T12" fmla="*/ 11 w 68"/>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68" h="215">
                <a:moveTo>
                  <a:pt x="11" y="0"/>
                </a:moveTo>
                <a:cubicBezTo>
                  <a:pt x="57" y="0"/>
                  <a:pt x="57" y="0"/>
                  <a:pt x="57" y="0"/>
                </a:cubicBezTo>
                <a:cubicBezTo>
                  <a:pt x="63" y="0"/>
                  <a:pt x="68" y="5"/>
                  <a:pt x="68" y="11"/>
                </a:cubicBezTo>
                <a:cubicBezTo>
                  <a:pt x="68" y="215"/>
                  <a:pt x="68" y="215"/>
                  <a:pt x="68" y="215"/>
                </a:cubicBezTo>
                <a:cubicBezTo>
                  <a:pt x="0" y="215"/>
                  <a:pt x="0" y="215"/>
                  <a:pt x="0" y="215"/>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63" name="Freeform 12"/>
          <p:cNvSpPr>
            <a:spLocks/>
          </p:cNvSpPr>
          <p:nvPr/>
        </p:nvSpPr>
        <p:spPr bwMode="auto">
          <a:xfrm>
            <a:off x="3003622" y="1794687"/>
            <a:ext cx="199915" cy="889516"/>
          </a:xfrm>
          <a:custGeom>
            <a:avLst/>
            <a:gdLst>
              <a:gd name="T0" fmla="*/ 11 w 68"/>
              <a:gd name="T1" fmla="*/ 0 h 305"/>
              <a:gd name="T2" fmla="*/ 57 w 68"/>
              <a:gd name="T3" fmla="*/ 0 h 305"/>
              <a:gd name="T4" fmla="*/ 68 w 68"/>
              <a:gd name="T5" fmla="*/ 11 h 305"/>
              <a:gd name="T6" fmla="*/ 68 w 68"/>
              <a:gd name="T7" fmla="*/ 238 h 305"/>
              <a:gd name="T8" fmla="*/ 68 w 68"/>
              <a:gd name="T9" fmla="*/ 305 h 305"/>
              <a:gd name="T10" fmla="*/ 0 w 68"/>
              <a:gd name="T11" fmla="*/ 305 h 305"/>
              <a:gd name="T12" fmla="*/ 0 w 68"/>
              <a:gd name="T13" fmla="*/ 238 h 305"/>
              <a:gd name="T14" fmla="*/ 0 w 68"/>
              <a:gd name="T15" fmla="*/ 11 h 305"/>
              <a:gd name="T16" fmla="*/ 11 w 68"/>
              <a:gd name="T17"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05">
                <a:moveTo>
                  <a:pt x="11" y="0"/>
                </a:moveTo>
                <a:cubicBezTo>
                  <a:pt x="57" y="0"/>
                  <a:pt x="57" y="0"/>
                  <a:pt x="57" y="0"/>
                </a:cubicBezTo>
                <a:cubicBezTo>
                  <a:pt x="63" y="0"/>
                  <a:pt x="68" y="5"/>
                  <a:pt x="68" y="11"/>
                </a:cubicBezTo>
                <a:cubicBezTo>
                  <a:pt x="68" y="238"/>
                  <a:pt x="68" y="238"/>
                  <a:pt x="68" y="238"/>
                </a:cubicBezTo>
                <a:cubicBezTo>
                  <a:pt x="68" y="305"/>
                  <a:pt x="68" y="305"/>
                  <a:pt x="68" y="305"/>
                </a:cubicBezTo>
                <a:cubicBezTo>
                  <a:pt x="0" y="305"/>
                  <a:pt x="0" y="305"/>
                  <a:pt x="0" y="305"/>
                </a:cubicBezTo>
                <a:cubicBezTo>
                  <a:pt x="0" y="238"/>
                  <a:pt x="0" y="238"/>
                  <a:pt x="0" y="238"/>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64" name="Freeform 13"/>
          <p:cNvSpPr>
            <a:spLocks/>
          </p:cNvSpPr>
          <p:nvPr/>
        </p:nvSpPr>
        <p:spPr bwMode="auto">
          <a:xfrm>
            <a:off x="3255922" y="1622523"/>
            <a:ext cx="199915" cy="1061681"/>
          </a:xfrm>
          <a:custGeom>
            <a:avLst/>
            <a:gdLst>
              <a:gd name="T0" fmla="*/ 12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2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2"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2"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65" name="Freeform 14"/>
          <p:cNvSpPr>
            <a:spLocks/>
          </p:cNvSpPr>
          <p:nvPr/>
        </p:nvSpPr>
        <p:spPr bwMode="auto">
          <a:xfrm>
            <a:off x="3864220" y="1468425"/>
            <a:ext cx="198847"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66" name="Freeform 15"/>
          <p:cNvSpPr>
            <a:spLocks/>
          </p:cNvSpPr>
          <p:nvPr/>
        </p:nvSpPr>
        <p:spPr bwMode="auto">
          <a:xfrm>
            <a:off x="4118658" y="1468425"/>
            <a:ext cx="199915"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67" name="Freeform 16"/>
          <p:cNvSpPr>
            <a:spLocks/>
          </p:cNvSpPr>
          <p:nvPr/>
        </p:nvSpPr>
        <p:spPr bwMode="auto">
          <a:xfrm>
            <a:off x="4374165" y="1468425"/>
            <a:ext cx="199915"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68" name="Freeform 17"/>
          <p:cNvSpPr>
            <a:spLocks/>
          </p:cNvSpPr>
          <p:nvPr/>
        </p:nvSpPr>
        <p:spPr bwMode="auto">
          <a:xfrm>
            <a:off x="4629672" y="1468425"/>
            <a:ext cx="199915"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69" name="Freeform 18"/>
          <p:cNvSpPr>
            <a:spLocks/>
          </p:cNvSpPr>
          <p:nvPr/>
        </p:nvSpPr>
        <p:spPr bwMode="auto">
          <a:xfrm>
            <a:off x="3864220" y="2503537"/>
            <a:ext cx="198847" cy="180666"/>
          </a:xfrm>
          <a:custGeom>
            <a:avLst/>
            <a:gdLst>
              <a:gd name="T0" fmla="*/ 11 w 68"/>
              <a:gd name="T1" fmla="*/ 0 h 62"/>
              <a:gd name="T2" fmla="*/ 57 w 68"/>
              <a:gd name="T3" fmla="*/ 0 h 62"/>
              <a:gd name="T4" fmla="*/ 68 w 68"/>
              <a:gd name="T5" fmla="*/ 11 h 62"/>
              <a:gd name="T6" fmla="*/ 68 w 68"/>
              <a:gd name="T7" fmla="*/ 62 h 62"/>
              <a:gd name="T8" fmla="*/ 0 w 68"/>
              <a:gd name="T9" fmla="*/ 62 h 62"/>
              <a:gd name="T10" fmla="*/ 0 w 68"/>
              <a:gd name="T11" fmla="*/ 11 h 62"/>
              <a:gd name="T12" fmla="*/ 11 w 68"/>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68" h="62">
                <a:moveTo>
                  <a:pt x="11" y="0"/>
                </a:moveTo>
                <a:cubicBezTo>
                  <a:pt x="57" y="0"/>
                  <a:pt x="57" y="0"/>
                  <a:pt x="57" y="0"/>
                </a:cubicBezTo>
                <a:cubicBezTo>
                  <a:pt x="63" y="0"/>
                  <a:pt x="68" y="5"/>
                  <a:pt x="68" y="11"/>
                </a:cubicBezTo>
                <a:cubicBezTo>
                  <a:pt x="68" y="62"/>
                  <a:pt x="68" y="62"/>
                  <a:pt x="68" y="62"/>
                </a:cubicBezTo>
                <a:cubicBezTo>
                  <a:pt x="0" y="62"/>
                  <a:pt x="0" y="62"/>
                  <a:pt x="0" y="62"/>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70" name="Freeform 19"/>
          <p:cNvSpPr>
            <a:spLocks/>
          </p:cNvSpPr>
          <p:nvPr/>
        </p:nvSpPr>
        <p:spPr bwMode="auto">
          <a:xfrm>
            <a:off x="4118658" y="2062498"/>
            <a:ext cx="199915" cy="621705"/>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71" name="Freeform 20"/>
          <p:cNvSpPr>
            <a:spLocks/>
          </p:cNvSpPr>
          <p:nvPr/>
        </p:nvSpPr>
        <p:spPr bwMode="auto">
          <a:xfrm>
            <a:off x="4374165" y="1622523"/>
            <a:ext cx="199915" cy="1061681"/>
          </a:xfrm>
          <a:custGeom>
            <a:avLst/>
            <a:gdLst>
              <a:gd name="T0" fmla="*/ 11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1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1"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72" name="Freeform 21"/>
          <p:cNvSpPr>
            <a:spLocks/>
          </p:cNvSpPr>
          <p:nvPr/>
        </p:nvSpPr>
        <p:spPr bwMode="auto">
          <a:xfrm>
            <a:off x="4629672" y="2217660"/>
            <a:ext cx="199915" cy="466544"/>
          </a:xfrm>
          <a:custGeom>
            <a:avLst/>
            <a:gdLst>
              <a:gd name="T0" fmla="*/ 11 w 68"/>
              <a:gd name="T1" fmla="*/ 0 h 160"/>
              <a:gd name="T2" fmla="*/ 57 w 68"/>
              <a:gd name="T3" fmla="*/ 0 h 160"/>
              <a:gd name="T4" fmla="*/ 68 w 68"/>
              <a:gd name="T5" fmla="*/ 11 h 160"/>
              <a:gd name="T6" fmla="*/ 68 w 68"/>
              <a:gd name="T7" fmla="*/ 160 h 160"/>
              <a:gd name="T8" fmla="*/ 0 w 68"/>
              <a:gd name="T9" fmla="*/ 160 h 160"/>
              <a:gd name="T10" fmla="*/ 0 w 68"/>
              <a:gd name="T11" fmla="*/ 11 h 160"/>
              <a:gd name="T12" fmla="*/ 11 w 68"/>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68" h="160">
                <a:moveTo>
                  <a:pt x="11" y="0"/>
                </a:moveTo>
                <a:cubicBezTo>
                  <a:pt x="57" y="0"/>
                  <a:pt x="57" y="0"/>
                  <a:pt x="57" y="0"/>
                </a:cubicBezTo>
                <a:cubicBezTo>
                  <a:pt x="63" y="0"/>
                  <a:pt x="68" y="5"/>
                  <a:pt x="68" y="11"/>
                </a:cubicBezTo>
                <a:cubicBezTo>
                  <a:pt x="68" y="160"/>
                  <a:pt x="68" y="160"/>
                  <a:pt x="68" y="160"/>
                </a:cubicBezTo>
                <a:cubicBezTo>
                  <a:pt x="0" y="160"/>
                  <a:pt x="0" y="160"/>
                  <a:pt x="0" y="160"/>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73" name="Freeform 22"/>
          <p:cNvSpPr>
            <a:spLocks/>
          </p:cNvSpPr>
          <p:nvPr/>
        </p:nvSpPr>
        <p:spPr bwMode="auto">
          <a:xfrm>
            <a:off x="5228349" y="1468425"/>
            <a:ext cx="199915"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74" name="Freeform 23"/>
          <p:cNvSpPr>
            <a:spLocks/>
          </p:cNvSpPr>
          <p:nvPr/>
        </p:nvSpPr>
        <p:spPr bwMode="auto">
          <a:xfrm>
            <a:off x="5483856" y="1468425"/>
            <a:ext cx="198847"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75" name="Freeform 24"/>
          <p:cNvSpPr>
            <a:spLocks/>
          </p:cNvSpPr>
          <p:nvPr/>
        </p:nvSpPr>
        <p:spPr bwMode="auto">
          <a:xfrm>
            <a:off x="5739362" y="1468425"/>
            <a:ext cx="198847"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76" name="Freeform 25"/>
          <p:cNvSpPr>
            <a:spLocks/>
          </p:cNvSpPr>
          <p:nvPr/>
        </p:nvSpPr>
        <p:spPr bwMode="auto">
          <a:xfrm>
            <a:off x="5993800" y="1468425"/>
            <a:ext cx="199915"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77" name="Freeform 26"/>
          <p:cNvSpPr>
            <a:spLocks/>
          </p:cNvSpPr>
          <p:nvPr/>
        </p:nvSpPr>
        <p:spPr bwMode="auto">
          <a:xfrm>
            <a:off x="5993800" y="1617208"/>
            <a:ext cx="199915" cy="1066994"/>
          </a:xfrm>
          <a:custGeom>
            <a:avLst/>
            <a:gdLst>
              <a:gd name="T0" fmla="*/ 11 w 68"/>
              <a:gd name="T1" fmla="*/ 0 h 366"/>
              <a:gd name="T2" fmla="*/ 57 w 68"/>
              <a:gd name="T3" fmla="*/ 0 h 366"/>
              <a:gd name="T4" fmla="*/ 68 w 68"/>
              <a:gd name="T5" fmla="*/ 11 h 366"/>
              <a:gd name="T6" fmla="*/ 68 w 68"/>
              <a:gd name="T7" fmla="*/ 238 h 366"/>
              <a:gd name="T8" fmla="*/ 68 w 68"/>
              <a:gd name="T9" fmla="*/ 366 h 366"/>
              <a:gd name="T10" fmla="*/ 0 w 68"/>
              <a:gd name="T11" fmla="*/ 366 h 366"/>
              <a:gd name="T12" fmla="*/ 0 w 68"/>
              <a:gd name="T13" fmla="*/ 238 h 366"/>
              <a:gd name="T14" fmla="*/ 0 w 68"/>
              <a:gd name="T15" fmla="*/ 11 h 366"/>
              <a:gd name="T16" fmla="*/ 11 w 68"/>
              <a:gd name="T17"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6">
                <a:moveTo>
                  <a:pt x="11" y="0"/>
                </a:moveTo>
                <a:cubicBezTo>
                  <a:pt x="57" y="0"/>
                  <a:pt x="57" y="0"/>
                  <a:pt x="57" y="0"/>
                </a:cubicBezTo>
                <a:cubicBezTo>
                  <a:pt x="63" y="0"/>
                  <a:pt x="68" y="5"/>
                  <a:pt x="68" y="11"/>
                </a:cubicBezTo>
                <a:cubicBezTo>
                  <a:pt x="68" y="238"/>
                  <a:pt x="68" y="238"/>
                  <a:pt x="68" y="238"/>
                </a:cubicBezTo>
                <a:cubicBezTo>
                  <a:pt x="68" y="366"/>
                  <a:pt x="68" y="366"/>
                  <a:pt x="68" y="366"/>
                </a:cubicBezTo>
                <a:cubicBezTo>
                  <a:pt x="0" y="366"/>
                  <a:pt x="0" y="366"/>
                  <a:pt x="0" y="366"/>
                </a:cubicBezTo>
                <a:cubicBezTo>
                  <a:pt x="0" y="238"/>
                  <a:pt x="0" y="238"/>
                  <a:pt x="0" y="238"/>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78" name="Freeform 27"/>
          <p:cNvSpPr>
            <a:spLocks/>
          </p:cNvSpPr>
          <p:nvPr/>
        </p:nvSpPr>
        <p:spPr bwMode="auto">
          <a:xfrm>
            <a:off x="5739362" y="1814881"/>
            <a:ext cx="198847" cy="869324"/>
          </a:xfrm>
          <a:custGeom>
            <a:avLst/>
            <a:gdLst>
              <a:gd name="T0" fmla="*/ 11 w 68"/>
              <a:gd name="T1" fmla="*/ 0 h 298"/>
              <a:gd name="T2" fmla="*/ 57 w 68"/>
              <a:gd name="T3" fmla="*/ 0 h 298"/>
              <a:gd name="T4" fmla="*/ 68 w 68"/>
              <a:gd name="T5" fmla="*/ 11 h 298"/>
              <a:gd name="T6" fmla="*/ 68 w 68"/>
              <a:gd name="T7" fmla="*/ 238 h 298"/>
              <a:gd name="T8" fmla="*/ 68 w 68"/>
              <a:gd name="T9" fmla="*/ 298 h 298"/>
              <a:gd name="T10" fmla="*/ 0 w 68"/>
              <a:gd name="T11" fmla="*/ 298 h 298"/>
              <a:gd name="T12" fmla="*/ 0 w 68"/>
              <a:gd name="T13" fmla="*/ 238 h 298"/>
              <a:gd name="T14" fmla="*/ 0 w 68"/>
              <a:gd name="T15" fmla="*/ 11 h 298"/>
              <a:gd name="T16" fmla="*/ 11 w 68"/>
              <a:gd name="T17"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98">
                <a:moveTo>
                  <a:pt x="11" y="0"/>
                </a:moveTo>
                <a:cubicBezTo>
                  <a:pt x="57" y="0"/>
                  <a:pt x="57" y="0"/>
                  <a:pt x="57" y="0"/>
                </a:cubicBezTo>
                <a:cubicBezTo>
                  <a:pt x="63" y="0"/>
                  <a:pt x="68" y="5"/>
                  <a:pt x="68" y="11"/>
                </a:cubicBezTo>
                <a:cubicBezTo>
                  <a:pt x="68" y="238"/>
                  <a:pt x="68" y="238"/>
                  <a:pt x="68" y="238"/>
                </a:cubicBezTo>
                <a:cubicBezTo>
                  <a:pt x="68" y="298"/>
                  <a:pt x="68" y="298"/>
                  <a:pt x="68" y="298"/>
                </a:cubicBezTo>
                <a:cubicBezTo>
                  <a:pt x="0" y="298"/>
                  <a:pt x="0" y="298"/>
                  <a:pt x="0" y="298"/>
                </a:cubicBezTo>
                <a:cubicBezTo>
                  <a:pt x="0" y="238"/>
                  <a:pt x="0" y="238"/>
                  <a:pt x="0" y="238"/>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79" name="Freeform 28"/>
          <p:cNvSpPr>
            <a:spLocks/>
          </p:cNvSpPr>
          <p:nvPr/>
        </p:nvSpPr>
        <p:spPr bwMode="auto">
          <a:xfrm>
            <a:off x="5483856" y="2062498"/>
            <a:ext cx="198847" cy="621705"/>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80" name="Freeform 29"/>
          <p:cNvSpPr>
            <a:spLocks/>
          </p:cNvSpPr>
          <p:nvPr/>
        </p:nvSpPr>
        <p:spPr bwMode="auto">
          <a:xfrm>
            <a:off x="5228349" y="2319683"/>
            <a:ext cx="199915" cy="364521"/>
          </a:xfrm>
          <a:custGeom>
            <a:avLst/>
            <a:gdLst>
              <a:gd name="T0" fmla="*/ 11 w 68"/>
              <a:gd name="T1" fmla="*/ 0 h 125"/>
              <a:gd name="T2" fmla="*/ 57 w 68"/>
              <a:gd name="T3" fmla="*/ 0 h 125"/>
              <a:gd name="T4" fmla="*/ 68 w 68"/>
              <a:gd name="T5" fmla="*/ 11 h 125"/>
              <a:gd name="T6" fmla="*/ 68 w 68"/>
              <a:gd name="T7" fmla="*/ 125 h 125"/>
              <a:gd name="T8" fmla="*/ 0 w 68"/>
              <a:gd name="T9" fmla="*/ 125 h 125"/>
              <a:gd name="T10" fmla="*/ 0 w 68"/>
              <a:gd name="T11" fmla="*/ 11 h 125"/>
              <a:gd name="T12" fmla="*/ 11 w 68"/>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68" h="125">
                <a:moveTo>
                  <a:pt x="11" y="0"/>
                </a:moveTo>
                <a:cubicBezTo>
                  <a:pt x="57" y="0"/>
                  <a:pt x="57" y="0"/>
                  <a:pt x="57" y="0"/>
                </a:cubicBezTo>
                <a:cubicBezTo>
                  <a:pt x="63" y="0"/>
                  <a:pt x="68" y="5"/>
                  <a:pt x="68" y="11"/>
                </a:cubicBezTo>
                <a:cubicBezTo>
                  <a:pt x="68" y="125"/>
                  <a:pt x="68" y="125"/>
                  <a:pt x="68" y="125"/>
                </a:cubicBezTo>
                <a:cubicBezTo>
                  <a:pt x="0" y="125"/>
                  <a:pt x="0" y="125"/>
                  <a:pt x="0" y="125"/>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81" name="Freeform 30"/>
          <p:cNvSpPr>
            <a:spLocks/>
          </p:cNvSpPr>
          <p:nvPr/>
        </p:nvSpPr>
        <p:spPr bwMode="auto">
          <a:xfrm>
            <a:off x="6666243" y="1468425"/>
            <a:ext cx="199915" cy="1215778"/>
          </a:xfrm>
          <a:custGeom>
            <a:avLst/>
            <a:gdLst>
              <a:gd name="T0" fmla="*/ 11 w 68"/>
              <a:gd name="T1" fmla="*/ 0 h 417"/>
              <a:gd name="T2" fmla="*/ 56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6" y="0"/>
                  <a:pt x="56" y="0"/>
                  <a:pt x="56"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82" name="Freeform 31"/>
          <p:cNvSpPr>
            <a:spLocks/>
          </p:cNvSpPr>
          <p:nvPr/>
        </p:nvSpPr>
        <p:spPr bwMode="auto">
          <a:xfrm>
            <a:off x="6918543" y="1468425"/>
            <a:ext cx="199915"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83" name="Freeform 32"/>
          <p:cNvSpPr>
            <a:spLocks/>
          </p:cNvSpPr>
          <p:nvPr/>
        </p:nvSpPr>
        <p:spPr bwMode="auto">
          <a:xfrm>
            <a:off x="7174050" y="1468425"/>
            <a:ext cx="198847"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84" name="Freeform 33"/>
          <p:cNvSpPr>
            <a:spLocks/>
          </p:cNvSpPr>
          <p:nvPr/>
        </p:nvSpPr>
        <p:spPr bwMode="auto">
          <a:xfrm>
            <a:off x="7429557" y="1468425"/>
            <a:ext cx="198847" cy="1215778"/>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85" name="Freeform 34"/>
          <p:cNvSpPr>
            <a:spLocks/>
          </p:cNvSpPr>
          <p:nvPr/>
        </p:nvSpPr>
        <p:spPr bwMode="auto">
          <a:xfrm>
            <a:off x="7429557" y="1628899"/>
            <a:ext cx="198847" cy="1055305"/>
          </a:xfrm>
          <a:custGeom>
            <a:avLst/>
            <a:gdLst>
              <a:gd name="T0" fmla="*/ 11 w 68"/>
              <a:gd name="T1" fmla="*/ 0 h 362"/>
              <a:gd name="T2" fmla="*/ 57 w 68"/>
              <a:gd name="T3" fmla="*/ 0 h 362"/>
              <a:gd name="T4" fmla="*/ 68 w 68"/>
              <a:gd name="T5" fmla="*/ 11 h 362"/>
              <a:gd name="T6" fmla="*/ 68 w 68"/>
              <a:gd name="T7" fmla="*/ 238 h 362"/>
              <a:gd name="T8" fmla="*/ 68 w 68"/>
              <a:gd name="T9" fmla="*/ 362 h 362"/>
              <a:gd name="T10" fmla="*/ 0 w 68"/>
              <a:gd name="T11" fmla="*/ 362 h 362"/>
              <a:gd name="T12" fmla="*/ 0 w 68"/>
              <a:gd name="T13" fmla="*/ 238 h 362"/>
              <a:gd name="T14" fmla="*/ 0 w 68"/>
              <a:gd name="T15" fmla="*/ 11 h 362"/>
              <a:gd name="T16" fmla="*/ 11 w 68"/>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2">
                <a:moveTo>
                  <a:pt x="11" y="0"/>
                </a:moveTo>
                <a:cubicBezTo>
                  <a:pt x="57" y="0"/>
                  <a:pt x="57" y="0"/>
                  <a:pt x="57" y="0"/>
                </a:cubicBezTo>
                <a:cubicBezTo>
                  <a:pt x="63" y="0"/>
                  <a:pt x="68" y="5"/>
                  <a:pt x="68" y="11"/>
                </a:cubicBezTo>
                <a:cubicBezTo>
                  <a:pt x="68" y="238"/>
                  <a:pt x="68" y="238"/>
                  <a:pt x="68" y="238"/>
                </a:cubicBezTo>
                <a:cubicBezTo>
                  <a:pt x="68" y="362"/>
                  <a:pt x="68" y="362"/>
                  <a:pt x="68" y="362"/>
                </a:cubicBezTo>
                <a:cubicBezTo>
                  <a:pt x="0" y="362"/>
                  <a:pt x="0" y="362"/>
                  <a:pt x="0" y="362"/>
                </a:cubicBezTo>
                <a:cubicBezTo>
                  <a:pt x="0" y="238"/>
                  <a:pt x="0" y="238"/>
                  <a:pt x="0" y="238"/>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86" name="Freeform 35"/>
          <p:cNvSpPr>
            <a:spLocks/>
          </p:cNvSpPr>
          <p:nvPr/>
        </p:nvSpPr>
        <p:spPr bwMode="auto">
          <a:xfrm>
            <a:off x="7174050" y="1721358"/>
            <a:ext cx="198847" cy="962845"/>
          </a:xfrm>
          <a:custGeom>
            <a:avLst/>
            <a:gdLst>
              <a:gd name="T0" fmla="*/ 11 w 68"/>
              <a:gd name="T1" fmla="*/ 0 h 330"/>
              <a:gd name="T2" fmla="*/ 57 w 68"/>
              <a:gd name="T3" fmla="*/ 0 h 330"/>
              <a:gd name="T4" fmla="*/ 68 w 68"/>
              <a:gd name="T5" fmla="*/ 11 h 330"/>
              <a:gd name="T6" fmla="*/ 68 w 68"/>
              <a:gd name="T7" fmla="*/ 238 h 330"/>
              <a:gd name="T8" fmla="*/ 68 w 68"/>
              <a:gd name="T9" fmla="*/ 330 h 330"/>
              <a:gd name="T10" fmla="*/ 0 w 68"/>
              <a:gd name="T11" fmla="*/ 330 h 330"/>
              <a:gd name="T12" fmla="*/ 0 w 68"/>
              <a:gd name="T13" fmla="*/ 238 h 330"/>
              <a:gd name="T14" fmla="*/ 0 w 68"/>
              <a:gd name="T15" fmla="*/ 11 h 330"/>
              <a:gd name="T16" fmla="*/ 11 w 68"/>
              <a:gd name="T17"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30">
                <a:moveTo>
                  <a:pt x="11" y="0"/>
                </a:moveTo>
                <a:cubicBezTo>
                  <a:pt x="57" y="0"/>
                  <a:pt x="57" y="0"/>
                  <a:pt x="57" y="0"/>
                </a:cubicBezTo>
                <a:cubicBezTo>
                  <a:pt x="63" y="0"/>
                  <a:pt x="68" y="5"/>
                  <a:pt x="68" y="11"/>
                </a:cubicBezTo>
                <a:cubicBezTo>
                  <a:pt x="68" y="238"/>
                  <a:pt x="68" y="238"/>
                  <a:pt x="68" y="238"/>
                </a:cubicBezTo>
                <a:cubicBezTo>
                  <a:pt x="68" y="330"/>
                  <a:pt x="68" y="330"/>
                  <a:pt x="68" y="330"/>
                </a:cubicBezTo>
                <a:cubicBezTo>
                  <a:pt x="0" y="330"/>
                  <a:pt x="0" y="330"/>
                  <a:pt x="0" y="330"/>
                </a:cubicBezTo>
                <a:cubicBezTo>
                  <a:pt x="0" y="238"/>
                  <a:pt x="0" y="238"/>
                  <a:pt x="0" y="238"/>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87" name="Freeform 36"/>
          <p:cNvSpPr>
            <a:spLocks/>
          </p:cNvSpPr>
          <p:nvPr/>
        </p:nvSpPr>
        <p:spPr bwMode="auto">
          <a:xfrm>
            <a:off x="6918543" y="2424893"/>
            <a:ext cx="199915" cy="259310"/>
          </a:xfrm>
          <a:custGeom>
            <a:avLst/>
            <a:gdLst>
              <a:gd name="T0" fmla="*/ 11 w 68"/>
              <a:gd name="T1" fmla="*/ 0 h 89"/>
              <a:gd name="T2" fmla="*/ 57 w 68"/>
              <a:gd name="T3" fmla="*/ 0 h 89"/>
              <a:gd name="T4" fmla="*/ 68 w 68"/>
              <a:gd name="T5" fmla="*/ 11 h 89"/>
              <a:gd name="T6" fmla="*/ 68 w 68"/>
              <a:gd name="T7" fmla="*/ 89 h 89"/>
              <a:gd name="T8" fmla="*/ 0 w 68"/>
              <a:gd name="T9" fmla="*/ 89 h 89"/>
              <a:gd name="T10" fmla="*/ 0 w 68"/>
              <a:gd name="T11" fmla="*/ 11 h 89"/>
              <a:gd name="T12" fmla="*/ 11 w 68"/>
              <a:gd name="T13" fmla="*/ 0 h 89"/>
            </a:gdLst>
            <a:ahLst/>
            <a:cxnLst>
              <a:cxn ang="0">
                <a:pos x="T0" y="T1"/>
              </a:cxn>
              <a:cxn ang="0">
                <a:pos x="T2" y="T3"/>
              </a:cxn>
              <a:cxn ang="0">
                <a:pos x="T4" y="T5"/>
              </a:cxn>
              <a:cxn ang="0">
                <a:pos x="T6" y="T7"/>
              </a:cxn>
              <a:cxn ang="0">
                <a:pos x="T8" y="T9"/>
              </a:cxn>
              <a:cxn ang="0">
                <a:pos x="T10" y="T11"/>
              </a:cxn>
              <a:cxn ang="0">
                <a:pos x="T12" y="T13"/>
              </a:cxn>
            </a:cxnLst>
            <a:rect l="0" t="0" r="r" b="b"/>
            <a:pathLst>
              <a:path w="68" h="89">
                <a:moveTo>
                  <a:pt x="11" y="0"/>
                </a:moveTo>
                <a:cubicBezTo>
                  <a:pt x="57" y="0"/>
                  <a:pt x="57" y="0"/>
                  <a:pt x="57" y="0"/>
                </a:cubicBezTo>
                <a:cubicBezTo>
                  <a:pt x="63" y="0"/>
                  <a:pt x="68" y="5"/>
                  <a:pt x="68" y="11"/>
                </a:cubicBezTo>
                <a:cubicBezTo>
                  <a:pt x="68" y="89"/>
                  <a:pt x="68" y="89"/>
                  <a:pt x="68" y="89"/>
                </a:cubicBezTo>
                <a:cubicBezTo>
                  <a:pt x="0" y="89"/>
                  <a:pt x="0" y="89"/>
                  <a:pt x="0" y="89"/>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88" name="Freeform 37"/>
          <p:cNvSpPr>
            <a:spLocks/>
          </p:cNvSpPr>
          <p:nvPr/>
        </p:nvSpPr>
        <p:spPr bwMode="auto">
          <a:xfrm>
            <a:off x="6666243" y="1943470"/>
            <a:ext cx="199915" cy="740732"/>
          </a:xfrm>
          <a:custGeom>
            <a:avLst/>
            <a:gdLst>
              <a:gd name="T0" fmla="*/ 11 w 68"/>
              <a:gd name="T1" fmla="*/ 0 h 254"/>
              <a:gd name="T2" fmla="*/ 56 w 68"/>
              <a:gd name="T3" fmla="*/ 0 h 254"/>
              <a:gd name="T4" fmla="*/ 68 w 68"/>
              <a:gd name="T5" fmla="*/ 11 h 254"/>
              <a:gd name="T6" fmla="*/ 68 w 68"/>
              <a:gd name="T7" fmla="*/ 238 h 254"/>
              <a:gd name="T8" fmla="*/ 68 w 68"/>
              <a:gd name="T9" fmla="*/ 254 h 254"/>
              <a:gd name="T10" fmla="*/ 0 w 68"/>
              <a:gd name="T11" fmla="*/ 254 h 254"/>
              <a:gd name="T12" fmla="*/ 0 w 68"/>
              <a:gd name="T13" fmla="*/ 238 h 254"/>
              <a:gd name="T14" fmla="*/ 0 w 68"/>
              <a:gd name="T15" fmla="*/ 11 h 254"/>
              <a:gd name="T16" fmla="*/ 11 w 68"/>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54">
                <a:moveTo>
                  <a:pt x="11" y="0"/>
                </a:moveTo>
                <a:cubicBezTo>
                  <a:pt x="56" y="0"/>
                  <a:pt x="56" y="0"/>
                  <a:pt x="56" y="0"/>
                </a:cubicBezTo>
                <a:cubicBezTo>
                  <a:pt x="63" y="0"/>
                  <a:pt x="68" y="5"/>
                  <a:pt x="68" y="11"/>
                </a:cubicBezTo>
                <a:cubicBezTo>
                  <a:pt x="68" y="238"/>
                  <a:pt x="68" y="238"/>
                  <a:pt x="68" y="238"/>
                </a:cubicBezTo>
                <a:cubicBezTo>
                  <a:pt x="68" y="254"/>
                  <a:pt x="68" y="254"/>
                  <a:pt x="68" y="254"/>
                </a:cubicBezTo>
                <a:cubicBezTo>
                  <a:pt x="0" y="254"/>
                  <a:pt x="0" y="254"/>
                  <a:pt x="0" y="254"/>
                </a:cubicBezTo>
                <a:cubicBezTo>
                  <a:pt x="0" y="238"/>
                  <a:pt x="0" y="238"/>
                  <a:pt x="0" y="238"/>
                </a:cubicBezTo>
                <a:cubicBezTo>
                  <a:pt x="0" y="11"/>
                  <a:pt x="0" y="11"/>
                  <a:pt x="0" y="11"/>
                </a:cubicBezTo>
                <a:cubicBezTo>
                  <a:pt x="0" y="5"/>
                  <a:pt x="5" y="0"/>
                  <a:pt x="11" y="0"/>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89" name="Oval 38"/>
          <p:cNvSpPr>
            <a:spLocks noChangeArrowheads="1"/>
          </p:cNvSpPr>
          <p:nvPr/>
        </p:nvSpPr>
        <p:spPr bwMode="auto">
          <a:xfrm>
            <a:off x="2716043" y="2886871"/>
            <a:ext cx="504599" cy="503309"/>
          </a:xfrm>
          <a:prstGeom prst="ellipse">
            <a:avLst/>
          </a:prstGeom>
          <a:solidFill>
            <a:schemeClr val="bg1"/>
          </a:solidFill>
          <a:ln w="12700" cap="flat">
            <a:solidFill>
              <a:srgbClr val="414455"/>
            </a:solidFill>
            <a:prstDash val="solid"/>
            <a:miter lim="800000"/>
            <a:headEnd/>
            <a:tailEnd/>
          </a:ln>
          <a:extLst/>
        </p:spPr>
        <p:txBody>
          <a:bodyPr vert="horz" wrap="square" lIns="61415" tIns="30707" rIns="61415" bIns="30707" numCol="1" anchor="t" anchorCtr="0" compatLnSpc="1">
            <a:prstTxWarp prst="textNoShape">
              <a:avLst/>
            </a:prstTxWarp>
          </a:bodyPr>
          <a:lstStyle/>
          <a:p>
            <a:endParaRPr lang="zh-CN" altLang="en-US" sz="1350"/>
          </a:p>
        </p:txBody>
      </p:sp>
      <p:sp>
        <p:nvSpPr>
          <p:cNvPr id="90" name="Freeform 39"/>
          <p:cNvSpPr>
            <a:spLocks noEditPoints="1"/>
          </p:cNvSpPr>
          <p:nvPr/>
        </p:nvSpPr>
        <p:spPr bwMode="auto">
          <a:xfrm>
            <a:off x="2836126" y="3003801"/>
            <a:ext cx="267642" cy="269449"/>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91" name="Oval 40"/>
          <p:cNvSpPr>
            <a:spLocks noChangeArrowheads="1"/>
          </p:cNvSpPr>
          <p:nvPr/>
        </p:nvSpPr>
        <p:spPr bwMode="auto">
          <a:xfrm>
            <a:off x="4092648" y="2886871"/>
            <a:ext cx="506305" cy="503309"/>
          </a:xfrm>
          <a:prstGeom prst="ellipse">
            <a:avLst/>
          </a:prstGeom>
          <a:solidFill>
            <a:schemeClr val="bg1"/>
          </a:solidFill>
          <a:ln w="12700" cap="flat">
            <a:solidFill>
              <a:srgbClr val="414455"/>
            </a:solidFill>
            <a:prstDash val="solid"/>
            <a:miter lim="800000"/>
            <a:headEnd/>
            <a:tailEnd/>
          </a:ln>
          <a:extLst/>
        </p:spPr>
        <p:txBody>
          <a:bodyPr vert="horz" wrap="square" lIns="61415" tIns="30707" rIns="61415" bIns="30707" numCol="1" anchor="t" anchorCtr="0" compatLnSpc="1">
            <a:prstTxWarp prst="textNoShape">
              <a:avLst/>
            </a:prstTxWarp>
          </a:bodyPr>
          <a:lstStyle/>
          <a:p>
            <a:endParaRPr lang="zh-CN" altLang="en-US" sz="1350"/>
          </a:p>
        </p:txBody>
      </p:sp>
      <p:sp>
        <p:nvSpPr>
          <p:cNvPr id="92" name="Oval 41"/>
          <p:cNvSpPr>
            <a:spLocks noChangeArrowheads="1"/>
          </p:cNvSpPr>
          <p:nvPr/>
        </p:nvSpPr>
        <p:spPr bwMode="auto">
          <a:xfrm>
            <a:off x="5462476" y="2886871"/>
            <a:ext cx="504599" cy="503309"/>
          </a:xfrm>
          <a:prstGeom prst="ellipse">
            <a:avLst/>
          </a:prstGeom>
          <a:solidFill>
            <a:schemeClr val="bg1"/>
          </a:solidFill>
          <a:ln w="12700" cap="flat">
            <a:solidFill>
              <a:srgbClr val="414455"/>
            </a:solidFill>
            <a:prstDash val="solid"/>
            <a:miter lim="800000"/>
            <a:headEnd/>
            <a:tailEnd/>
          </a:ln>
          <a:extLst/>
        </p:spPr>
        <p:txBody>
          <a:bodyPr vert="horz" wrap="square" lIns="61415" tIns="30707" rIns="61415" bIns="30707" numCol="1" anchor="t" anchorCtr="0" compatLnSpc="1">
            <a:prstTxWarp prst="textNoShape">
              <a:avLst/>
            </a:prstTxWarp>
          </a:bodyPr>
          <a:lstStyle/>
          <a:p>
            <a:endParaRPr lang="zh-CN" altLang="en-US" sz="1350"/>
          </a:p>
        </p:txBody>
      </p:sp>
      <p:sp>
        <p:nvSpPr>
          <p:cNvPr id="93" name="Oval 42"/>
          <p:cNvSpPr>
            <a:spLocks noChangeArrowheads="1"/>
          </p:cNvSpPr>
          <p:nvPr/>
        </p:nvSpPr>
        <p:spPr bwMode="auto">
          <a:xfrm>
            <a:off x="6884065" y="2886871"/>
            <a:ext cx="504599" cy="503309"/>
          </a:xfrm>
          <a:prstGeom prst="ellipse">
            <a:avLst/>
          </a:prstGeom>
          <a:solidFill>
            <a:schemeClr val="bg1"/>
          </a:solidFill>
          <a:ln w="12700" cap="flat">
            <a:solidFill>
              <a:srgbClr val="414455"/>
            </a:solidFill>
            <a:prstDash val="solid"/>
            <a:miter lim="800000"/>
            <a:headEnd/>
            <a:tailEnd/>
          </a:ln>
          <a:extLst/>
        </p:spPr>
        <p:txBody>
          <a:bodyPr vert="horz" wrap="square" lIns="61415" tIns="30707" rIns="61415" bIns="30707" numCol="1" anchor="t" anchorCtr="0" compatLnSpc="1">
            <a:prstTxWarp prst="textNoShape">
              <a:avLst/>
            </a:prstTxWarp>
          </a:bodyPr>
          <a:lstStyle/>
          <a:p>
            <a:endParaRPr lang="zh-CN" altLang="en-US" sz="1350"/>
          </a:p>
        </p:txBody>
      </p:sp>
      <p:sp>
        <p:nvSpPr>
          <p:cNvPr id="94" name="Freeform 43"/>
          <p:cNvSpPr>
            <a:spLocks noEditPoints="1"/>
          </p:cNvSpPr>
          <p:nvPr/>
        </p:nvSpPr>
        <p:spPr bwMode="auto">
          <a:xfrm>
            <a:off x="5608330" y="3054640"/>
            <a:ext cx="209681" cy="167773"/>
          </a:xfrm>
          <a:custGeom>
            <a:avLst/>
            <a:gdLst>
              <a:gd name="T0" fmla="*/ 25 w 45"/>
              <a:gd name="T1" fmla="*/ 23 h 36"/>
              <a:gd name="T2" fmla="*/ 25 w 45"/>
              <a:gd name="T3" fmla="*/ 24 h 36"/>
              <a:gd name="T4" fmla="*/ 24 w 45"/>
              <a:gd name="T5" fmla="*/ 24 h 36"/>
              <a:gd name="T6" fmla="*/ 23 w 45"/>
              <a:gd name="T7" fmla="*/ 24 h 36"/>
              <a:gd name="T8" fmla="*/ 21 w 45"/>
              <a:gd name="T9" fmla="*/ 24 h 36"/>
              <a:gd name="T10" fmla="*/ 21 w 45"/>
              <a:gd name="T11" fmla="*/ 24 h 36"/>
              <a:gd name="T12" fmla="*/ 21 w 45"/>
              <a:gd name="T13" fmla="*/ 23 h 36"/>
              <a:gd name="T14" fmla="*/ 0 w 45"/>
              <a:gd name="T15" fmla="*/ 16 h 36"/>
              <a:gd name="T16" fmla="*/ 0 w 45"/>
              <a:gd name="T17" fmla="*/ 29 h 36"/>
              <a:gd name="T18" fmla="*/ 7 w 45"/>
              <a:gd name="T19" fmla="*/ 36 h 36"/>
              <a:gd name="T20" fmla="*/ 23 w 45"/>
              <a:gd name="T21" fmla="*/ 36 h 36"/>
              <a:gd name="T22" fmla="*/ 38 w 45"/>
              <a:gd name="T23" fmla="*/ 36 h 36"/>
              <a:gd name="T24" fmla="*/ 45 w 45"/>
              <a:gd name="T25" fmla="*/ 29 h 36"/>
              <a:gd name="T26" fmla="*/ 45 w 45"/>
              <a:gd name="T27" fmla="*/ 16 h 36"/>
              <a:gd name="T28" fmla="*/ 25 w 45"/>
              <a:gd name="T29" fmla="*/ 23 h 36"/>
              <a:gd name="T30" fmla="*/ 23 w 45"/>
              <a:gd name="T31" fmla="*/ 21 h 36"/>
              <a:gd name="T32" fmla="*/ 23 w 45"/>
              <a:gd name="T33" fmla="*/ 21 h 36"/>
              <a:gd name="T34" fmla="*/ 24 w 45"/>
              <a:gd name="T35" fmla="*/ 21 h 36"/>
              <a:gd name="T36" fmla="*/ 24 w 45"/>
              <a:gd name="T37" fmla="*/ 23 h 36"/>
              <a:gd name="T38" fmla="*/ 23 w 45"/>
              <a:gd name="T39" fmla="*/ 24 h 36"/>
              <a:gd name="T40" fmla="*/ 23 w 45"/>
              <a:gd name="T41" fmla="*/ 24 h 36"/>
              <a:gd name="T42" fmla="*/ 22 w 45"/>
              <a:gd name="T43" fmla="*/ 24 h 36"/>
              <a:gd name="T44" fmla="*/ 21 w 45"/>
              <a:gd name="T45" fmla="*/ 23 h 36"/>
              <a:gd name="T46" fmla="*/ 21 w 45"/>
              <a:gd name="T47" fmla="*/ 21 h 36"/>
              <a:gd name="T48" fmla="*/ 22 w 45"/>
              <a:gd name="T49" fmla="*/ 21 h 36"/>
              <a:gd name="T50" fmla="*/ 23 w 45"/>
              <a:gd name="T51" fmla="*/ 21 h 36"/>
              <a:gd name="T52" fmla="*/ 21 w 45"/>
              <a:gd name="T53" fmla="*/ 21 h 36"/>
              <a:gd name="T54" fmla="*/ 21 w 45"/>
              <a:gd name="T55" fmla="*/ 22 h 36"/>
              <a:gd name="T56" fmla="*/ 0 w 45"/>
              <a:gd name="T57" fmla="*/ 15 h 36"/>
              <a:gd name="T58" fmla="*/ 7 w 45"/>
              <a:gd name="T59" fmla="*/ 9 h 36"/>
              <a:gd name="T60" fmla="*/ 23 w 45"/>
              <a:gd name="T61" fmla="*/ 9 h 36"/>
              <a:gd name="T62" fmla="*/ 38 w 45"/>
              <a:gd name="T63" fmla="*/ 9 h 36"/>
              <a:gd name="T64" fmla="*/ 45 w 45"/>
              <a:gd name="T65" fmla="*/ 15 h 36"/>
              <a:gd name="T66" fmla="*/ 25 w 45"/>
              <a:gd name="T67" fmla="*/ 22 h 36"/>
              <a:gd name="T68" fmla="*/ 25 w 45"/>
              <a:gd name="T69" fmla="*/ 21 h 36"/>
              <a:gd name="T70" fmla="*/ 24 w 45"/>
              <a:gd name="T71" fmla="*/ 20 h 36"/>
              <a:gd name="T72" fmla="*/ 23 w 45"/>
              <a:gd name="T73" fmla="*/ 20 h 36"/>
              <a:gd name="T74" fmla="*/ 21 w 45"/>
              <a:gd name="T75" fmla="*/ 20 h 36"/>
              <a:gd name="T76" fmla="*/ 21 w 45"/>
              <a:gd name="T77" fmla="*/ 21 h 36"/>
              <a:gd name="T78" fmla="*/ 23 w 45"/>
              <a:gd name="T79" fmla="*/ 1 h 36"/>
              <a:gd name="T80" fmla="*/ 23 w 45"/>
              <a:gd name="T81" fmla="*/ 1 h 36"/>
              <a:gd name="T82" fmla="*/ 30 w 45"/>
              <a:gd name="T83" fmla="*/ 8 h 36"/>
              <a:gd name="T84" fmla="*/ 31 w 45"/>
              <a:gd name="T85" fmla="*/ 8 h 36"/>
              <a:gd name="T86" fmla="*/ 23 w 45"/>
              <a:gd name="T87" fmla="*/ 0 h 36"/>
              <a:gd name="T88" fmla="*/ 23 w 45"/>
              <a:gd name="T89" fmla="*/ 0 h 36"/>
              <a:gd name="T90" fmla="*/ 14 w 45"/>
              <a:gd name="T91" fmla="*/ 8 h 36"/>
              <a:gd name="T92" fmla="*/ 16 w 45"/>
              <a:gd name="T93" fmla="*/ 8 h 36"/>
              <a:gd name="T94" fmla="*/ 23 w 45"/>
              <a:gd name="T95"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 h="36">
                <a:moveTo>
                  <a:pt x="25" y="23"/>
                </a:moveTo>
                <a:cubicBezTo>
                  <a:pt x="25" y="24"/>
                  <a:pt x="25" y="24"/>
                  <a:pt x="25" y="24"/>
                </a:cubicBezTo>
                <a:cubicBezTo>
                  <a:pt x="25" y="24"/>
                  <a:pt x="25" y="24"/>
                  <a:pt x="24" y="24"/>
                </a:cubicBezTo>
                <a:cubicBezTo>
                  <a:pt x="23" y="24"/>
                  <a:pt x="23" y="24"/>
                  <a:pt x="23" y="24"/>
                </a:cubicBezTo>
                <a:cubicBezTo>
                  <a:pt x="21" y="24"/>
                  <a:pt x="21" y="24"/>
                  <a:pt x="21" y="24"/>
                </a:cubicBezTo>
                <a:cubicBezTo>
                  <a:pt x="21" y="24"/>
                  <a:pt x="21" y="24"/>
                  <a:pt x="21" y="24"/>
                </a:cubicBezTo>
                <a:cubicBezTo>
                  <a:pt x="21" y="23"/>
                  <a:pt x="21" y="23"/>
                  <a:pt x="21" y="23"/>
                </a:cubicBezTo>
                <a:cubicBezTo>
                  <a:pt x="0" y="16"/>
                  <a:pt x="0" y="16"/>
                  <a:pt x="0" y="16"/>
                </a:cubicBezTo>
                <a:cubicBezTo>
                  <a:pt x="0" y="29"/>
                  <a:pt x="0" y="29"/>
                  <a:pt x="0" y="29"/>
                </a:cubicBezTo>
                <a:cubicBezTo>
                  <a:pt x="0" y="33"/>
                  <a:pt x="3" y="36"/>
                  <a:pt x="7" y="36"/>
                </a:cubicBezTo>
                <a:cubicBezTo>
                  <a:pt x="23" y="36"/>
                  <a:pt x="23" y="36"/>
                  <a:pt x="23" y="36"/>
                </a:cubicBezTo>
                <a:cubicBezTo>
                  <a:pt x="38" y="36"/>
                  <a:pt x="38" y="36"/>
                  <a:pt x="38" y="36"/>
                </a:cubicBezTo>
                <a:cubicBezTo>
                  <a:pt x="42" y="36"/>
                  <a:pt x="45" y="33"/>
                  <a:pt x="45" y="29"/>
                </a:cubicBezTo>
                <a:cubicBezTo>
                  <a:pt x="45" y="16"/>
                  <a:pt x="45" y="16"/>
                  <a:pt x="45" y="16"/>
                </a:cubicBezTo>
                <a:cubicBezTo>
                  <a:pt x="25" y="23"/>
                  <a:pt x="25" y="23"/>
                  <a:pt x="25" y="23"/>
                </a:cubicBezTo>
                <a:close/>
                <a:moveTo>
                  <a:pt x="23" y="21"/>
                </a:moveTo>
                <a:cubicBezTo>
                  <a:pt x="23" y="21"/>
                  <a:pt x="23" y="21"/>
                  <a:pt x="23" y="21"/>
                </a:cubicBezTo>
                <a:cubicBezTo>
                  <a:pt x="24" y="21"/>
                  <a:pt x="24" y="21"/>
                  <a:pt x="24" y="21"/>
                </a:cubicBezTo>
                <a:cubicBezTo>
                  <a:pt x="24" y="23"/>
                  <a:pt x="24" y="23"/>
                  <a:pt x="24" y="23"/>
                </a:cubicBezTo>
                <a:cubicBezTo>
                  <a:pt x="24" y="23"/>
                  <a:pt x="24" y="24"/>
                  <a:pt x="23" y="24"/>
                </a:cubicBezTo>
                <a:cubicBezTo>
                  <a:pt x="23" y="24"/>
                  <a:pt x="23" y="24"/>
                  <a:pt x="23" y="24"/>
                </a:cubicBezTo>
                <a:cubicBezTo>
                  <a:pt x="22" y="24"/>
                  <a:pt x="22" y="24"/>
                  <a:pt x="22" y="24"/>
                </a:cubicBezTo>
                <a:cubicBezTo>
                  <a:pt x="22" y="24"/>
                  <a:pt x="21" y="23"/>
                  <a:pt x="21" y="23"/>
                </a:cubicBezTo>
                <a:cubicBezTo>
                  <a:pt x="21" y="21"/>
                  <a:pt x="21" y="21"/>
                  <a:pt x="21" y="21"/>
                </a:cubicBezTo>
                <a:cubicBezTo>
                  <a:pt x="21" y="21"/>
                  <a:pt x="22" y="21"/>
                  <a:pt x="22" y="21"/>
                </a:cubicBezTo>
                <a:cubicBezTo>
                  <a:pt x="23" y="21"/>
                  <a:pt x="23" y="21"/>
                  <a:pt x="23" y="21"/>
                </a:cubicBezTo>
                <a:close/>
                <a:moveTo>
                  <a:pt x="21" y="21"/>
                </a:moveTo>
                <a:cubicBezTo>
                  <a:pt x="21" y="22"/>
                  <a:pt x="21" y="22"/>
                  <a:pt x="21" y="22"/>
                </a:cubicBezTo>
                <a:cubicBezTo>
                  <a:pt x="0" y="15"/>
                  <a:pt x="0" y="15"/>
                  <a:pt x="0" y="15"/>
                </a:cubicBezTo>
                <a:cubicBezTo>
                  <a:pt x="1" y="11"/>
                  <a:pt x="4" y="9"/>
                  <a:pt x="7" y="9"/>
                </a:cubicBezTo>
                <a:cubicBezTo>
                  <a:pt x="23" y="9"/>
                  <a:pt x="23" y="9"/>
                  <a:pt x="23" y="9"/>
                </a:cubicBezTo>
                <a:cubicBezTo>
                  <a:pt x="38" y="9"/>
                  <a:pt x="38" y="9"/>
                  <a:pt x="38" y="9"/>
                </a:cubicBezTo>
                <a:cubicBezTo>
                  <a:pt x="42" y="9"/>
                  <a:pt x="45" y="11"/>
                  <a:pt x="45" y="15"/>
                </a:cubicBezTo>
                <a:cubicBezTo>
                  <a:pt x="25" y="22"/>
                  <a:pt x="25" y="22"/>
                  <a:pt x="25" y="22"/>
                </a:cubicBezTo>
                <a:cubicBezTo>
                  <a:pt x="25" y="21"/>
                  <a:pt x="25" y="21"/>
                  <a:pt x="25" y="21"/>
                </a:cubicBezTo>
                <a:cubicBezTo>
                  <a:pt x="25" y="20"/>
                  <a:pt x="25" y="20"/>
                  <a:pt x="24" y="20"/>
                </a:cubicBezTo>
                <a:cubicBezTo>
                  <a:pt x="23" y="20"/>
                  <a:pt x="23" y="20"/>
                  <a:pt x="23" y="20"/>
                </a:cubicBezTo>
                <a:cubicBezTo>
                  <a:pt x="21" y="20"/>
                  <a:pt x="21" y="20"/>
                  <a:pt x="21" y="20"/>
                </a:cubicBezTo>
                <a:cubicBezTo>
                  <a:pt x="21" y="20"/>
                  <a:pt x="21" y="20"/>
                  <a:pt x="21" y="21"/>
                </a:cubicBezTo>
                <a:close/>
                <a:moveTo>
                  <a:pt x="23" y="1"/>
                </a:moveTo>
                <a:cubicBezTo>
                  <a:pt x="23" y="1"/>
                  <a:pt x="23" y="1"/>
                  <a:pt x="23" y="1"/>
                </a:cubicBezTo>
                <a:cubicBezTo>
                  <a:pt x="27" y="1"/>
                  <a:pt x="30" y="4"/>
                  <a:pt x="30" y="8"/>
                </a:cubicBezTo>
                <a:cubicBezTo>
                  <a:pt x="31" y="8"/>
                  <a:pt x="31" y="8"/>
                  <a:pt x="31" y="8"/>
                </a:cubicBezTo>
                <a:cubicBezTo>
                  <a:pt x="31" y="4"/>
                  <a:pt x="27" y="0"/>
                  <a:pt x="23" y="0"/>
                </a:cubicBezTo>
                <a:cubicBezTo>
                  <a:pt x="23" y="0"/>
                  <a:pt x="23" y="0"/>
                  <a:pt x="23" y="0"/>
                </a:cubicBezTo>
                <a:cubicBezTo>
                  <a:pt x="18" y="0"/>
                  <a:pt x="14" y="4"/>
                  <a:pt x="14" y="8"/>
                </a:cubicBezTo>
                <a:cubicBezTo>
                  <a:pt x="16" y="8"/>
                  <a:pt x="16" y="8"/>
                  <a:pt x="16" y="8"/>
                </a:cubicBezTo>
                <a:cubicBezTo>
                  <a:pt x="16" y="4"/>
                  <a:pt x="19" y="1"/>
                  <a:pt x="23" y="1"/>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95" name="Freeform 44"/>
          <p:cNvSpPr>
            <a:spLocks noEditPoints="1"/>
          </p:cNvSpPr>
          <p:nvPr/>
        </p:nvSpPr>
        <p:spPr bwMode="auto">
          <a:xfrm>
            <a:off x="4200363" y="3013653"/>
            <a:ext cx="289805" cy="250808"/>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96" name="Freeform 45"/>
          <p:cNvSpPr>
            <a:spLocks noEditPoints="1"/>
          </p:cNvSpPr>
          <p:nvPr/>
        </p:nvSpPr>
        <p:spPr bwMode="auto">
          <a:xfrm>
            <a:off x="7028965" y="3018307"/>
            <a:ext cx="214797" cy="237250"/>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rgbClr val="414455"/>
          </a:solidFill>
          <a:ln>
            <a:noFill/>
          </a:ln>
          <a:extLst/>
        </p:spPr>
        <p:txBody>
          <a:bodyPr vert="horz" wrap="square" lIns="61415" tIns="30707" rIns="61415" bIns="30707" numCol="1" anchor="t" anchorCtr="0" compatLnSpc="1">
            <a:prstTxWarp prst="textNoShape">
              <a:avLst/>
            </a:prstTxWarp>
          </a:bodyPr>
          <a:lstStyle/>
          <a:p>
            <a:endParaRPr lang="zh-CN" altLang="en-US" sz="1350"/>
          </a:p>
        </p:txBody>
      </p:sp>
      <p:sp>
        <p:nvSpPr>
          <p:cNvPr id="97" name="TextBox 96"/>
          <p:cNvSpPr txBox="1"/>
          <p:nvPr/>
        </p:nvSpPr>
        <p:spPr>
          <a:xfrm>
            <a:off x="2261920" y="3718228"/>
            <a:ext cx="1412846" cy="782211"/>
          </a:xfrm>
          <a:prstGeom prst="rect">
            <a:avLst/>
          </a:prstGeom>
          <a:noFill/>
        </p:spPr>
        <p:txBody>
          <a:bodyPr wrap="square" lIns="61415" tIns="30707" rIns="61415" bIns="30707" rtlCol="0">
            <a:spAutoFit/>
          </a:bodyPr>
          <a:lstStyle/>
          <a:p>
            <a:pPr>
              <a:lnSpc>
                <a:spcPct val="130000"/>
              </a:lnSpc>
            </a:pPr>
            <a:r>
              <a:rPr lang="zh-CN" altLang="en-US" sz="900" dirty="0" smtClean="0">
                <a:solidFill>
                  <a:sysClr val="windowText" lastClr="000000"/>
                </a:solidFill>
                <a:latin typeface="微软雅黑" pitchFamily="34" charset="-122"/>
                <a:ea typeface="微软雅黑" pitchFamily="34" charset="-122"/>
              </a:rPr>
              <a:t>计时准确，精度较高，能够获取</a:t>
            </a:r>
            <a:r>
              <a:rPr lang="en-US" altLang="zh-CN" sz="900" dirty="0" smtClean="0">
                <a:solidFill>
                  <a:sysClr val="windowText" lastClr="000000"/>
                </a:solidFill>
                <a:latin typeface="微软雅黑" pitchFamily="34" charset="-122"/>
                <a:ea typeface="微软雅黑" pitchFamily="34" charset="-122"/>
              </a:rPr>
              <a:t>CPU</a:t>
            </a:r>
            <a:r>
              <a:rPr lang="zh-CN" altLang="en-US" sz="900" dirty="0" smtClean="0">
                <a:solidFill>
                  <a:sysClr val="windowText" lastClr="000000"/>
                </a:solidFill>
                <a:latin typeface="微软雅黑" pitchFamily="34" charset="-122"/>
                <a:ea typeface="微软雅黑" pitchFamily="34" charset="-122"/>
              </a:rPr>
              <a:t>周期级的系统时间，但权限要求较高，用户态通常不能直接使用</a:t>
            </a:r>
            <a:endParaRPr lang="zh-CN" altLang="en-US" sz="900" dirty="0">
              <a:solidFill>
                <a:sysClr val="windowText" lastClr="000000"/>
              </a:solidFill>
              <a:latin typeface="微软雅黑" pitchFamily="34" charset="-122"/>
              <a:ea typeface="微软雅黑" pitchFamily="34" charset="-122"/>
            </a:endParaRPr>
          </a:p>
        </p:txBody>
      </p:sp>
      <p:sp>
        <p:nvSpPr>
          <p:cNvPr id="98" name="TextBox 97"/>
          <p:cNvSpPr txBox="1"/>
          <p:nvPr/>
        </p:nvSpPr>
        <p:spPr>
          <a:xfrm>
            <a:off x="2618401" y="3461773"/>
            <a:ext cx="1194846" cy="184666"/>
          </a:xfrm>
          <a:prstGeom prst="rect">
            <a:avLst/>
          </a:prstGeom>
          <a:noFill/>
        </p:spPr>
        <p:txBody>
          <a:bodyPr wrap="square" lIns="61415" tIns="0" rIns="61415" bIns="0" rtlCol="0" anchor="t">
            <a:spAutoFit/>
          </a:bodyPr>
          <a:lstStyle/>
          <a:p>
            <a:r>
              <a:rPr lang="zh-CN" altLang="en-US" baseline="-3000" dirty="0" smtClean="0">
                <a:latin typeface="微软雅黑" pitchFamily="34" charset="-122"/>
                <a:ea typeface="微软雅黑" pitchFamily="34" charset="-122"/>
              </a:rPr>
              <a:t>性能计数器</a:t>
            </a:r>
            <a:endParaRPr lang="zh-CN" altLang="en-US" baseline="-3000" dirty="0">
              <a:latin typeface="微软雅黑" pitchFamily="34" charset="-122"/>
              <a:ea typeface="微软雅黑" pitchFamily="34" charset="-122"/>
            </a:endParaRPr>
          </a:p>
        </p:txBody>
      </p:sp>
      <p:sp>
        <p:nvSpPr>
          <p:cNvPr id="99" name="TextBox 98"/>
          <p:cNvSpPr txBox="1"/>
          <p:nvPr/>
        </p:nvSpPr>
        <p:spPr>
          <a:xfrm>
            <a:off x="3648194" y="3718228"/>
            <a:ext cx="1412846" cy="782211"/>
          </a:xfrm>
          <a:prstGeom prst="rect">
            <a:avLst/>
          </a:prstGeom>
          <a:noFill/>
        </p:spPr>
        <p:txBody>
          <a:bodyPr wrap="square" lIns="61415" tIns="30707" rIns="61415" bIns="30707" rtlCol="0">
            <a:spAutoFit/>
          </a:bodyPr>
          <a:lstStyle/>
          <a:p>
            <a:pPr>
              <a:lnSpc>
                <a:spcPct val="130000"/>
              </a:lnSpc>
            </a:pPr>
            <a:r>
              <a:rPr lang="zh-CN" altLang="en-US" sz="900" dirty="0" smtClean="0">
                <a:solidFill>
                  <a:sysClr val="windowText" lastClr="000000"/>
                </a:solidFill>
                <a:latin typeface="微软雅黑" pitchFamily="34" charset="-122"/>
                <a:ea typeface="微软雅黑" pitchFamily="34" charset="-122"/>
              </a:rPr>
              <a:t>根据传入参数，能够获取</a:t>
            </a:r>
            <a:r>
              <a:rPr lang="en-US" altLang="zh-CN" sz="900" dirty="0" smtClean="0">
                <a:solidFill>
                  <a:sysClr val="windowText" lastClr="000000"/>
                </a:solidFill>
                <a:latin typeface="微软雅黑" pitchFamily="34" charset="-122"/>
                <a:ea typeface="微软雅黑" pitchFamily="34" charset="-122"/>
              </a:rPr>
              <a:t>CPU</a:t>
            </a:r>
            <a:r>
              <a:rPr lang="zh-CN" altLang="en-US" sz="900" dirty="0" smtClean="0">
                <a:solidFill>
                  <a:sysClr val="windowText" lastClr="000000"/>
                </a:solidFill>
                <a:latin typeface="微软雅黑" pitchFamily="34" charset="-122"/>
                <a:ea typeface="微软雅黑" pitchFamily="34" charset="-122"/>
              </a:rPr>
              <a:t>周期级的系统时间，但并非所有系统都支持该工具</a:t>
            </a:r>
            <a:endParaRPr lang="zh-CN" altLang="en-US" sz="900" dirty="0">
              <a:solidFill>
                <a:sysClr val="windowText" lastClr="000000"/>
              </a:solidFill>
              <a:latin typeface="微软雅黑" pitchFamily="34" charset="-122"/>
              <a:ea typeface="微软雅黑" pitchFamily="34" charset="-122"/>
            </a:endParaRPr>
          </a:p>
        </p:txBody>
      </p:sp>
      <p:sp>
        <p:nvSpPr>
          <p:cNvPr id="100" name="TextBox 99"/>
          <p:cNvSpPr txBox="1"/>
          <p:nvPr/>
        </p:nvSpPr>
        <p:spPr>
          <a:xfrm>
            <a:off x="4004675" y="3487174"/>
            <a:ext cx="1194846" cy="184666"/>
          </a:xfrm>
          <a:prstGeom prst="rect">
            <a:avLst/>
          </a:prstGeom>
          <a:noFill/>
        </p:spPr>
        <p:txBody>
          <a:bodyPr wrap="square" lIns="61415" tIns="0" rIns="61415" bIns="0" rtlCol="0" anchor="t">
            <a:spAutoFit/>
          </a:bodyPr>
          <a:lstStyle/>
          <a:p>
            <a:r>
              <a:rPr lang="en-US" altLang="zh-CN" baseline="-3000" dirty="0" smtClean="0">
                <a:latin typeface="微软雅黑" pitchFamily="34" charset="-122"/>
                <a:ea typeface="微软雅黑" pitchFamily="34" charset="-122"/>
              </a:rPr>
              <a:t>Perf</a:t>
            </a:r>
            <a:r>
              <a:rPr lang="zh-CN" altLang="en-US" baseline="-3000" dirty="0">
                <a:latin typeface="微软雅黑" pitchFamily="34" charset="-122"/>
                <a:ea typeface="微软雅黑" pitchFamily="34" charset="-122"/>
              </a:rPr>
              <a:t>工具</a:t>
            </a:r>
          </a:p>
        </p:txBody>
      </p:sp>
      <p:sp>
        <p:nvSpPr>
          <p:cNvPr id="101" name="TextBox 100"/>
          <p:cNvSpPr txBox="1"/>
          <p:nvPr/>
        </p:nvSpPr>
        <p:spPr>
          <a:xfrm>
            <a:off x="5015834" y="3718228"/>
            <a:ext cx="1412846" cy="602162"/>
          </a:xfrm>
          <a:prstGeom prst="rect">
            <a:avLst/>
          </a:prstGeom>
          <a:noFill/>
        </p:spPr>
        <p:txBody>
          <a:bodyPr wrap="square" lIns="61415" tIns="30707" rIns="61415" bIns="30707" rtlCol="0">
            <a:spAutoFit/>
          </a:bodyPr>
          <a:lstStyle/>
          <a:p>
            <a:pPr>
              <a:lnSpc>
                <a:spcPct val="130000"/>
              </a:lnSpc>
            </a:pPr>
            <a:r>
              <a:rPr lang="en-US" altLang="zh-CN" sz="900" dirty="0" smtClean="0">
                <a:solidFill>
                  <a:sysClr val="windowText" lastClr="000000"/>
                </a:solidFill>
                <a:latin typeface="微软雅黑" pitchFamily="34" charset="-122"/>
                <a:ea typeface="微软雅黑" pitchFamily="34" charset="-122"/>
              </a:rPr>
              <a:t>Linux</a:t>
            </a:r>
            <a:r>
              <a:rPr lang="zh-CN" altLang="en-US" sz="900" dirty="0" smtClean="0">
                <a:solidFill>
                  <a:sysClr val="windowText" lastClr="000000"/>
                </a:solidFill>
                <a:latin typeface="微软雅黑" pitchFamily="34" charset="-122"/>
                <a:ea typeface="微软雅黑" pitchFamily="34" charset="-122"/>
              </a:rPr>
              <a:t>提供的计时函数，能够精确到纳秒，通用性较高，但误差较大</a:t>
            </a:r>
            <a:endParaRPr lang="zh-CN" altLang="en-US" sz="900" dirty="0">
              <a:solidFill>
                <a:sysClr val="windowText" lastClr="000000"/>
              </a:solidFill>
              <a:latin typeface="微软雅黑" pitchFamily="34" charset="-122"/>
              <a:ea typeface="微软雅黑" pitchFamily="34" charset="-122"/>
            </a:endParaRPr>
          </a:p>
        </p:txBody>
      </p:sp>
      <p:sp>
        <p:nvSpPr>
          <p:cNvPr id="102" name="TextBox 101"/>
          <p:cNvSpPr txBox="1"/>
          <p:nvPr/>
        </p:nvSpPr>
        <p:spPr>
          <a:xfrm>
            <a:off x="5372315" y="3487174"/>
            <a:ext cx="1194846" cy="184666"/>
          </a:xfrm>
          <a:prstGeom prst="rect">
            <a:avLst/>
          </a:prstGeom>
          <a:noFill/>
        </p:spPr>
        <p:txBody>
          <a:bodyPr wrap="square" lIns="61415" tIns="0" rIns="61415" bIns="0" rtlCol="0" anchor="t">
            <a:spAutoFit/>
          </a:bodyPr>
          <a:lstStyle/>
          <a:p>
            <a:r>
              <a:rPr lang="en-US" altLang="zh-CN" baseline="-3000" dirty="0" smtClean="0">
                <a:latin typeface="微软雅黑" pitchFamily="34" charset="-122"/>
                <a:ea typeface="微软雅黑" pitchFamily="34" charset="-122"/>
              </a:rPr>
              <a:t>POSIX</a:t>
            </a:r>
            <a:r>
              <a:rPr lang="zh-CN" altLang="en-US" baseline="-3000" dirty="0" smtClean="0">
                <a:latin typeface="微软雅黑" pitchFamily="34" charset="-122"/>
                <a:ea typeface="微软雅黑" pitchFamily="34" charset="-122"/>
              </a:rPr>
              <a:t>提供函数</a:t>
            </a:r>
            <a:endParaRPr lang="zh-CN" altLang="en-US" baseline="-3000" dirty="0">
              <a:latin typeface="微软雅黑" pitchFamily="34" charset="-122"/>
              <a:ea typeface="微软雅黑" pitchFamily="34" charset="-122"/>
            </a:endParaRPr>
          </a:p>
        </p:txBody>
      </p:sp>
      <p:sp>
        <p:nvSpPr>
          <p:cNvPr id="103" name="TextBox 102"/>
          <p:cNvSpPr txBox="1"/>
          <p:nvPr/>
        </p:nvSpPr>
        <p:spPr>
          <a:xfrm>
            <a:off x="6436623" y="3718228"/>
            <a:ext cx="1412846" cy="782211"/>
          </a:xfrm>
          <a:prstGeom prst="rect">
            <a:avLst/>
          </a:prstGeom>
          <a:noFill/>
        </p:spPr>
        <p:txBody>
          <a:bodyPr wrap="square" lIns="61415" tIns="30707" rIns="61415" bIns="30707" rtlCol="0">
            <a:spAutoFit/>
          </a:bodyPr>
          <a:lstStyle/>
          <a:p>
            <a:pPr>
              <a:lnSpc>
                <a:spcPct val="130000"/>
              </a:lnSpc>
            </a:pPr>
            <a:r>
              <a:rPr lang="zh-CN" altLang="en-US" sz="900" dirty="0" smtClean="0">
                <a:solidFill>
                  <a:sysClr val="windowText" lastClr="000000"/>
                </a:solidFill>
                <a:latin typeface="微软雅黑" pitchFamily="34" charset="-122"/>
                <a:ea typeface="微软雅黑" pitchFamily="34" charset="-122"/>
              </a:rPr>
              <a:t>通过线程模拟的方式统计区时间，获取的时间只有比较意义，单独并没有意义</a:t>
            </a:r>
            <a:endParaRPr lang="zh-CN" altLang="en-US" sz="900" dirty="0">
              <a:solidFill>
                <a:sysClr val="windowText" lastClr="000000"/>
              </a:solidFill>
              <a:latin typeface="微软雅黑" pitchFamily="34" charset="-122"/>
              <a:ea typeface="微软雅黑" pitchFamily="34" charset="-122"/>
            </a:endParaRPr>
          </a:p>
        </p:txBody>
      </p:sp>
      <p:sp>
        <p:nvSpPr>
          <p:cNvPr id="104" name="TextBox 103"/>
          <p:cNvSpPr txBox="1"/>
          <p:nvPr/>
        </p:nvSpPr>
        <p:spPr>
          <a:xfrm>
            <a:off x="6793104" y="3487174"/>
            <a:ext cx="1194846" cy="184666"/>
          </a:xfrm>
          <a:prstGeom prst="rect">
            <a:avLst/>
          </a:prstGeom>
          <a:noFill/>
        </p:spPr>
        <p:txBody>
          <a:bodyPr wrap="square" lIns="61415" tIns="0" rIns="61415" bIns="0" rtlCol="0" anchor="t">
            <a:spAutoFit/>
          </a:bodyPr>
          <a:lstStyle/>
          <a:p>
            <a:r>
              <a:rPr lang="zh-CN" altLang="en-US" baseline="-3000" dirty="0" smtClean="0">
                <a:latin typeface="微软雅黑" pitchFamily="34" charset="-122"/>
                <a:ea typeface="微软雅黑" pitchFamily="34" charset="-122"/>
              </a:rPr>
              <a:t>线程模拟计时</a:t>
            </a:r>
            <a:endParaRPr lang="zh-CN" altLang="en-US" baseline="-3000" dirty="0">
              <a:latin typeface="微软雅黑" pitchFamily="34" charset="-122"/>
              <a:ea typeface="微软雅黑" pitchFamily="34" charset="-122"/>
            </a:endParaRPr>
          </a:p>
        </p:txBody>
      </p:sp>
    </p:spTree>
    <p:extLst>
      <p:ext uri="{BB962C8B-B14F-4D97-AF65-F5344CB8AC3E}">
        <p14:creationId xmlns:p14="http://schemas.microsoft.com/office/powerpoint/2010/main" val="2263280107"/>
      </p:ext>
    </p:extLst>
  </p:cSld>
  <p:clrMapOvr>
    <a:masterClrMapping/>
  </p:clrMapOvr>
  <p:transition spd="slow" advClick="0" advTm="3000">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内容占位符 2"/>
          <p:cNvSpPr txBox="1">
            <a:spLocks/>
          </p:cNvSpPr>
          <p:nvPr/>
        </p:nvSpPr>
        <p:spPr>
          <a:xfrm>
            <a:off x="1187624" y="771550"/>
            <a:ext cx="6591985" cy="3777622"/>
          </a:xfrm>
          <a:prstGeom prst="rect">
            <a:avLst/>
          </a:prstGeom>
        </p:spPr>
        <p:txBody>
          <a:bodyPr/>
          <a:lst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a:lstStyle>
          <a:p>
            <a:pPr marL="457200" lvl="1" indent="0">
              <a:buFont typeface="Calibri" panose="020F0502020204030204" pitchFamily="34" charset="0"/>
              <a:buNone/>
            </a:pPr>
            <a:endParaRPr lang="zh-CN" altLang="en-US" dirty="0"/>
          </a:p>
        </p:txBody>
      </p:sp>
      <p:pic>
        <p:nvPicPr>
          <p:cNvPr id="3" name="图片 2" descr="C:\Users\f\Desktop\graduation\snippers\POSIX计时度量.png"/>
          <p:cNvPicPr/>
          <p:nvPr/>
        </p:nvPicPr>
        <p:blipFill>
          <a:blip r:embed="rId2">
            <a:extLst>
              <a:ext uri="{28A0092B-C50C-407E-A947-70E740481C1C}">
                <a14:useLocalDpi xmlns:a14="http://schemas.microsoft.com/office/drawing/2010/main" val="0"/>
              </a:ext>
            </a:extLst>
          </a:blip>
          <a:srcRect/>
          <a:stretch>
            <a:fillRect/>
          </a:stretch>
        </p:blipFill>
        <p:spPr bwMode="auto">
          <a:xfrm>
            <a:off x="2123728" y="987574"/>
            <a:ext cx="5400600" cy="3595203"/>
          </a:xfrm>
          <a:prstGeom prst="rect">
            <a:avLst/>
          </a:prstGeom>
          <a:noFill/>
          <a:ln>
            <a:noFill/>
          </a:ln>
        </p:spPr>
      </p:pic>
    </p:spTree>
    <p:extLst>
      <p:ext uri="{BB962C8B-B14F-4D97-AF65-F5344CB8AC3E}">
        <p14:creationId xmlns:p14="http://schemas.microsoft.com/office/powerpoint/2010/main" val="999841070"/>
      </p:ext>
    </p:extLst>
  </p:cSld>
  <p:clrMapOvr>
    <a:masterClrMapping/>
  </p:clrMapOvr>
  <p:transition spd="slow" advClick="0" advTm="3000">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内容占位符 2"/>
          <p:cNvSpPr txBox="1">
            <a:spLocks/>
          </p:cNvSpPr>
          <p:nvPr/>
        </p:nvSpPr>
        <p:spPr>
          <a:xfrm>
            <a:off x="1907704" y="1707654"/>
            <a:ext cx="5976664" cy="2520280"/>
          </a:xfrm>
          <a:prstGeom prst="rect">
            <a:avLst/>
          </a:prstGeom>
        </p:spPr>
        <p:txBody>
          <a:bodyPr/>
          <a:lst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a:lstStyle>
          <a:p>
            <a:pPr lvl="1"/>
            <a:r>
              <a:rPr lang="zh-CN" altLang="en-US" sz="1600" dirty="0" smtClean="0"/>
              <a:t>通过利用</a:t>
            </a:r>
            <a:r>
              <a:rPr lang="en-US" altLang="zh-CN" sz="1600" dirty="0" smtClean="0"/>
              <a:t>POSIX</a:t>
            </a:r>
            <a:r>
              <a:rPr lang="zh-CN" altLang="en-US" sz="1600" dirty="0" smtClean="0"/>
              <a:t>提供的计时函数实现精确计时（纳秒）并通过</a:t>
            </a:r>
            <a:r>
              <a:rPr lang="en-US" altLang="zh-CN" sz="1600" dirty="0" smtClean="0"/>
              <a:t>evict + reload</a:t>
            </a:r>
            <a:r>
              <a:rPr lang="zh-CN" altLang="en-US" sz="1600" dirty="0" smtClean="0"/>
              <a:t>获取</a:t>
            </a:r>
            <a:r>
              <a:rPr lang="en-US" altLang="zh-CN" sz="1600" dirty="0" smtClean="0"/>
              <a:t>cache hit</a:t>
            </a:r>
            <a:r>
              <a:rPr lang="zh-CN" altLang="en-US" sz="1600" dirty="0" smtClean="0"/>
              <a:t>和</a:t>
            </a:r>
            <a:r>
              <a:rPr lang="en-US" altLang="zh-CN" sz="1600" dirty="0" smtClean="0"/>
              <a:t>cache miss</a:t>
            </a:r>
            <a:r>
              <a:rPr lang="zh-CN" altLang="en-US" sz="1600" dirty="0" smtClean="0"/>
              <a:t>的时间阈值</a:t>
            </a:r>
            <a:endParaRPr lang="en-US" altLang="zh-CN" sz="1600" dirty="0" smtClean="0"/>
          </a:p>
          <a:p>
            <a:pPr lvl="1"/>
            <a:endParaRPr lang="en-US" altLang="zh-CN" sz="1200" dirty="0" smtClean="0"/>
          </a:p>
          <a:p>
            <a:pPr lvl="2">
              <a:buFont typeface="Wingdings" panose="05000000000000000000" pitchFamily="2" charset="2"/>
              <a:buChar char="u"/>
            </a:pPr>
            <a:r>
              <a:rPr lang="en-US" altLang="zh-CN" sz="1400" dirty="0" smtClean="0"/>
              <a:t>Cache access time: </a:t>
            </a:r>
            <a:r>
              <a:rPr lang="en-US" altLang="zh-CN" sz="1400" dirty="0" err="1" smtClean="0"/>
              <a:t>765ns</a:t>
            </a:r>
            <a:endParaRPr lang="en-US" altLang="zh-CN" sz="1400" dirty="0" smtClean="0"/>
          </a:p>
          <a:p>
            <a:pPr lvl="2">
              <a:buFont typeface="Wingdings" panose="05000000000000000000" pitchFamily="2" charset="2"/>
              <a:buChar char="u"/>
            </a:pPr>
            <a:r>
              <a:rPr lang="en-US" altLang="zh-CN" sz="1400" dirty="0" smtClean="0"/>
              <a:t>Memory access time: </a:t>
            </a:r>
            <a:r>
              <a:rPr lang="en-US" altLang="zh-CN" sz="1400" dirty="0" err="1" smtClean="0"/>
              <a:t>1000ns</a:t>
            </a:r>
            <a:endParaRPr lang="en-US" altLang="zh-CN" sz="1400" dirty="0" smtClean="0"/>
          </a:p>
          <a:p>
            <a:pPr lvl="2">
              <a:buFont typeface="Wingdings" panose="05000000000000000000" pitchFamily="2" charset="2"/>
              <a:buChar char="u"/>
            </a:pPr>
            <a:r>
              <a:rPr lang="en-US" altLang="zh-CN" sz="1400" dirty="0" err="1" smtClean="0"/>
              <a:t>Threshhold</a:t>
            </a:r>
            <a:r>
              <a:rPr lang="en-US" altLang="zh-CN" sz="1400" dirty="0" smtClean="0"/>
              <a:t>: </a:t>
            </a:r>
            <a:r>
              <a:rPr lang="en-US" altLang="zh-CN" sz="1400" dirty="0" err="1" smtClean="0"/>
              <a:t>883ns</a:t>
            </a:r>
            <a:endParaRPr lang="en-US" altLang="zh-CN" sz="1400" dirty="0" smtClean="0"/>
          </a:p>
          <a:p>
            <a:pPr marL="457200" lvl="1" indent="0">
              <a:buFont typeface="Calibri" panose="020F0502020204030204" pitchFamily="34" charset="0"/>
              <a:buNone/>
            </a:pPr>
            <a:endParaRPr lang="zh-CN" altLang="en-US" dirty="0"/>
          </a:p>
        </p:txBody>
      </p:sp>
    </p:spTree>
    <p:extLst>
      <p:ext uri="{BB962C8B-B14F-4D97-AF65-F5344CB8AC3E}">
        <p14:creationId xmlns:p14="http://schemas.microsoft.com/office/powerpoint/2010/main" val="3772413610"/>
      </p:ext>
    </p:extLst>
  </p:cSld>
  <p:clrMapOvr>
    <a:masterClrMapping/>
  </p:clrMapOvr>
  <p:transition spd="slow" advClick="0" advTm="3000">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内容占位符 2"/>
          <p:cNvSpPr txBox="1">
            <a:spLocks/>
          </p:cNvSpPr>
          <p:nvPr/>
        </p:nvSpPr>
        <p:spPr>
          <a:xfrm>
            <a:off x="1547664" y="1347614"/>
            <a:ext cx="5616624" cy="2664296"/>
          </a:xfrm>
          <a:prstGeom prst="rect">
            <a:avLst/>
          </a:prstGeom>
        </p:spPr>
        <p:txBody>
          <a:bodyPr/>
          <a:lst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a:lstStyle>
          <a:p>
            <a:pPr marL="457200" lvl="1" indent="0" defTabSz="457200">
              <a:lnSpc>
                <a:spcPct val="100000"/>
              </a:lnSpc>
              <a:spcBef>
                <a:spcPts val="1000"/>
              </a:spcBef>
              <a:buClr>
                <a:srgbClr val="A53010"/>
              </a:buClr>
              <a:buNone/>
            </a:pPr>
            <a:r>
              <a:rPr lang="en-US" altLang="zh-CN" dirty="0" smtClean="0">
                <a:solidFill>
                  <a:prstClr val="black">
                    <a:lumMod val="75000"/>
                    <a:lumOff val="25000"/>
                  </a:prstClr>
                </a:solidFill>
                <a:latin typeface="Century Gothic" panose="020B0502020202020204"/>
                <a:ea typeface="幼圆" panose="02010509060101010101" pitchFamily="49" charset="-122"/>
              </a:rPr>
              <a:t>Prime </a:t>
            </a:r>
            <a:r>
              <a:rPr lang="en-US" altLang="zh-CN" dirty="0">
                <a:solidFill>
                  <a:prstClr val="black">
                    <a:lumMod val="75000"/>
                    <a:lumOff val="25000"/>
                  </a:prstClr>
                </a:solidFill>
                <a:latin typeface="Century Gothic" panose="020B0502020202020204"/>
                <a:ea typeface="幼圆" panose="02010509060101010101" pitchFamily="49" charset="-122"/>
              </a:rPr>
              <a:t>+ </a:t>
            </a:r>
            <a:r>
              <a:rPr lang="en-US" altLang="zh-CN" dirty="0" smtClean="0">
                <a:solidFill>
                  <a:prstClr val="black">
                    <a:lumMod val="75000"/>
                    <a:lumOff val="25000"/>
                  </a:prstClr>
                </a:solidFill>
                <a:latin typeface="Century Gothic" panose="020B0502020202020204"/>
                <a:ea typeface="幼圆" panose="02010509060101010101" pitchFamily="49" charset="-122"/>
              </a:rPr>
              <a:t>Probe</a:t>
            </a:r>
            <a:r>
              <a:rPr lang="zh-CN" altLang="en-US" dirty="0" smtClean="0">
                <a:solidFill>
                  <a:prstClr val="black">
                    <a:lumMod val="75000"/>
                    <a:lumOff val="25000"/>
                  </a:prstClr>
                </a:solidFill>
                <a:latin typeface="Century Gothic" panose="020B0502020202020204"/>
                <a:ea typeface="幼圆" panose="02010509060101010101" pitchFamily="49" charset="-122"/>
              </a:rPr>
              <a:t>是由</a:t>
            </a:r>
            <a:r>
              <a:rPr lang="en-US" altLang="zh-CN" dirty="0" err="1" smtClean="0">
                <a:solidFill>
                  <a:prstClr val="black">
                    <a:lumMod val="75000"/>
                    <a:lumOff val="25000"/>
                  </a:prstClr>
                </a:solidFill>
                <a:latin typeface="Century Gothic" panose="020B0502020202020204"/>
                <a:ea typeface="幼圆" panose="02010509060101010101" pitchFamily="49" charset="-122"/>
              </a:rPr>
              <a:t>Osvik</a:t>
            </a:r>
            <a:r>
              <a:rPr lang="zh-CN" altLang="en-US" dirty="0" smtClean="0">
                <a:solidFill>
                  <a:prstClr val="black">
                    <a:lumMod val="75000"/>
                    <a:lumOff val="25000"/>
                  </a:prstClr>
                </a:solidFill>
                <a:latin typeface="Century Gothic" panose="020B0502020202020204"/>
                <a:ea typeface="幼圆" panose="02010509060101010101" pitchFamily="49" charset="-122"/>
              </a:rPr>
              <a:t>提出来的</a:t>
            </a:r>
            <a:r>
              <a:rPr lang="en-US" altLang="zh-CN" dirty="0" smtClean="0">
                <a:solidFill>
                  <a:prstClr val="black">
                    <a:lumMod val="75000"/>
                    <a:lumOff val="25000"/>
                  </a:prstClr>
                </a:solidFill>
                <a:latin typeface="Century Gothic" panose="020B0502020202020204"/>
                <a:ea typeface="幼圆" panose="02010509060101010101" pitchFamily="49" charset="-122"/>
              </a:rPr>
              <a:t>Cache</a:t>
            </a:r>
            <a:r>
              <a:rPr lang="zh-CN" altLang="en-US" dirty="0" smtClean="0">
                <a:solidFill>
                  <a:prstClr val="black">
                    <a:lumMod val="75000"/>
                    <a:lumOff val="25000"/>
                  </a:prstClr>
                </a:solidFill>
                <a:latin typeface="Century Gothic" panose="020B0502020202020204"/>
                <a:ea typeface="幼圆" panose="02010509060101010101" pitchFamily="49" charset="-122"/>
              </a:rPr>
              <a:t>攻击策略之一，由于该策略主要分为两个阶段，第一阶段为准备阶段，第二阶段为探测阶段，因此将其称为</a:t>
            </a:r>
            <a:r>
              <a:rPr lang="en-US" altLang="zh-CN" dirty="0">
                <a:solidFill>
                  <a:prstClr val="black">
                    <a:lumMod val="75000"/>
                    <a:lumOff val="25000"/>
                  </a:prstClr>
                </a:solidFill>
                <a:latin typeface="Century Gothic" panose="020B0502020202020204"/>
                <a:ea typeface="幼圆" panose="02010509060101010101" pitchFamily="49" charset="-122"/>
              </a:rPr>
              <a:t>Prime + </a:t>
            </a:r>
            <a:r>
              <a:rPr lang="en-US" altLang="zh-CN" dirty="0" smtClean="0">
                <a:solidFill>
                  <a:prstClr val="black">
                    <a:lumMod val="75000"/>
                    <a:lumOff val="25000"/>
                  </a:prstClr>
                </a:solidFill>
                <a:latin typeface="Century Gothic" panose="020B0502020202020204"/>
                <a:ea typeface="幼圆" panose="02010509060101010101" pitchFamily="49" charset="-122"/>
              </a:rPr>
              <a:t>Probe</a:t>
            </a:r>
            <a:r>
              <a:rPr lang="zh-CN" altLang="en-US" dirty="0" smtClean="0">
                <a:solidFill>
                  <a:prstClr val="black">
                    <a:lumMod val="75000"/>
                    <a:lumOff val="25000"/>
                  </a:prstClr>
                </a:solidFill>
                <a:latin typeface="Century Gothic" panose="020B0502020202020204"/>
                <a:ea typeface="幼圆" panose="02010509060101010101" pitchFamily="49" charset="-122"/>
              </a:rPr>
              <a:t>。通过该策略，能够获取到被攻击程序使用</a:t>
            </a:r>
            <a:r>
              <a:rPr lang="en-US" altLang="zh-CN" dirty="0" smtClean="0">
                <a:solidFill>
                  <a:prstClr val="black">
                    <a:lumMod val="75000"/>
                    <a:lumOff val="25000"/>
                  </a:prstClr>
                </a:solidFill>
                <a:latin typeface="Century Gothic" panose="020B0502020202020204"/>
                <a:ea typeface="幼圆" panose="02010509060101010101" pitchFamily="49" charset="-122"/>
              </a:rPr>
              <a:t>Cache</a:t>
            </a:r>
            <a:r>
              <a:rPr lang="zh-CN" altLang="en-US" dirty="0" smtClean="0">
                <a:solidFill>
                  <a:prstClr val="black">
                    <a:lumMod val="75000"/>
                    <a:lumOff val="25000"/>
                  </a:prstClr>
                </a:solidFill>
                <a:latin typeface="Century Gothic" panose="020B0502020202020204"/>
                <a:ea typeface="幼圆" panose="02010509060101010101" pitchFamily="49" charset="-122"/>
              </a:rPr>
              <a:t>时泄露出的旁路信息，其攻击步骤如下所示：</a:t>
            </a:r>
            <a:endParaRPr lang="en-US" altLang="zh-CN" dirty="0" smtClean="0">
              <a:solidFill>
                <a:prstClr val="black">
                  <a:lumMod val="75000"/>
                  <a:lumOff val="25000"/>
                </a:prstClr>
              </a:solidFill>
              <a:latin typeface="Century Gothic" panose="020B0502020202020204"/>
              <a:ea typeface="幼圆" panose="02010509060101010101" pitchFamily="49" charset="-122"/>
            </a:endParaRPr>
          </a:p>
          <a:p>
            <a:pPr marL="457200" lvl="1" indent="0" defTabSz="457200">
              <a:lnSpc>
                <a:spcPct val="100000"/>
              </a:lnSpc>
              <a:spcBef>
                <a:spcPts val="1000"/>
              </a:spcBef>
              <a:buClr>
                <a:srgbClr val="A53010"/>
              </a:buClr>
              <a:buNone/>
            </a:pPr>
            <a:endParaRPr lang="en-US" altLang="zh-CN" dirty="0">
              <a:solidFill>
                <a:prstClr val="black">
                  <a:lumMod val="75000"/>
                  <a:lumOff val="25000"/>
                </a:prstClr>
              </a:solidFill>
              <a:latin typeface="Century Gothic" panose="020B0502020202020204"/>
              <a:ea typeface="幼圆" panose="02010509060101010101" pitchFamily="49" charset="-122"/>
            </a:endParaRPr>
          </a:p>
          <a:p>
            <a:pPr marL="1200150" lvl="2" indent="-342900" defTabSz="457200">
              <a:lnSpc>
                <a:spcPct val="100000"/>
              </a:lnSpc>
              <a:spcBef>
                <a:spcPts val="1000"/>
              </a:spcBef>
              <a:buClr>
                <a:srgbClr val="A53010"/>
              </a:buClr>
              <a:buFont typeface="+mj-lt"/>
              <a:buAutoNum type="arabicPeriod"/>
            </a:pPr>
            <a:r>
              <a:rPr lang="zh-CN" altLang="en-US" sz="1400" dirty="0" smtClean="0">
                <a:solidFill>
                  <a:prstClr val="black">
                    <a:lumMod val="75000"/>
                    <a:lumOff val="25000"/>
                  </a:prstClr>
                </a:solidFill>
                <a:latin typeface="Century Gothic" panose="020B0502020202020204"/>
                <a:ea typeface="幼圆" panose="02010509060101010101" pitchFamily="49" charset="-122"/>
              </a:rPr>
              <a:t>攻击程序占用</a:t>
            </a:r>
            <a:r>
              <a:rPr lang="zh-CN" altLang="en-US" sz="1400" dirty="0">
                <a:solidFill>
                  <a:prstClr val="black">
                    <a:lumMod val="75000"/>
                    <a:lumOff val="25000"/>
                  </a:prstClr>
                </a:solidFill>
                <a:latin typeface="Century Gothic" panose="020B0502020202020204"/>
                <a:ea typeface="幼圆" panose="02010509060101010101" pitchFamily="49" charset="-122"/>
              </a:rPr>
              <a:t>指定的</a:t>
            </a:r>
            <a:r>
              <a:rPr lang="en-US" altLang="zh-CN" sz="1400" dirty="0">
                <a:solidFill>
                  <a:prstClr val="black">
                    <a:lumMod val="75000"/>
                    <a:lumOff val="25000"/>
                  </a:prstClr>
                </a:solidFill>
                <a:latin typeface="Century Gothic" panose="020B0502020202020204"/>
                <a:ea typeface="幼圆" panose="02010509060101010101" pitchFamily="49" charset="-122"/>
              </a:rPr>
              <a:t>cache </a:t>
            </a:r>
            <a:r>
              <a:rPr lang="en-US" altLang="zh-CN" sz="1400" dirty="0" smtClean="0">
                <a:solidFill>
                  <a:prstClr val="black">
                    <a:lumMod val="75000"/>
                    <a:lumOff val="25000"/>
                  </a:prstClr>
                </a:solidFill>
                <a:latin typeface="Century Gothic" panose="020B0502020202020204"/>
                <a:ea typeface="幼圆" panose="02010509060101010101" pitchFamily="49" charset="-122"/>
              </a:rPr>
              <a:t>sets</a:t>
            </a:r>
            <a:endParaRPr lang="en-US" altLang="zh-CN" sz="1400" dirty="0">
              <a:solidFill>
                <a:prstClr val="black">
                  <a:lumMod val="75000"/>
                  <a:lumOff val="25000"/>
                </a:prstClr>
              </a:solidFill>
              <a:latin typeface="Century Gothic" panose="020B0502020202020204"/>
              <a:ea typeface="幼圆" panose="02010509060101010101" pitchFamily="49" charset="-122"/>
            </a:endParaRPr>
          </a:p>
          <a:p>
            <a:pPr marL="1200150" lvl="2" indent="-342900" defTabSz="457200">
              <a:lnSpc>
                <a:spcPct val="100000"/>
              </a:lnSpc>
              <a:spcBef>
                <a:spcPts val="1000"/>
              </a:spcBef>
              <a:buClr>
                <a:srgbClr val="A53010"/>
              </a:buClr>
              <a:buFont typeface="+mj-lt"/>
              <a:buAutoNum type="arabicPeriod"/>
            </a:pPr>
            <a:r>
              <a:rPr lang="zh-CN" altLang="en-US" sz="1400" dirty="0">
                <a:solidFill>
                  <a:prstClr val="black">
                    <a:lumMod val="75000"/>
                    <a:lumOff val="25000"/>
                  </a:prstClr>
                </a:solidFill>
                <a:latin typeface="Century Gothic" panose="020B0502020202020204"/>
                <a:ea typeface="幼圆" panose="02010509060101010101" pitchFamily="49" charset="-122"/>
              </a:rPr>
              <a:t>被攻击程序</a:t>
            </a:r>
            <a:r>
              <a:rPr lang="zh-CN" altLang="en-US" sz="1400" dirty="0" smtClean="0">
                <a:solidFill>
                  <a:prstClr val="black">
                    <a:lumMod val="75000"/>
                    <a:lumOff val="25000"/>
                  </a:prstClr>
                </a:solidFill>
                <a:latin typeface="Century Gothic" panose="020B0502020202020204"/>
                <a:ea typeface="幼圆" panose="02010509060101010101" pitchFamily="49" charset="-122"/>
              </a:rPr>
              <a:t>执行</a:t>
            </a:r>
            <a:endParaRPr lang="en-US" altLang="zh-CN" sz="1400" dirty="0">
              <a:solidFill>
                <a:prstClr val="black">
                  <a:lumMod val="75000"/>
                  <a:lumOff val="25000"/>
                </a:prstClr>
              </a:solidFill>
              <a:latin typeface="Century Gothic" panose="020B0502020202020204"/>
              <a:ea typeface="幼圆" panose="02010509060101010101" pitchFamily="49" charset="-122"/>
            </a:endParaRPr>
          </a:p>
          <a:p>
            <a:pPr marL="1200150" lvl="2" indent="-342900" defTabSz="457200">
              <a:lnSpc>
                <a:spcPct val="100000"/>
              </a:lnSpc>
              <a:spcBef>
                <a:spcPts val="1000"/>
              </a:spcBef>
              <a:buClr>
                <a:srgbClr val="A53010"/>
              </a:buClr>
              <a:buFont typeface="+mj-lt"/>
              <a:buAutoNum type="arabicPeriod"/>
            </a:pPr>
            <a:r>
              <a:rPr lang="zh-CN" altLang="en-US" sz="1400" dirty="0" smtClean="0">
                <a:solidFill>
                  <a:prstClr val="black">
                    <a:lumMod val="75000"/>
                    <a:lumOff val="25000"/>
                  </a:prstClr>
                </a:solidFill>
                <a:latin typeface="Century Gothic" panose="020B0502020202020204"/>
                <a:ea typeface="幼圆" panose="02010509060101010101" pitchFamily="49" charset="-122"/>
              </a:rPr>
              <a:t>攻击程序判断</a:t>
            </a:r>
            <a:r>
              <a:rPr lang="zh-CN" altLang="en-US" sz="1400" dirty="0">
                <a:solidFill>
                  <a:prstClr val="black">
                    <a:lumMod val="75000"/>
                    <a:lumOff val="25000"/>
                  </a:prstClr>
                </a:solidFill>
                <a:latin typeface="Century Gothic" panose="020B0502020202020204"/>
                <a:ea typeface="幼圆" panose="02010509060101010101" pitchFamily="49" charset="-122"/>
              </a:rPr>
              <a:t>哪些</a:t>
            </a:r>
            <a:r>
              <a:rPr lang="en-US" altLang="zh-CN" sz="1400" dirty="0">
                <a:solidFill>
                  <a:prstClr val="black">
                    <a:lumMod val="75000"/>
                    <a:lumOff val="25000"/>
                  </a:prstClr>
                </a:solidFill>
                <a:latin typeface="Century Gothic" panose="020B0502020202020204"/>
                <a:ea typeface="幼圆" panose="02010509060101010101" pitchFamily="49" charset="-122"/>
              </a:rPr>
              <a:t>cache sets</a:t>
            </a:r>
            <a:r>
              <a:rPr lang="zh-CN" altLang="en-US" sz="1400" dirty="0">
                <a:solidFill>
                  <a:prstClr val="black">
                    <a:lumMod val="75000"/>
                    <a:lumOff val="25000"/>
                  </a:prstClr>
                </a:solidFill>
                <a:latin typeface="Century Gothic" panose="020B0502020202020204"/>
                <a:ea typeface="幼圆" panose="02010509060101010101" pitchFamily="49" charset="-122"/>
              </a:rPr>
              <a:t>依然被占用</a:t>
            </a:r>
            <a:endParaRPr lang="en-US" altLang="zh-CN" sz="1400" dirty="0">
              <a:solidFill>
                <a:prstClr val="black">
                  <a:lumMod val="75000"/>
                  <a:lumOff val="25000"/>
                </a:prstClr>
              </a:solidFill>
              <a:latin typeface="Century Gothic" panose="020B0502020202020204"/>
              <a:ea typeface="幼圆" panose="02010509060101010101" pitchFamily="49" charset="-122"/>
            </a:endParaRPr>
          </a:p>
          <a:p>
            <a:pPr lvl="1"/>
            <a:endParaRPr lang="en-US" altLang="zh-CN" dirty="0" smtClean="0"/>
          </a:p>
        </p:txBody>
      </p:sp>
    </p:spTree>
    <p:extLst>
      <p:ext uri="{BB962C8B-B14F-4D97-AF65-F5344CB8AC3E}">
        <p14:creationId xmlns:p14="http://schemas.microsoft.com/office/powerpoint/2010/main" val="2110760023"/>
      </p:ext>
    </p:extLst>
  </p:cSld>
  <p:clrMapOvr>
    <a:masterClrMapping/>
  </p:clrMapOvr>
  <p:transition spd="slow" advClick="0" advTm="3000">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C:\Users\f\Desktop\graduation\snippers\prime1.png"/>
          <p:cNvPicPr/>
          <p:nvPr/>
        </p:nvPicPr>
        <p:blipFill>
          <a:blip r:embed="rId2">
            <a:extLst>
              <a:ext uri="{28A0092B-C50C-407E-A947-70E740481C1C}">
                <a14:useLocalDpi xmlns:a14="http://schemas.microsoft.com/office/drawing/2010/main" val="0"/>
              </a:ext>
            </a:extLst>
          </a:blip>
          <a:srcRect/>
          <a:stretch>
            <a:fillRect/>
          </a:stretch>
        </p:blipFill>
        <p:spPr bwMode="auto">
          <a:xfrm>
            <a:off x="2195736" y="1779662"/>
            <a:ext cx="5299075" cy="2254250"/>
          </a:xfrm>
          <a:prstGeom prst="rect">
            <a:avLst/>
          </a:prstGeom>
          <a:noFill/>
          <a:ln>
            <a:noFill/>
          </a:ln>
        </p:spPr>
      </p:pic>
    </p:spTree>
    <p:extLst>
      <p:ext uri="{BB962C8B-B14F-4D97-AF65-F5344CB8AC3E}">
        <p14:creationId xmlns:p14="http://schemas.microsoft.com/office/powerpoint/2010/main" val="3235226495"/>
      </p:ext>
    </p:extLst>
  </p:cSld>
  <p:clrMapOvr>
    <a:masterClrMapping/>
  </p:clrMapOvr>
  <p:transition spd="slow" advClick="0" advTm="3000">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C:\Users\f\Desktop\graduation\snippers\prime2.png"/>
          <p:cNvPicPr/>
          <p:nvPr/>
        </p:nvPicPr>
        <p:blipFill>
          <a:blip r:embed="rId2">
            <a:extLst>
              <a:ext uri="{28A0092B-C50C-407E-A947-70E740481C1C}">
                <a14:useLocalDpi xmlns:a14="http://schemas.microsoft.com/office/drawing/2010/main" val="0"/>
              </a:ext>
            </a:extLst>
          </a:blip>
          <a:srcRect/>
          <a:stretch>
            <a:fillRect/>
          </a:stretch>
        </p:blipFill>
        <p:spPr bwMode="auto">
          <a:xfrm>
            <a:off x="2195736" y="1779663"/>
            <a:ext cx="5299075" cy="2254250"/>
          </a:xfrm>
          <a:prstGeom prst="rect">
            <a:avLst/>
          </a:prstGeom>
          <a:noFill/>
          <a:ln>
            <a:noFill/>
          </a:ln>
        </p:spPr>
      </p:pic>
    </p:spTree>
    <p:extLst>
      <p:ext uri="{BB962C8B-B14F-4D97-AF65-F5344CB8AC3E}">
        <p14:creationId xmlns:p14="http://schemas.microsoft.com/office/powerpoint/2010/main" val="1605892395"/>
      </p:ext>
    </p:extLst>
  </p:cSld>
  <p:clrMapOvr>
    <a:masterClrMapping/>
  </p:clrMapOvr>
  <p:transition spd="slow" advClick="0" advTm="3000">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C:\Users\f\Desktop\graduation\snippers\prime3.png"/>
          <p:cNvPicPr/>
          <p:nvPr/>
        </p:nvPicPr>
        <p:blipFill>
          <a:blip r:embed="rId2">
            <a:extLst>
              <a:ext uri="{28A0092B-C50C-407E-A947-70E740481C1C}">
                <a14:useLocalDpi xmlns:a14="http://schemas.microsoft.com/office/drawing/2010/main" val="0"/>
              </a:ext>
            </a:extLst>
          </a:blip>
          <a:srcRect/>
          <a:stretch>
            <a:fillRect/>
          </a:stretch>
        </p:blipFill>
        <p:spPr bwMode="auto">
          <a:xfrm>
            <a:off x="2195736" y="1779662"/>
            <a:ext cx="5299075" cy="2254250"/>
          </a:xfrm>
          <a:prstGeom prst="rect">
            <a:avLst/>
          </a:prstGeom>
          <a:noFill/>
          <a:ln>
            <a:noFill/>
          </a:ln>
        </p:spPr>
      </p:pic>
    </p:spTree>
    <p:extLst>
      <p:ext uri="{BB962C8B-B14F-4D97-AF65-F5344CB8AC3E}">
        <p14:creationId xmlns:p14="http://schemas.microsoft.com/office/powerpoint/2010/main" val="955532974"/>
      </p:ext>
    </p:extLst>
  </p:cSld>
  <p:clrMapOvr>
    <a:masterClrMapping/>
  </p:clrMapOvr>
  <p:transition spd="slow" advClick="0" advTm="3000">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C:\Users\f\Desktop\graduation\snippers\驱逐策略.png"/>
          <p:cNvPicPr/>
          <p:nvPr/>
        </p:nvPicPr>
        <p:blipFill>
          <a:blip r:embed="rId2">
            <a:extLst>
              <a:ext uri="{28A0092B-C50C-407E-A947-70E740481C1C}">
                <a14:useLocalDpi xmlns:a14="http://schemas.microsoft.com/office/drawing/2010/main" val="0"/>
              </a:ext>
            </a:extLst>
          </a:blip>
          <a:srcRect/>
          <a:stretch>
            <a:fillRect/>
          </a:stretch>
        </p:blipFill>
        <p:spPr bwMode="auto">
          <a:xfrm>
            <a:off x="1835696" y="1635646"/>
            <a:ext cx="5759450" cy="2616200"/>
          </a:xfrm>
          <a:prstGeom prst="rect">
            <a:avLst/>
          </a:prstGeom>
          <a:noFill/>
          <a:ln>
            <a:noFill/>
          </a:ln>
        </p:spPr>
      </p:pic>
      <p:sp>
        <p:nvSpPr>
          <p:cNvPr id="21" name="TextBox 16"/>
          <p:cNvSpPr txBox="1"/>
          <p:nvPr/>
        </p:nvSpPr>
        <p:spPr>
          <a:xfrm>
            <a:off x="1403648" y="1203598"/>
            <a:ext cx="2016224" cy="215444"/>
          </a:xfrm>
          <a:prstGeom prst="rect">
            <a:avLst/>
          </a:prstGeom>
          <a:noFill/>
        </p:spPr>
        <p:txBody>
          <a:bodyPr wrap="square" lIns="56620" tIns="0" rIns="56620" bIns="0" rtlCol="0" anchor="t">
            <a:spAutoFit/>
          </a:bodyPr>
          <a:lstStyle/>
          <a:p>
            <a:r>
              <a:rPr lang="zh-CN" altLang="en-US" sz="2100" baseline="-3000" dirty="0" smtClean="0">
                <a:latin typeface="微软雅黑" pitchFamily="34" charset="-122"/>
                <a:ea typeface="微软雅黑" pitchFamily="34" charset="-122"/>
              </a:rPr>
              <a:t>获取高效的驱逐策略</a:t>
            </a:r>
            <a:endParaRPr lang="zh-CN" altLang="en-US" sz="2100" baseline="-3000" dirty="0">
              <a:latin typeface="微软雅黑" pitchFamily="34" charset="-122"/>
              <a:ea typeface="微软雅黑" pitchFamily="34" charset="-122"/>
            </a:endParaRPr>
          </a:p>
        </p:txBody>
      </p:sp>
    </p:spTree>
    <p:extLst>
      <p:ext uri="{BB962C8B-B14F-4D97-AF65-F5344CB8AC3E}">
        <p14:creationId xmlns:p14="http://schemas.microsoft.com/office/powerpoint/2010/main" val="2021627797"/>
      </p:ext>
    </p:extLst>
  </p:cSld>
  <p:clrMapOvr>
    <a:masterClrMapping/>
  </p:clrMapOvr>
  <p:transition spd="slow" advClick="0" advTm="3000">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2032253357"/>
              </p:ext>
            </p:extLst>
          </p:nvPr>
        </p:nvGraphicFramePr>
        <p:xfrm>
          <a:off x="1835696" y="1419622"/>
          <a:ext cx="6192687" cy="3435565"/>
        </p:xfrm>
        <a:graphic>
          <a:graphicData uri="http://schemas.openxmlformats.org/drawingml/2006/table">
            <a:tbl>
              <a:tblPr firstRow="1" firstCol="1" bandRow="1">
                <a:tableStyleId>{F2DE63D5-997A-4646-A377-4702673A728D}</a:tableStyleId>
              </a:tblPr>
              <a:tblGrid>
                <a:gridCol w="1195959">
                  <a:extLst>
                    <a:ext uri="{9D8B030D-6E8A-4147-A177-3AD203B41FA5}">
                      <a16:colId xmlns:a16="http://schemas.microsoft.com/office/drawing/2014/main" val="3750703043"/>
                    </a:ext>
                  </a:extLst>
                </a:gridCol>
                <a:gridCol w="1070727">
                  <a:extLst>
                    <a:ext uri="{9D8B030D-6E8A-4147-A177-3AD203B41FA5}">
                      <a16:colId xmlns:a16="http://schemas.microsoft.com/office/drawing/2014/main" val="2420668206"/>
                    </a:ext>
                  </a:extLst>
                </a:gridCol>
                <a:gridCol w="1239790">
                  <a:extLst>
                    <a:ext uri="{9D8B030D-6E8A-4147-A177-3AD203B41FA5}">
                      <a16:colId xmlns:a16="http://schemas.microsoft.com/office/drawing/2014/main" val="169718105"/>
                    </a:ext>
                  </a:extLst>
                </a:gridCol>
                <a:gridCol w="1286751">
                  <a:extLst>
                    <a:ext uri="{9D8B030D-6E8A-4147-A177-3AD203B41FA5}">
                      <a16:colId xmlns:a16="http://schemas.microsoft.com/office/drawing/2014/main" val="1857596292"/>
                    </a:ext>
                  </a:extLst>
                </a:gridCol>
                <a:gridCol w="1399460">
                  <a:extLst>
                    <a:ext uri="{9D8B030D-6E8A-4147-A177-3AD203B41FA5}">
                      <a16:colId xmlns:a16="http://schemas.microsoft.com/office/drawing/2014/main" val="1501099054"/>
                    </a:ext>
                  </a:extLst>
                </a:gridCol>
              </a:tblGrid>
              <a:tr h="315175">
                <a:tc>
                  <a:txBody>
                    <a:bodyPr/>
                    <a:lstStyle/>
                    <a:p>
                      <a:pPr indent="127000" algn="ctr">
                        <a:lnSpc>
                          <a:spcPct val="150000"/>
                        </a:lnSpc>
                        <a:spcAft>
                          <a:spcPts val="0"/>
                        </a:spcAft>
                      </a:pPr>
                      <a:r>
                        <a:rPr lang="zh-CN" sz="1200" kern="100">
                          <a:effectLst/>
                        </a:rPr>
                        <a:t>地址个数</a:t>
                      </a:r>
                      <a:r>
                        <a:rPr lang="en-US" sz="1200" kern="100">
                          <a:effectLst/>
                        </a:rPr>
                        <a:t>N</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50000"/>
                        </a:lnSpc>
                        <a:spcAft>
                          <a:spcPts val="0"/>
                        </a:spcAft>
                      </a:pPr>
                      <a:r>
                        <a:rPr lang="zh-CN" sz="1200" kern="100">
                          <a:effectLst/>
                        </a:rPr>
                        <a:t>循环次数</a:t>
                      </a:r>
                      <a:r>
                        <a:rPr lang="en-US" sz="1200" kern="100">
                          <a:effectLst/>
                        </a:rPr>
                        <a:t>A</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50000"/>
                        </a:lnSpc>
                        <a:spcAft>
                          <a:spcPts val="0"/>
                        </a:spcAft>
                      </a:pPr>
                      <a:r>
                        <a:rPr lang="zh-CN" sz="1200" kern="100">
                          <a:effectLst/>
                        </a:rPr>
                        <a:t>环内地址数</a:t>
                      </a:r>
                      <a:r>
                        <a:rPr lang="en-US" sz="1200" kern="100">
                          <a:effectLst/>
                        </a:rPr>
                        <a:t>D</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50000"/>
                        </a:lnSpc>
                        <a:spcAft>
                          <a:spcPts val="0"/>
                        </a:spcAft>
                      </a:pPr>
                      <a:r>
                        <a:rPr lang="zh-CN" sz="1200" kern="100">
                          <a:effectLst/>
                        </a:rPr>
                        <a:t>驱逐率</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50000"/>
                        </a:lnSpc>
                        <a:spcAft>
                          <a:spcPts val="0"/>
                        </a:spcAft>
                      </a:pPr>
                      <a:r>
                        <a:rPr lang="zh-CN" sz="1200" kern="100" dirty="0">
                          <a:effectLst/>
                        </a:rPr>
                        <a:t>驱逐时间</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46891007"/>
                  </a:ext>
                </a:extLst>
              </a:tr>
              <a:tr h="225014">
                <a:tc>
                  <a:txBody>
                    <a:bodyPr/>
                    <a:lstStyle/>
                    <a:p>
                      <a:pPr indent="127000" algn="ctr">
                        <a:lnSpc>
                          <a:spcPct val="150000"/>
                        </a:lnSpc>
                        <a:spcAft>
                          <a:spcPts val="0"/>
                        </a:spcAft>
                      </a:pPr>
                      <a:r>
                        <a:rPr lang="en-US" sz="1050" kern="100">
                          <a:effectLst/>
                        </a:rPr>
                        <a:t>    24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dirty="0">
                          <a:effectLst/>
                        </a:rPr>
                        <a:t>5</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dirty="0">
                          <a:effectLst/>
                        </a:rPr>
                        <a:t>100</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9121.185348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745004063"/>
                  </a:ext>
                </a:extLst>
              </a:tr>
              <a:tr h="225014">
                <a:tc>
                  <a:txBody>
                    <a:bodyPr/>
                    <a:lstStyle/>
                    <a:p>
                      <a:pPr indent="266700" algn="ctr">
                        <a:lnSpc>
                          <a:spcPct val="150000"/>
                        </a:lnSpc>
                        <a:spcAft>
                          <a:spcPts val="0"/>
                        </a:spcAft>
                      </a:pPr>
                      <a:r>
                        <a:rPr lang="en-US" sz="1050" kern="100">
                          <a:effectLst/>
                        </a:rPr>
                        <a:t>27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99.989997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10653.13603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11735854"/>
                  </a:ext>
                </a:extLst>
              </a:tr>
              <a:tr h="225014">
                <a:tc>
                  <a:txBody>
                    <a:bodyPr/>
                    <a:lstStyle/>
                    <a:p>
                      <a:pPr indent="266700" algn="ctr">
                        <a:lnSpc>
                          <a:spcPct val="150000"/>
                        </a:lnSpc>
                        <a:spcAft>
                          <a:spcPts val="0"/>
                        </a:spcAft>
                      </a:pPr>
                      <a:r>
                        <a:rPr lang="en-US" sz="1050" kern="100">
                          <a:effectLst/>
                        </a:rPr>
                        <a:t>24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99.919984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12706.28952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686020246"/>
                  </a:ext>
                </a:extLst>
              </a:tr>
              <a:tr h="225014">
                <a:tc>
                  <a:txBody>
                    <a:bodyPr/>
                    <a:lstStyle/>
                    <a:p>
                      <a:pPr indent="266700" algn="ctr">
                        <a:lnSpc>
                          <a:spcPct val="150000"/>
                        </a:lnSpc>
                        <a:spcAft>
                          <a:spcPts val="0"/>
                        </a:spcAft>
                      </a:pPr>
                      <a:r>
                        <a:rPr lang="en-US" sz="1050" kern="100">
                          <a:effectLst/>
                        </a:rPr>
                        <a:t>21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99.91996799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36992.2931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732198785"/>
                  </a:ext>
                </a:extLst>
              </a:tr>
              <a:tr h="225014">
                <a:tc>
                  <a:txBody>
                    <a:bodyPr/>
                    <a:lstStyle/>
                    <a:p>
                      <a:pPr indent="266700" algn="ctr">
                        <a:lnSpc>
                          <a:spcPct val="150000"/>
                        </a:lnSpc>
                        <a:spcAft>
                          <a:spcPts val="0"/>
                        </a:spcAft>
                      </a:pPr>
                      <a:r>
                        <a:rPr lang="en-US" sz="1050" kern="100">
                          <a:effectLst/>
                        </a:rPr>
                        <a:t>24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99.8582996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13455.61102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554883303"/>
                  </a:ext>
                </a:extLst>
              </a:tr>
              <a:tr h="225014">
                <a:tc>
                  <a:txBody>
                    <a:bodyPr/>
                    <a:lstStyle/>
                    <a:p>
                      <a:pPr indent="266700" algn="ctr">
                        <a:lnSpc>
                          <a:spcPct val="150000"/>
                        </a:lnSpc>
                        <a:spcAft>
                          <a:spcPts val="0"/>
                        </a:spcAft>
                      </a:pPr>
                      <a:r>
                        <a:rPr lang="en-US" sz="1050" kern="100">
                          <a:effectLst/>
                        </a:rPr>
                        <a:t>22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99.74994999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12150.68623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93872702"/>
                  </a:ext>
                </a:extLst>
              </a:tr>
              <a:tr h="225014">
                <a:tc>
                  <a:txBody>
                    <a:bodyPr/>
                    <a:lstStyle/>
                    <a:p>
                      <a:pPr indent="266700" algn="ctr">
                        <a:lnSpc>
                          <a:spcPct val="150000"/>
                        </a:lnSpc>
                        <a:spcAft>
                          <a:spcPts val="0"/>
                        </a:spcAft>
                      </a:pPr>
                      <a:r>
                        <a:rPr lang="en-US" sz="1050" kern="100">
                          <a:effectLst/>
                        </a:rPr>
                        <a:t>20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99.72994599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13360.58188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29306787"/>
                  </a:ext>
                </a:extLst>
              </a:tr>
              <a:tr h="225014">
                <a:tc>
                  <a:txBody>
                    <a:bodyPr/>
                    <a:lstStyle/>
                    <a:p>
                      <a:pPr indent="266700" algn="ctr">
                        <a:lnSpc>
                          <a:spcPct val="150000"/>
                        </a:lnSpc>
                        <a:spcAft>
                          <a:spcPts val="0"/>
                        </a:spcAft>
                      </a:pPr>
                      <a:r>
                        <a:rPr lang="en-US" sz="1050" kern="100">
                          <a:effectLst/>
                        </a:rPr>
                        <a:t>22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99.72994599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20646.16884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591958770"/>
                  </a:ext>
                </a:extLst>
              </a:tr>
              <a:tr h="225014">
                <a:tc>
                  <a:txBody>
                    <a:bodyPr/>
                    <a:lstStyle/>
                    <a:p>
                      <a:pPr indent="266700" algn="ctr">
                        <a:lnSpc>
                          <a:spcPct val="150000"/>
                        </a:lnSpc>
                        <a:spcAft>
                          <a:spcPts val="0"/>
                        </a:spcAft>
                      </a:pPr>
                      <a:r>
                        <a:rPr lang="en-US" sz="1050" kern="100">
                          <a:effectLst/>
                        </a:rPr>
                        <a:t>23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99.70519467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41633.32493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984134481"/>
                  </a:ext>
                </a:extLst>
              </a:tr>
              <a:tr h="225014">
                <a:tc>
                  <a:txBody>
                    <a:bodyPr/>
                    <a:lstStyle/>
                    <a:p>
                      <a:pPr indent="266700" algn="ctr">
                        <a:lnSpc>
                          <a:spcPct val="150000"/>
                        </a:lnSpc>
                        <a:spcAft>
                          <a:spcPts val="0"/>
                        </a:spcAft>
                      </a:pPr>
                      <a:r>
                        <a:rPr lang="en-US" sz="1050" kern="100">
                          <a:effectLst/>
                        </a:rPr>
                        <a:t>17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99.689969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13905.53812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43922781"/>
                  </a:ext>
                </a:extLst>
              </a:tr>
              <a:tr h="225014">
                <a:tc>
                  <a:txBody>
                    <a:bodyPr/>
                    <a:lstStyle/>
                    <a:p>
                      <a:pPr indent="266700" algn="ctr">
                        <a:lnSpc>
                          <a:spcPct val="150000"/>
                        </a:lnSpc>
                        <a:spcAft>
                          <a:spcPts val="0"/>
                        </a:spcAft>
                      </a:pPr>
                      <a:r>
                        <a:rPr lang="en-US" sz="1050" kern="100">
                          <a:effectLst/>
                        </a:rPr>
                        <a:t>21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99.65404965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19774.70509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133095327"/>
                  </a:ext>
                </a:extLst>
              </a:tr>
              <a:tr h="225014">
                <a:tc>
                  <a:txBody>
                    <a:bodyPr/>
                    <a:lstStyle/>
                    <a:p>
                      <a:pPr indent="266700" algn="ctr">
                        <a:lnSpc>
                          <a:spcPct val="150000"/>
                        </a:lnSpc>
                        <a:spcAft>
                          <a:spcPts val="0"/>
                        </a:spcAft>
                      </a:pPr>
                      <a:r>
                        <a:rPr lang="en-US" sz="1050" kern="100">
                          <a:effectLst/>
                        </a:rPr>
                        <a:t>22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99.649965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effectLst/>
                        </a:rPr>
                        <a:t>20161.85157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510833177"/>
                  </a:ext>
                </a:extLst>
              </a:tr>
              <a:tr h="225014">
                <a:tc>
                  <a:txBody>
                    <a:bodyPr/>
                    <a:lstStyle/>
                    <a:p>
                      <a:pPr indent="266700" algn="ctr">
                        <a:lnSpc>
                          <a:spcPct val="150000"/>
                        </a:lnSpc>
                        <a:spcAft>
                          <a:spcPts val="0"/>
                        </a:spcAft>
                      </a:pPr>
                      <a:r>
                        <a:rPr lang="en-US" sz="1050" kern="100">
                          <a:solidFill>
                            <a:srgbClr val="FF0000"/>
                          </a:solidFill>
                          <a:effectLst/>
                        </a:rPr>
                        <a:t>20</a:t>
                      </a:r>
                      <a:endParaRPr lang="zh-CN" sz="1200" kern="10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solidFill>
                            <a:srgbClr val="FF0000"/>
                          </a:solidFill>
                          <a:effectLst/>
                        </a:rPr>
                        <a:t>1</a:t>
                      </a:r>
                      <a:endParaRPr lang="zh-CN" sz="1200" kern="10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solidFill>
                            <a:srgbClr val="FF0000"/>
                          </a:solidFill>
                          <a:effectLst/>
                        </a:rPr>
                        <a:t>10</a:t>
                      </a:r>
                      <a:endParaRPr lang="zh-CN" sz="1200" kern="10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a:solidFill>
                            <a:srgbClr val="FF0000"/>
                          </a:solidFill>
                          <a:effectLst/>
                        </a:rPr>
                        <a:t>99.64989497</a:t>
                      </a:r>
                      <a:endParaRPr lang="zh-CN" sz="1200" kern="10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indent="266700" algn="ctr">
                        <a:lnSpc>
                          <a:spcPct val="150000"/>
                        </a:lnSpc>
                        <a:spcAft>
                          <a:spcPts val="0"/>
                        </a:spcAft>
                      </a:pPr>
                      <a:r>
                        <a:rPr lang="en-US" sz="1050" kern="100" dirty="0">
                          <a:solidFill>
                            <a:srgbClr val="FF0000"/>
                          </a:solidFill>
                          <a:effectLst/>
                        </a:rPr>
                        <a:t>6192.992599</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45811196"/>
                  </a:ext>
                </a:extLst>
              </a:tr>
            </a:tbl>
          </a:graphicData>
        </a:graphic>
      </p:graphicFrame>
    </p:spTree>
    <p:extLst>
      <p:ext uri="{BB962C8B-B14F-4D97-AF65-F5344CB8AC3E}">
        <p14:creationId xmlns:p14="http://schemas.microsoft.com/office/powerpoint/2010/main" val="2517390241"/>
      </p:ext>
    </p:extLst>
  </p:cSld>
  <p:clrMapOvr>
    <a:masterClrMapping/>
  </p:clrMapOvr>
  <p:transition spd="slow" advClick="0" advTm="3000">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3707904" y="339502"/>
            <a:ext cx="1609725" cy="407690"/>
          </a:xfrm>
        </p:spPr>
        <p:txBody>
          <a:bodyPr/>
          <a:lstStyle/>
          <a:p>
            <a:pPr algn="ctr"/>
            <a:r>
              <a:rPr lang="zh-CN" altLang="en-US" dirty="0" smtClean="0">
                <a:latin typeface="+mn-lt"/>
                <a:ea typeface="+mn-ea"/>
                <a:cs typeface="+mn-ea"/>
                <a:sym typeface="+mn-lt"/>
              </a:rPr>
              <a:t>目 录</a:t>
            </a:r>
            <a:endParaRPr lang="zh-CN" altLang="en-US" dirty="0">
              <a:latin typeface="+mn-lt"/>
              <a:ea typeface="+mn-ea"/>
              <a:cs typeface="+mn-ea"/>
              <a:sym typeface="+mn-lt"/>
            </a:endParaRPr>
          </a:p>
        </p:txBody>
      </p:sp>
      <p:sp>
        <p:nvSpPr>
          <p:cNvPr id="15" name="矩形 14"/>
          <p:cNvSpPr/>
          <p:nvPr/>
        </p:nvSpPr>
        <p:spPr>
          <a:xfrm>
            <a:off x="1151952" y="2757634"/>
            <a:ext cx="1080000"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cs typeface="+mn-ea"/>
              <a:sym typeface="+mn-lt"/>
            </a:endParaRPr>
          </a:p>
        </p:txBody>
      </p:sp>
      <p:sp>
        <p:nvSpPr>
          <p:cNvPr id="16" name="矩形 15"/>
          <p:cNvSpPr/>
          <p:nvPr/>
        </p:nvSpPr>
        <p:spPr>
          <a:xfrm>
            <a:off x="2534142" y="2757634"/>
            <a:ext cx="1080000" cy="10800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矩形 16"/>
          <p:cNvSpPr/>
          <p:nvPr/>
        </p:nvSpPr>
        <p:spPr>
          <a:xfrm>
            <a:off x="3916332" y="2757634"/>
            <a:ext cx="1080000"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矩形 17"/>
          <p:cNvSpPr/>
          <p:nvPr/>
        </p:nvSpPr>
        <p:spPr>
          <a:xfrm>
            <a:off x="5298522" y="2757634"/>
            <a:ext cx="1080000" cy="10800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TextBox 19"/>
          <p:cNvSpPr txBox="1"/>
          <p:nvPr/>
        </p:nvSpPr>
        <p:spPr>
          <a:xfrm>
            <a:off x="1331912" y="3013098"/>
            <a:ext cx="720080" cy="523220"/>
          </a:xfrm>
          <a:prstGeom prst="rect">
            <a:avLst/>
          </a:prstGeom>
          <a:noFill/>
        </p:spPr>
        <p:txBody>
          <a:bodyPr wrap="square" rtlCol="0">
            <a:spAutoFit/>
          </a:bodyPr>
          <a:lstStyle/>
          <a:p>
            <a:pPr algn="ctr"/>
            <a:r>
              <a:rPr lang="en-US" altLang="zh-CN" sz="2800" dirty="0" smtClean="0">
                <a:solidFill>
                  <a:schemeClr val="accent1"/>
                </a:solidFill>
                <a:latin typeface="Impact" panose="020B0806030902050204" pitchFamily="34" charset="0"/>
                <a:cs typeface="+mn-ea"/>
                <a:sym typeface="+mn-lt"/>
              </a:rPr>
              <a:t>01</a:t>
            </a:r>
            <a:endParaRPr lang="zh-CN" altLang="en-US" sz="2800" dirty="0">
              <a:solidFill>
                <a:schemeClr val="accent1"/>
              </a:solidFill>
              <a:latin typeface="Impact" panose="020B0806030902050204" pitchFamily="34" charset="0"/>
              <a:cs typeface="+mn-ea"/>
              <a:sym typeface="+mn-lt"/>
            </a:endParaRPr>
          </a:p>
        </p:txBody>
      </p:sp>
      <p:sp>
        <p:nvSpPr>
          <p:cNvPr id="21" name="TextBox 20"/>
          <p:cNvSpPr txBox="1"/>
          <p:nvPr/>
        </p:nvSpPr>
        <p:spPr>
          <a:xfrm>
            <a:off x="2714102" y="2999753"/>
            <a:ext cx="720080" cy="523220"/>
          </a:xfrm>
          <a:prstGeom prst="rect">
            <a:avLst/>
          </a:prstGeom>
          <a:noFill/>
        </p:spPr>
        <p:txBody>
          <a:bodyPr wrap="square" rtlCol="0">
            <a:spAutoFit/>
          </a:bodyPr>
          <a:lstStyle/>
          <a:p>
            <a:pPr algn="ctr"/>
            <a:r>
              <a:rPr lang="en-US" altLang="zh-CN" sz="2800" dirty="0" smtClean="0">
                <a:solidFill>
                  <a:schemeClr val="accent1"/>
                </a:solidFill>
                <a:latin typeface="Impact" panose="020B0806030902050204" pitchFamily="34" charset="0"/>
                <a:cs typeface="+mn-ea"/>
                <a:sym typeface="+mn-lt"/>
              </a:rPr>
              <a:t>02</a:t>
            </a:r>
            <a:endParaRPr lang="zh-CN" altLang="en-US" sz="2800" dirty="0">
              <a:solidFill>
                <a:schemeClr val="accent1"/>
              </a:solidFill>
              <a:latin typeface="Impact" panose="020B0806030902050204" pitchFamily="34" charset="0"/>
              <a:cs typeface="+mn-ea"/>
              <a:sym typeface="+mn-lt"/>
            </a:endParaRPr>
          </a:p>
        </p:txBody>
      </p:sp>
      <p:sp>
        <p:nvSpPr>
          <p:cNvPr id="22" name="TextBox 21"/>
          <p:cNvSpPr txBox="1"/>
          <p:nvPr/>
        </p:nvSpPr>
        <p:spPr>
          <a:xfrm>
            <a:off x="4096292" y="2999753"/>
            <a:ext cx="720080" cy="523220"/>
          </a:xfrm>
          <a:prstGeom prst="rect">
            <a:avLst/>
          </a:prstGeom>
          <a:noFill/>
        </p:spPr>
        <p:txBody>
          <a:bodyPr wrap="square" rtlCol="0">
            <a:spAutoFit/>
          </a:bodyPr>
          <a:lstStyle/>
          <a:p>
            <a:pPr algn="ctr"/>
            <a:r>
              <a:rPr lang="en-US" altLang="zh-CN" sz="2800" dirty="0" smtClean="0">
                <a:solidFill>
                  <a:schemeClr val="accent1"/>
                </a:solidFill>
                <a:latin typeface="Impact" panose="020B0806030902050204" pitchFamily="34" charset="0"/>
                <a:cs typeface="+mn-ea"/>
                <a:sym typeface="+mn-lt"/>
              </a:rPr>
              <a:t>03</a:t>
            </a:r>
            <a:endParaRPr lang="zh-CN" altLang="en-US" sz="2800" dirty="0">
              <a:solidFill>
                <a:schemeClr val="accent1"/>
              </a:solidFill>
              <a:latin typeface="Impact" panose="020B0806030902050204" pitchFamily="34" charset="0"/>
              <a:cs typeface="+mn-ea"/>
              <a:sym typeface="+mn-lt"/>
            </a:endParaRPr>
          </a:p>
        </p:txBody>
      </p:sp>
      <p:sp>
        <p:nvSpPr>
          <p:cNvPr id="23" name="TextBox 22"/>
          <p:cNvSpPr txBox="1"/>
          <p:nvPr/>
        </p:nvSpPr>
        <p:spPr>
          <a:xfrm>
            <a:off x="5478482" y="2999753"/>
            <a:ext cx="720080" cy="523220"/>
          </a:xfrm>
          <a:prstGeom prst="rect">
            <a:avLst/>
          </a:prstGeom>
          <a:noFill/>
        </p:spPr>
        <p:txBody>
          <a:bodyPr wrap="square" rtlCol="0">
            <a:spAutoFit/>
          </a:bodyPr>
          <a:lstStyle/>
          <a:p>
            <a:pPr algn="ctr"/>
            <a:r>
              <a:rPr lang="en-US" altLang="zh-CN" sz="2800" dirty="0" smtClean="0">
                <a:solidFill>
                  <a:schemeClr val="accent1"/>
                </a:solidFill>
                <a:latin typeface="Impact" panose="020B0806030902050204" pitchFamily="34" charset="0"/>
                <a:cs typeface="+mn-ea"/>
                <a:sym typeface="+mn-lt"/>
              </a:rPr>
              <a:t>04</a:t>
            </a:r>
            <a:endParaRPr lang="zh-CN" altLang="en-US" sz="2800" dirty="0">
              <a:solidFill>
                <a:schemeClr val="accent1"/>
              </a:solidFill>
              <a:latin typeface="Impact" panose="020B0806030902050204" pitchFamily="34" charset="0"/>
              <a:cs typeface="+mn-ea"/>
              <a:sym typeface="+mn-lt"/>
            </a:endParaRPr>
          </a:p>
        </p:txBody>
      </p:sp>
      <p:sp>
        <p:nvSpPr>
          <p:cNvPr id="25" name="TextBox 24"/>
          <p:cNvSpPr txBox="1"/>
          <p:nvPr/>
        </p:nvSpPr>
        <p:spPr>
          <a:xfrm>
            <a:off x="1187952" y="3580400"/>
            <a:ext cx="1044000" cy="276999"/>
          </a:xfrm>
          <a:prstGeom prst="rect">
            <a:avLst/>
          </a:prstGeom>
          <a:noFill/>
        </p:spPr>
        <p:txBody>
          <a:bodyPr wrap="square" rtlCol="0">
            <a:spAutoFit/>
          </a:bodyPr>
          <a:lstStyle/>
          <a:p>
            <a:pPr algn="ctr"/>
            <a:r>
              <a:rPr lang="zh-CN" altLang="en-US" sz="1200" b="1" dirty="0" smtClean="0">
                <a:solidFill>
                  <a:schemeClr val="tx2">
                    <a:lumMod val="75000"/>
                  </a:schemeClr>
                </a:solidFill>
                <a:cs typeface="+mn-ea"/>
                <a:sym typeface="+mn-lt"/>
              </a:rPr>
              <a:t>绪论</a:t>
            </a:r>
            <a:endParaRPr lang="zh-CN" altLang="en-US" sz="1200" b="1" dirty="0">
              <a:solidFill>
                <a:schemeClr val="tx2">
                  <a:lumMod val="75000"/>
                </a:schemeClr>
              </a:solidFill>
              <a:cs typeface="+mn-ea"/>
              <a:sym typeface="+mn-lt"/>
            </a:endParaRPr>
          </a:p>
        </p:txBody>
      </p:sp>
      <p:sp>
        <p:nvSpPr>
          <p:cNvPr id="26" name="TextBox 25"/>
          <p:cNvSpPr txBox="1"/>
          <p:nvPr/>
        </p:nvSpPr>
        <p:spPr>
          <a:xfrm>
            <a:off x="2570142" y="3580400"/>
            <a:ext cx="1044000" cy="276999"/>
          </a:xfrm>
          <a:prstGeom prst="rect">
            <a:avLst/>
          </a:prstGeom>
          <a:noFill/>
        </p:spPr>
        <p:txBody>
          <a:bodyPr wrap="square" rtlCol="0">
            <a:spAutoFit/>
          </a:bodyPr>
          <a:lstStyle/>
          <a:p>
            <a:pPr algn="ctr"/>
            <a:r>
              <a:rPr lang="zh-CN" altLang="en-US" sz="1200" b="1" dirty="0" smtClean="0">
                <a:solidFill>
                  <a:schemeClr val="tx2">
                    <a:lumMod val="75000"/>
                  </a:schemeClr>
                </a:solidFill>
                <a:cs typeface="+mn-ea"/>
                <a:sym typeface="+mn-lt"/>
              </a:rPr>
              <a:t>研究</a:t>
            </a:r>
            <a:r>
              <a:rPr lang="zh-CN" altLang="en-US" sz="1200" b="1" dirty="0">
                <a:solidFill>
                  <a:schemeClr val="tx2">
                    <a:lumMod val="75000"/>
                  </a:schemeClr>
                </a:solidFill>
                <a:cs typeface="+mn-ea"/>
                <a:sym typeface="+mn-lt"/>
              </a:rPr>
              <a:t>内容</a:t>
            </a:r>
          </a:p>
        </p:txBody>
      </p:sp>
      <p:sp>
        <p:nvSpPr>
          <p:cNvPr id="27" name="TextBox 26"/>
          <p:cNvSpPr txBox="1"/>
          <p:nvPr/>
        </p:nvSpPr>
        <p:spPr>
          <a:xfrm>
            <a:off x="3952332" y="3580401"/>
            <a:ext cx="1044000" cy="276999"/>
          </a:xfrm>
          <a:prstGeom prst="rect">
            <a:avLst/>
          </a:prstGeom>
          <a:noFill/>
        </p:spPr>
        <p:txBody>
          <a:bodyPr wrap="square" rtlCol="0">
            <a:spAutoFit/>
          </a:bodyPr>
          <a:lstStyle/>
          <a:p>
            <a:pPr algn="ctr"/>
            <a:r>
              <a:rPr lang="zh-CN" altLang="en-US" sz="1200" b="1" dirty="0" smtClean="0">
                <a:solidFill>
                  <a:schemeClr val="tx2">
                    <a:lumMod val="75000"/>
                  </a:schemeClr>
                </a:solidFill>
                <a:cs typeface="+mn-ea"/>
                <a:sym typeface="+mn-lt"/>
              </a:rPr>
              <a:t>攻击方案</a:t>
            </a:r>
            <a:endParaRPr lang="zh-CN" altLang="en-US" sz="1200" b="1" dirty="0">
              <a:solidFill>
                <a:schemeClr val="tx2">
                  <a:lumMod val="75000"/>
                </a:schemeClr>
              </a:solidFill>
              <a:cs typeface="+mn-ea"/>
              <a:sym typeface="+mn-lt"/>
            </a:endParaRPr>
          </a:p>
        </p:txBody>
      </p:sp>
      <p:sp>
        <p:nvSpPr>
          <p:cNvPr id="28" name="TextBox 27"/>
          <p:cNvSpPr txBox="1"/>
          <p:nvPr/>
        </p:nvSpPr>
        <p:spPr>
          <a:xfrm>
            <a:off x="5334522" y="3580400"/>
            <a:ext cx="1044000" cy="276999"/>
          </a:xfrm>
          <a:prstGeom prst="rect">
            <a:avLst/>
          </a:prstGeom>
          <a:noFill/>
        </p:spPr>
        <p:txBody>
          <a:bodyPr wrap="square" rtlCol="0">
            <a:spAutoFit/>
          </a:bodyPr>
          <a:lstStyle/>
          <a:p>
            <a:pPr algn="ctr"/>
            <a:r>
              <a:rPr lang="zh-CN" altLang="en-US" sz="1200" b="1" dirty="0" smtClean="0">
                <a:solidFill>
                  <a:schemeClr val="tx2">
                    <a:lumMod val="75000"/>
                  </a:schemeClr>
                </a:solidFill>
                <a:cs typeface="+mn-ea"/>
                <a:sym typeface="+mn-lt"/>
              </a:rPr>
              <a:t>实验结果</a:t>
            </a:r>
            <a:endParaRPr lang="zh-CN" altLang="en-US" sz="1200" b="1" dirty="0">
              <a:solidFill>
                <a:schemeClr val="tx2">
                  <a:lumMod val="75000"/>
                </a:schemeClr>
              </a:solidFill>
              <a:cs typeface="+mn-ea"/>
              <a:sym typeface="+mn-lt"/>
            </a:endParaRPr>
          </a:p>
        </p:txBody>
      </p:sp>
      <p:sp>
        <p:nvSpPr>
          <p:cNvPr id="61" name="矩形 60"/>
          <p:cNvSpPr/>
          <p:nvPr/>
        </p:nvSpPr>
        <p:spPr>
          <a:xfrm>
            <a:off x="6738682" y="2727478"/>
            <a:ext cx="1080000" cy="108000"/>
          </a:xfrm>
          <a:prstGeom prst="rect">
            <a:avLst/>
          </a:prstGeom>
          <a:solidFill>
            <a:srgbClr val="6460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2" name="TextBox 61"/>
          <p:cNvSpPr txBox="1"/>
          <p:nvPr/>
        </p:nvSpPr>
        <p:spPr>
          <a:xfrm>
            <a:off x="6918642" y="2969597"/>
            <a:ext cx="720080" cy="523220"/>
          </a:xfrm>
          <a:prstGeom prst="rect">
            <a:avLst/>
          </a:prstGeom>
          <a:noFill/>
        </p:spPr>
        <p:txBody>
          <a:bodyPr wrap="square" rtlCol="0">
            <a:spAutoFit/>
          </a:bodyPr>
          <a:lstStyle/>
          <a:p>
            <a:pPr algn="ctr"/>
            <a:r>
              <a:rPr lang="en-US" altLang="zh-CN" sz="2800" dirty="0" smtClean="0">
                <a:solidFill>
                  <a:schemeClr val="accent1"/>
                </a:solidFill>
                <a:latin typeface="Impact" panose="020B0806030902050204" pitchFamily="34" charset="0"/>
                <a:cs typeface="+mn-ea"/>
                <a:sym typeface="+mn-lt"/>
              </a:rPr>
              <a:t>05</a:t>
            </a:r>
            <a:endParaRPr lang="zh-CN" altLang="en-US" sz="2800" dirty="0">
              <a:solidFill>
                <a:schemeClr val="accent1"/>
              </a:solidFill>
              <a:latin typeface="Impact" panose="020B0806030902050204" pitchFamily="34" charset="0"/>
              <a:cs typeface="+mn-ea"/>
              <a:sym typeface="+mn-lt"/>
            </a:endParaRPr>
          </a:p>
        </p:txBody>
      </p:sp>
      <p:sp>
        <p:nvSpPr>
          <p:cNvPr id="63" name="TextBox 62"/>
          <p:cNvSpPr txBox="1"/>
          <p:nvPr/>
        </p:nvSpPr>
        <p:spPr>
          <a:xfrm>
            <a:off x="6774682" y="3550243"/>
            <a:ext cx="1044000" cy="276999"/>
          </a:xfrm>
          <a:prstGeom prst="rect">
            <a:avLst/>
          </a:prstGeom>
          <a:noFill/>
        </p:spPr>
        <p:txBody>
          <a:bodyPr wrap="square" rtlCol="0">
            <a:spAutoFit/>
          </a:bodyPr>
          <a:lstStyle/>
          <a:p>
            <a:pPr algn="ctr"/>
            <a:r>
              <a:rPr lang="zh-CN" altLang="en-US" sz="1200" b="1" dirty="0">
                <a:solidFill>
                  <a:schemeClr val="tx2">
                    <a:lumMod val="75000"/>
                  </a:schemeClr>
                </a:solidFill>
                <a:cs typeface="+mn-ea"/>
                <a:sym typeface="+mn-lt"/>
              </a:rPr>
              <a:t>预防措施</a:t>
            </a:r>
          </a:p>
        </p:txBody>
      </p:sp>
      <p:grpSp>
        <p:nvGrpSpPr>
          <p:cNvPr id="75" name="组合 74"/>
          <p:cNvGrpSpPr/>
          <p:nvPr/>
        </p:nvGrpSpPr>
        <p:grpSpPr>
          <a:xfrm>
            <a:off x="5364088" y="1449778"/>
            <a:ext cx="948873" cy="1143356"/>
            <a:chOff x="4825634" y="1203598"/>
            <a:chExt cx="948873" cy="1143356"/>
          </a:xfrm>
        </p:grpSpPr>
        <p:sp>
          <p:nvSpPr>
            <p:cNvPr id="58" name="椭圆 11"/>
            <p:cNvSpPr/>
            <p:nvPr/>
          </p:nvSpPr>
          <p:spPr>
            <a:xfrm>
              <a:off x="4825634" y="1203598"/>
              <a:ext cx="948873" cy="1143356"/>
            </a:xfrm>
            <a:custGeom>
              <a:avLst/>
              <a:gdLst/>
              <a:ahLst/>
              <a:cxnLst/>
              <a:rect l="l" t="t" r="r" b="b"/>
              <a:pathLst>
                <a:path w="1845204" h="2223400">
                  <a:moveTo>
                    <a:pt x="922602" y="0"/>
                  </a:moveTo>
                  <a:cubicBezTo>
                    <a:pt x="1432141" y="0"/>
                    <a:pt x="1845204" y="413063"/>
                    <a:pt x="1845204" y="922602"/>
                  </a:cubicBezTo>
                  <a:cubicBezTo>
                    <a:pt x="1845204" y="1147299"/>
                    <a:pt x="1764878" y="1353235"/>
                    <a:pt x="1628134" y="1510557"/>
                  </a:cubicBezTo>
                  <a:lnTo>
                    <a:pt x="1635445" y="1510557"/>
                  </a:lnTo>
                  <a:lnTo>
                    <a:pt x="1593653" y="1552349"/>
                  </a:lnTo>
                  <a:cubicBezTo>
                    <a:pt x="1581994" y="1568184"/>
                    <a:pt x="1568184" y="1581994"/>
                    <a:pt x="1552350" y="1593652"/>
                  </a:cubicBezTo>
                  <a:lnTo>
                    <a:pt x="922602" y="2223400"/>
                  </a:lnTo>
                  <a:lnTo>
                    <a:pt x="292852" y="1593650"/>
                  </a:lnTo>
                  <a:cubicBezTo>
                    <a:pt x="277019" y="1581993"/>
                    <a:pt x="263211" y="1568185"/>
                    <a:pt x="251554" y="1552352"/>
                  </a:cubicBezTo>
                  <a:lnTo>
                    <a:pt x="209759" y="1510557"/>
                  </a:lnTo>
                  <a:lnTo>
                    <a:pt x="217070" y="1510557"/>
                  </a:lnTo>
                  <a:cubicBezTo>
                    <a:pt x="80326" y="1353235"/>
                    <a:pt x="0" y="1147299"/>
                    <a:pt x="0" y="922602"/>
                  </a:cubicBezTo>
                  <a:cubicBezTo>
                    <a:pt x="0" y="413063"/>
                    <a:pt x="413063" y="0"/>
                    <a:pt x="92260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cs typeface="+mn-ea"/>
                <a:sym typeface="+mn-lt"/>
              </a:endParaRPr>
            </a:p>
          </p:txBody>
        </p:sp>
        <p:sp>
          <p:nvSpPr>
            <p:cNvPr id="65" name="KSO_Shape"/>
            <p:cNvSpPr>
              <a:spLocks/>
            </p:cNvSpPr>
            <p:nvPr/>
          </p:nvSpPr>
          <p:spPr bwMode="auto">
            <a:xfrm>
              <a:off x="5008611" y="1434118"/>
              <a:ext cx="582914" cy="570284"/>
            </a:xfrm>
            <a:custGeom>
              <a:avLst/>
              <a:gdLst>
                <a:gd name="T0" fmla="*/ 1597279 w 2787650"/>
                <a:gd name="T1" fmla="*/ 1636046 h 2727325"/>
                <a:gd name="T2" fmla="*/ 1627294 w 2787650"/>
                <a:gd name="T3" fmla="*/ 2215059 h 2727325"/>
                <a:gd name="T4" fmla="*/ 1883633 w 2787650"/>
                <a:gd name="T5" fmla="*/ 2097942 h 2727325"/>
                <a:gd name="T6" fmla="*/ 2087561 w 2787650"/>
                <a:gd name="T7" fmla="*/ 1909413 h 2727325"/>
                <a:gd name="T8" fmla="*/ 2223831 w 2787650"/>
                <a:gd name="T9" fmla="*/ 1665024 h 2727325"/>
                <a:gd name="T10" fmla="*/ 529196 w 2787650"/>
                <a:gd name="T11" fmla="*/ 1544733 h 2727325"/>
                <a:gd name="T12" fmla="*/ 630842 w 2787650"/>
                <a:gd name="T13" fmla="*/ 1808483 h 2727325"/>
                <a:gd name="T14" fmla="*/ 807453 w 2787650"/>
                <a:gd name="T15" fmla="*/ 2023673 h 2727325"/>
                <a:gd name="T16" fmla="*/ 1042827 w 2787650"/>
                <a:gd name="T17" fmla="*/ 2173481 h 2727325"/>
                <a:gd name="T18" fmla="*/ 1292972 w 2787650"/>
                <a:gd name="T19" fmla="*/ 1687822 h 2727325"/>
                <a:gd name="T20" fmla="*/ 1095077 w 2787650"/>
                <a:gd name="T21" fmla="*/ 1525504 h 2727325"/>
                <a:gd name="T22" fmla="*/ 1297101 w 2787650"/>
                <a:gd name="T23" fmla="*/ 1184350 h 2727325"/>
                <a:gd name="T24" fmla="*/ 1199583 w 2787650"/>
                <a:gd name="T25" fmla="*/ 1302832 h 2727325"/>
                <a:gd name="T26" fmla="*/ 1214830 w 2787650"/>
                <a:gd name="T27" fmla="*/ 1460386 h 2727325"/>
                <a:gd name="T28" fmla="*/ 1333631 w 2787650"/>
                <a:gd name="T29" fmla="*/ 1557904 h 2727325"/>
                <a:gd name="T30" fmla="*/ 1491184 w 2787650"/>
                <a:gd name="T31" fmla="*/ 1542657 h 2727325"/>
                <a:gd name="T32" fmla="*/ 1588385 w 2787650"/>
                <a:gd name="T33" fmla="*/ 1424174 h 2727325"/>
                <a:gd name="T34" fmla="*/ 1572820 w 2787650"/>
                <a:gd name="T35" fmla="*/ 1266303 h 2727325"/>
                <a:gd name="T36" fmla="*/ 1454655 w 2787650"/>
                <a:gd name="T37" fmla="*/ 1168785 h 2727325"/>
                <a:gd name="T38" fmla="*/ 1570279 w 2787650"/>
                <a:gd name="T39" fmla="*/ 1073173 h 2727325"/>
                <a:gd name="T40" fmla="*/ 1723068 w 2787650"/>
                <a:gd name="T41" fmla="*/ 1278691 h 2727325"/>
                <a:gd name="T42" fmla="*/ 2197149 w 2787650"/>
                <a:gd name="T43" fmla="*/ 996602 h 2727325"/>
                <a:gd name="T44" fmla="*/ 2042138 w 2787650"/>
                <a:gd name="T45" fmla="*/ 764591 h 2727325"/>
                <a:gd name="T46" fmla="*/ 1823916 w 2787650"/>
                <a:gd name="T47" fmla="*/ 592566 h 2727325"/>
                <a:gd name="T48" fmla="*/ 1557095 w 2787650"/>
                <a:gd name="T49" fmla="*/ 496397 h 2727325"/>
                <a:gd name="T50" fmla="*/ 1042827 w 2787650"/>
                <a:gd name="T51" fmla="*/ 553527 h 2727325"/>
                <a:gd name="T52" fmla="*/ 807453 w 2787650"/>
                <a:gd name="T53" fmla="*/ 703652 h 2727325"/>
                <a:gd name="T54" fmla="*/ 630842 w 2787650"/>
                <a:gd name="T55" fmla="*/ 918842 h 2727325"/>
                <a:gd name="T56" fmla="*/ 529196 w 2787650"/>
                <a:gd name="T57" fmla="*/ 1182909 h 2727325"/>
                <a:gd name="T58" fmla="*/ 1153524 w 2787650"/>
                <a:gd name="T59" fmla="*/ 1123361 h 2727325"/>
                <a:gd name="T60" fmla="*/ 1107627 w 2787650"/>
                <a:gd name="T61" fmla="*/ 952 h 2727325"/>
                <a:gd name="T62" fmla="*/ 1311873 w 2787650"/>
                <a:gd name="T63" fmla="*/ 257403 h 2727325"/>
                <a:gd name="T64" fmla="*/ 1636823 w 2787650"/>
                <a:gd name="T65" fmla="*/ 28882 h 2727325"/>
                <a:gd name="T66" fmla="*/ 1947798 w 2787650"/>
                <a:gd name="T67" fmla="*/ 80617 h 2727325"/>
                <a:gd name="T68" fmla="*/ 1925880 w 2787650"/>
                <a:gd name="T69" fmla="*/ 390389 h 2727325"/>
                <a:gd name="T70" fmla="*/ 2357242 w 2787650"/>
                <a:gd name="T71" fmla="*/ 435775 h 2727325"/>
                <a:gd name="T72" fmla="*/ 2452853 w 2787650"/>
                <a:gd name="T73" fmla="*/ 451327 h 2727325"/>
                <a:gd name="T74" fmla="*/ 2580228 w 2787650"/>
                <a:gd name="T75" fmla="*/ 730630 h 2727325"/>
                <a:gd name="T76" fmla="*/ 2480805 w 2787650"/>
                <a:gd name="T77" fmla="*/ 1138158 h 2727325"/>
                <a:gd name="T78" fmla="*/ 2784474 w 2787650"/>
                <a:gd name="T79" fmla="*/ 1226709 h 2727325"/>
                <a:gd name="T80" fmla="*/ 2745403 w 2787650"/>
                <a:gd name="T81" fmla="*/ 1543146 h 2727325"/>
                <a:gd name="T82" fmla="*/ 2428712 w 2787650"/>
                <a:gd name="T83" fmla="*/ 1764684 h 2727325"/>
                <a:gd name="T84" fmla="*/ 2602781 w 2787650"/>
                <a:gd name="T85" fmla="*/ 2050334 h 2727325"/>
                <a:gd name="T86" fmla="*/ 2401712 w 2787650"/>
                <a:gd name="T87" fmla="*/ 2304245 h 2727325"/>
                <a:gd name="T88" fmla="*/ 2046585 w 2787650"/>
                <a:gd name="T89" fmla="*/ 2260446 h 2727325"/>
                <a:gd name="T90" fmla="*/ 1977656 w 2787650"/>
                <a:gd name="T91" fmla="*/ 2612113 h 2727325"/>
                <a:gd name="T92" fmla="*/ 1673670 w 2787650"/>
                <a:gd name="T93" fmla="*/ 2724786 h 2727325"/>
                <a:gd name="T94" fmla="*/ 1455448 w 2787650"/>
                <a:gd name="T95" fmla="*/ 2470875 h 2727325"/>
                <a:gd name="T96" fmla="*/ 1147015 w 2787650"/>
                <a:gd name="T97" fmla="*/ 2703521 h 2727325"/>
                <a:gd name="T98" fmla="*/ 834135 w 2787650"/>
                <a:gd name="T99" fmla="*/ 2642900 h 2727325"/>
                <a:gd name="T100" fmla="*/ 843982 w 2787650"/>
                <a:gd name="T101" fmla="*/ 2327097 h 2727325"/>
                <a:gd name="T102" fmla="*/ 424691 w 2787650"/>
                <a:gd name="T103" fmla="*/ 2295041 h 2727325"/>
                <a:gd name="T104" fmla="*/ 197575 w 2787650"/>
                <a:gd name="T105" fmla="*/ 2087786 h 2727325"/>
                <a:gd name="T106" fmla="*/ 213139 w 2787650"/>
                <a:gd name="T107" fmla="*/ 1992252 h 2727325"/>
                <a:gd name="T108" fmla="*/ 303033 w 2787650"/>
                <a:gd name="T109" fmla="*/ 1568855 h 2727325"/>
                <a:gd name="T110" fmla="*/ 1588 w 2787650"/>
                <a:gd name="T111" fmla="*/ 1493951 h 2727325"/>
                <a:gd name="T112" fmla="*/ 48282 w 2787650"/>
                <a:gd name="T113" fmla="*/ 1181640 h 2727325"/>
                <a:gd name="T114" fmla="*/ 366244 w 2787650"/>
                <a:gd name="T115" fmla="*/ 943598 h 2727325"/>
                <a:gd name="T116" fmla="*/ 185187 w 2787650"/>
                <a:gd name="T117" fmla="*/ 670326 h 2727325"/>
                <a:gd name="T118" fmla="*/ 392609 w 2787650"/>
                <a:gd name="T119" fmla="*/ 422762 h 2727325"/>
                <a:gd name="T120" fmla="*/ 757900 w 2787650"/>
                <a:gd name="T121" fmla="*/ 454501 h 2727325"/>
                <a:gd name="T122" fmla="*/ 812217 w 2787650"/>
                <a:gd name="T123" fmla="*/ 109499 h 2727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87650" h="2727325">
                  <a:moveTo>
                    <a:pt x="1725430" y="1438200"/>
                  </a:moveTo>
                  <a:lnTo>
                    <a:pt x="1723068" y="1448633"/>
                  </a:lnTo>
                  <a:lnTo>
                    <a:pt x="1718621" y="1464515"/>
                  </a:lnTo>
                  <a:lnTo>
                    <a:pt x="1712903" y="1480398"/>
                  </a:lnTo>
                  <a:lnTo>
                    <a:pt x="1706868" y="1495963"/>
                  </a:lnTo>
                  <a:lnTo>
                    <a:pt x="1700197" y="1510892"/>
                  </a:lnTo>
                  <a:lnTo>
                    <a:pt x="1692574" y="1525504"/>
                  </a:lnTo>
                  <a:lnTo>
                    <a:pt x="1684632" y="1539480"/>
                  </a:lnTo>
                  <a:lnTo>
                    <a:pt x="1675738" y="1553457"/>
                  </a:lnTo>
                  <a:lnTo>
                    <a:pt x="1666209" y="1566798"/>
                  </a:lnTo>
                  <a:lnTo>
                    <a:pt x="1656044" y="1579504"/>
                  </a:lnTo>
                  <a:lnTo>
                    <a:pt x="1645562" y="1591892"/>
                  </a:lnTo>
                  <a:lnTo>
                    <a:pt x="1634126" y="1603963"/>
                  </a:lnTo>
                  <a:lnTo>
                    <a:pt x="1622691" y="1614763"/>
                  </a:lnTo>
                  <a:lnTo>
                    <a:pt x="1610303" y="1625881"/>
                  </a:lnTo>
                  <a:lnTo>
                    <a:pt x="1597279" y="1636046"/>
                  </a:lnTo>
                  <a:lnTo>
                    <a:pt x="1583938" y="1645257"/>
                  </a:lnTo>
                  <a:lnTo>
                    <a:pt x="1570279" y="1654152"/>
                  </a:lnTo>
                  <a:lnTo>
                    <a:pt x="1555985" y="1662410"/>
                  </a:lnTo>
                  <a:lnTo>
                    <a:pt x="1541373" y="1669716"/>
                  </a:lnTo>
                  <a:lnTo>
                    <a:pt x="1526126" y="1676705"/>
                  </a:lnTo>
                  <a:lnTo>
                    <a:pt x="1510879" y="1682740"/>
                  </a:lnTo>
                  <a:lnTo>
                    <a:pt x="1494996" y="1687822"/>
                  </a:lnTo>
                  <a:lnTo>
                    <a:pt x="1478796" y="1692905"/>
                  </a:lnTo>
                  <a:lnTo>
                    <a:pt x="1468641" y="1695248"/>
                  </a:lnTo>
                  <a:lnTo>
                    <a:pt x="1521201" y="2237276"/>
                  </a:lnTo>
                  <a:lnTo>
                    <a:pt x="1539306" y="2234102"/>
                  </a:lnTo>
                  <a:lnTo>
                    <a:pt x="1557095" y="2231246"/>
                  </a:lnTo>
                  <a:lnTo>
                    <a:pt x="1574883" y="2227437"/>
                  </a:lnTo>
                  <a:lnTo>
                    <a:pt x="1592671" y="2223629"/>
                  </a:lnTo>
                  <a:lnTo>
                    <a:pt x="1610141" y="2219502"/>
                  </a:lnTo>
                  <a:lnTo>
                    <a:pt x="1627294" y="2215059"/>
                  </a:lnTo>
                  <a:lnTo>
                    <a:pt x="1644765" y="2209981"/>
                  </a:lnTo>
                  <a:lnTo>
                    <a:pt x="1661600" y="2204903"/>
                  </a:lnTo>
                  <a:lnTo>
                    <a:pt x="1678435" y="2199190"/>
                  </a:lnTo>
                  <a:lnTo>
                    <a:pt x="1695588" y="2193159"/>
                  </a:lnTo>
                  <a:lnTo>
                    <a:pt x="1712105" y="2187129"/>
                  </a:lnTo>
                  <a:lnTo>
                    <a:pt x="1728623" y="2180464"/>
                  </a:lnTo>
                  <a:lnTo>
                    <a:pt x="1744823" y="2173481"/>
                  </a:lnTo>
                  <a:lnTo>
                    <a:pt x="1761022" y="2166498"/>
                  </a:lnTo>
                  <a:lnTo>
                    <a:pt x="1776905" y="2158881"/>
                  </a:lnTo>
                  <a:lnTo>
                    <a:pt x="1792469" y="2150946"/>
                  </a:lnTo>
                  <a:lnTo>
                    <a:pt x="1808352" y="2142694"/>
                  </a:lnTo>
                  <a:lnTo>
                    <a:pt x="1823916" y="2134442"/>
                  </a:lnTo>
                  <a:lnTo>
                    <a:pt x="1838845" y="2125873"/>
                  </a:lnTo>
                  <a:lnTo>
                    <a:pt x="1854092" y="2116668"/>
                  </a:lnTo>
                  <a:lnTo>
                    <a:pt x="1869022" y="2107464"/>
                  </a:lnTo>
                  <a:lnTo>
                    <a:pt x="1883633" y="2097942"/>
                  </a:lnTo>
                  <a:lnTo>
                    <a:pt x="1897927" y="2088103"/>
                  </a:lnTo>
                  <a:lnTo>
                    <a:pt x="1912221" y="2077947"/>
                  </a:lnTo>
                  <a:lnTo>
                    <a:pt x="1926198" y="2067473"/>
                  </a:lnTo>
                  <a:lnTo>
                    <a:pt x="1940174" y="2056999"/>
                  </a:lnTo>
                  <a:lnTo>
                    <a:pt x="1953833" y="2046208"/>
                  </a:lnTo>
                  <a:lnTo>
                    <a:pt x="1966856" y="2034782"/>
                  </a:lnTo>
                  <a:lnTo>
                    <a:pt x="1980197" y="2023673"/>
                  </a:lnTo>
                  <a:lnTo>
                    <a:pt x="1993221" y="2011613"/>
                  </a:lnTo>
                  <a:lnTo>
                    <a:pt x="2005609" y="1999869"/>
                  </a:lnTo>
                  <a:lnTo>
                    <a:pt x="2017997" y="1987491"/>
                  </a:lnTo>
                  <a:lnTo>
                    <a:pt x="2030385" y="1975113"/>
                  </a:lnTo>
                  <a:lnTo>
                    <a:pt x="2042138" y="1962735"/>
                  </a:lnTo>
                  <a:lnTo>
                    <a:pt x="2054209" y="1949404"/>
                  </a:lnTo>
                  <a:lnTo>
                    <a:pt x="2065644" y="1936391"/>
                  </a:lnTo>
                  <a:lnTo>
                    <a:pt x="2076761" y="1923061"/>
                  </a:lnTo>
                  <a:lnTo>
                    <a:pt x="2087561" y="1909413"/>
                  </a:lnTo>
                  <a:lnTo>
                    <a:pt x="2098361" y="1895765"/>
                  </a:lnTo>
                  <a:lnTo>
                    <a:pt x="2108843" y="1881800"/>
                  </a:lnTo>
                  <a:lnTo>
                    <a:pt x="2119008" y="1867518"/>
                  </a:lnTo>
                  <a:lnTo>
                    <a:pt x="2128855" y="1852918"/>
                  </a:lnTo>
                  <a:lnTo>
                    <a:pt x="2138067" y="1838635"/>
                  </a:lnTo>
                  <a:lnTo>
                    <a:pt x="2147596" y="1823401"/>
                  </a:lnTo>
                  <a:lnTo>
                    <a:pt x="2156490" y="1808483"/>
                  </a:lnTo>
                  <a:lnTo>
                    <a:pt x="2165384" y="1793249"/>
                  </a:lnTo>
                  <a:lnTo>
                    <a:pt x="2173643" y="1778014"/>
                  </a:lnTo>
                  <a:lnTo>
                    <a:pt x="2181902" y="1762145"/>
                  </a:lnTo>
                  <a:lnTo>
                    <a:pt x="2189843" y="1746275"/>
                  </a:lnTo>
                  <a:lnTo>
                    <a:pt x="2197149" y="1730406"/>
                  </a:lnTo>
                  <a:lnTo>
                    <a:pt x="2204454" y="1714219"/>
                  </a:lnTo>
                  <a:lnTo>
                    <a:pt x="2211125" y="1698032"/>
                  </a:lnTo>
                  <a:lnTo>
                    <a:pt x="2217478" y="1681528"/>
                  </a:lnTo>
                  <a:lnTo>
                    <a:pt x="2223831" y="1665024"/>
                  </a:lnTo>
                  <a:lnTo>
                    <a:pt x="2229866" y="1648202"/>
                  </a:lnTo>
                  <a:lnTo>
                    <a:pt x="2235584" y="1631380"/>
                  </a:lnTo>
                  <a:lnTo>
                    <a:pt x="2240666" y="1614241"/>
                  </a:lnTo>
                  <a:lnTo>
                    <a:pt x="2245748" y="1597102"/>
                  </a:lnTo>
                  <a:lnTo>
                    <a:pt x="2250195" y="1579646"/>
                  </a:lnTo>
                  <a:lnTo>
                    <a:pt x="2254325" y="1561872"/>
                  </a:lnTo>
                  <a:lnTo>
                    <a:pt x="2258136" y="1544733"/>
                  </a:lnTo>
                  <a:lnTo>
                    <a:pt x="2261630" y="1526642"/>
                  </a:lnTo>
                  <a:lnTo>
                    <a:pt x="2265125" y="1508868"/>
                  </a:lnTo>
                  <a:lnTo>
                    <a:pt x="2267666" y="1490777"/>
                  </a:lnTo>
                  <a:lnTo>
                    <a:pt x="1725430" y="1438200"/>
                  </a:lnTo>
                  <a:close/>
                  <a:moveTo>
                    <a:pt x="1062655" y="1438185"/>
                  </a:moveTo>
                  <a:lnTo>
                    <a:pt x="519984" y="1490777"/>
                  </a:lnTo>
                  <a:lnTo>
                    <a:pt x="522843" y="1508868"/>
                  </a:lnTo>
                  <a:lnTo>
                    <a:pt x="526019" y="1526642"/>
                  </a:lnTo>
                  <a:lnTo>
                    <a:pt x="529196" y="1544733"/>
                  </a:lnTo>
                  <a:lnTo>
                    <a:pt x="533325" y="1561872"/>
                  </a:lnTo>
                  <a:lnTo>
                    <a:pt x="537455" y="1579646"/>
                  </a:lnTo>
                  <a:lnTo>
                    <a:pt x="541902" y="1597102"/>
                  </a:lnTo>
                  <a:lnTo>
                    <a:pt x="546984" y="1614241"/>
                  </a:lnTo>
                  <a:lnTo>
                    <a:pt x="552066" y="1631380"/>
                  </a:lnTo>
                  <a:lnTo>
                    <a:pt x="557784" y="1648202"/>
                  </a:lnTo>
                  <a:lnTo>
                    <a:pt x="563502" y="1665024"/>
                  </a:lnTo>
                  <a:lnTo>
                    <a:pt x="569854" y="1681528"/>
                  </a:lnTo>
                  <a:lnTo>
                    <a:pt x="576207" y="1698032"/>
                  </a:lnTo>
                  <a:lnTo>
                    <a:pt x="583195" y="1714219"/>
                  </a:lnTo>
                  <a:lnTo>
                    <a:pt x="590501" y="1730406"/>
                  </a:lnTo>
                  <a:lnTo>
                    <a:pt x="597807" y="1746275"/>
                  </a:lnTo>
                  <a:lnTo>
                    <a:pt x="605748" y="1762145"/>
                  </a:lnTo>
                  <a:lnTo>
                    <a:pt x="614007" y="1778014"/>
                  </a:lnTo>
                  <a:lnTo>
                    <a:pt x="622266" y="1793249"/>
                  </a:lnTo>
                  <a:lnTo>
                    <a:pt x="630842" y="1808483"/>
                  </a:lnTo>
                  <a:lnTo>
                    <a:pt x="640054" y="1823401"/>
                  </a:lnTo>
                  <a:lnTo>
                    <a:pt x="649266" y="1838635"/>
                  </a:lnTo>
                  <a:lnTo>
                    <a:pt x="658795" y="1852918"/>
                  </a:lnTo>
                  <a:lnTo>
                    <a:pt x="668642" y="1867518"/>
                  </a:lnTo>
                  <a:lnTo>
                    <a:pt x="678807" y="1881800"/>
                  </a:lnTo>
                  <a:lnTo>
                    <a:pt x="689289" y="1895765"/>
                  </a:lnTo>
                  <a:lnTo>
                    <a:pt x="699771" y="1909413"/>
                  </a:lnTo>
                  <a:lnTo>
                    <a:pt x="710571" y="1923061"/>
                  </a:lnTo>
                  <a:lnTo>
                    <a:pt x="722006" y="1936391"/>
                  </a:lnTo>
                  <a:lnTo>
                    <a:pt x="733441" y="1949404"/>
                  </a:lnTo>
                  <a:lnTo>
                    <a:pt x="745194" y="1962735"/>
                  </a:lnTo>
                  <a:lnTo>
                    <a:pt x="756947" y="1975113"/>
                  </a:lnTo>
                  <a:lnTo>
                    <a:pt x="769335" y="1987491"/>
                  </a:lnTo>
                  <a:lnTo>
                    <a:pt x="781723" y="1999869"/>
                  </a:lnTo>
                  <a:lnTo>
                    <a:pt x="794429" y="2011613"/>
                  </a:lnTo>
                  <a:lnTo>
                    <a:pt x="807453" y="2023673"/>
                  </a:lnTo>
                  <a:lnTo>
                    <a:pt x="820476" y="2034782"/>
                  </a:lnTo>
                  <a:lnTo>
                    <a:pt x="833817" y="2046208"/>
                  </a:lnTo>
                  <a:lnTo>
                    <a:pt x="847476" y="2056999"/>
                  </a:lnTo>
                  <a:lnTo>
                    <a:pt x="861135" y="2067473"/>
                  </a:lnTo>
                  <a:lnTo>
                    <a:pt x="875111" y="2077947"/>
                  </a:lnTo>
                  <a:lnTo>
                    <a:pt x="889405" y="2088103"/>
                  </a:lnTo>
                  <a:lnTo>
                    <a:pt x="903699" y="2097942"/>
                  </a:lnTo>
                  <a:lnTo>
                    <a:pt x="918628" y="2107464"/>
                  </a:lnTo>
                  <a:lnTo>
                    <a:pt x="933558" y="2116668"/>
                  </a:lnTo>
                  <a:lnTo>
                    <a:pt x="948487" y="2125873"/>
                  </a:lnTo>
                  <a:lnTo>
                    <a:pt x="963734" y="2134442"/>
                  </a:lnTo>
                  <a:lnTo>
                    <a:pt x="978981" y="2142694"/>
                  </a:lnTo>
                  <a:lnTo>
                    <a:pt x="994863" y="2150946"/>
                  </a:lnTo>
                  <a:lnTo>
                    <a:pt x="1010745" y="2158881"/>
                  </a:lnTo>
                  <a:lnTo>
                    <a:pt x="1026627" y="2166498"/>
                  </a:lnTo>
                  <a:lnTo>
                    <a:pt x="1042827" y="2173481"/>
                  </a:lnTo>
                  <a:lnTo>
                    <a:pt x="1059028" y="2180464"/>
                  </a:lnTo>
                  <a:lnTo>
                    <a:pt x="1075545" y="2187129"/>
                  </a:lnTo>
                  <a:lnTo>
                    <a:pt x="1092063" y="2193159"/>
                  </a:lnTo>
                  <a:lnTo>
                    <a:pt x="1108898" y="2199190"/>
                  </a:lnTo>
                  <a:lnTo>
                    <a:pt x="1126051" y="2204903"/>
                  </a:lnTo>
                  <a:lnTo>
                    <a:pt x="1142886" y="2209981"/>
                  </a:lnTo>
                  <a:lnTo>
                    <a:pt x="1160039" y="2215059"/>
                  </a:lnTo>
                  <a:lnTo>
                    <a:pt x="1177509" y="2219502"/>
                  </a:lnTo>
                  <a:lnTo>
                    <a:pt x="1195297" y="2223629"/>
                  </a:lnTo>
                  <a:lnTo>
                    <a:pt x="1212768" y="2227437"/>
                  </a:lnTo>
                  <a:lnTo>
                    <a:pt x="1230556" y="2231246"/>
                  </a:lnTo>
                  <a:lnTo>
                    <a:pt x="1248662" y="2234102"/>
                  </a:lnTo>
                  <a:lnTo>
                    <a:pt x="1266450" y="2237276"/>
                  </a:lnTo>
                  <a:lnTo>
                    <a:pt x="1319017" y="1695177"/>
                  </a:lnTo>
                  <a:lnTo>
                    <a:pt x="1309172" y="1692905"/>
                  </a:lnTo>
                  <a:lnTo>
                    <a:pt x="1292972" y="1687822"/>
                  </a:lnTo>
                  <a:lnTo>
                    <a:pt x="1277089" y="1682740"/>
                  </a:lnTo>
                  <a:lnTo>
                    <a:pt x="1261525" y="1676705"/>
                  </a:lnTo>
                  <a:lnTo>
                    <a:pt x="1246595" y="1669716"/>
                  </a:lnTo>
                  <a:lnTo>
                    <a:pt x="1232301" y="1662410"/>
                  </a:lnTo>
                  <a:lnTo>
                    <a:pt x="1218007" y="1654152"/>
                  </a:lnTo>
                  <a:lnTo>
                    <a:pt x="1204030" y="1645257"/>
                  </a:lnTo>
                  <a:lnTo>
                    <a:pt x="1190689" y="1636046"/>
                  </a:lnTo>
                  <a:lnTo>
                    <a:pt x="1177983" y="1625881"/>
                  </a:lnTo>
                  <a:lnTo>
                    <a:pt x="1165595" y="1615398"/>
                  </a:lnTo>
                  <a:lnTo>
                    <a:pt x="1153842" y="1603963"/>
                  </a:lnTo>
                  <a:lnTo>
                    <a:pt x="1142724" y="1591892"/>
                  </a:lnTo>
                  <a:lnTo>
                    <a:pt x="1131606" y="1579822"/>
                  </a:lnTo>
                  <a:lnTo>
                    <a:pt x="1122077" y="1567116"/>
                  </a:lnTo>
                  <a:lnTo>
                    <a:pt x="1112230" y="1553457"/>
                  </a:lnTo>
                  <a:lnTo>
                    <a:pt x="1103336" y="1540116"/>
                  </a:lnTo>
                  <a:lnTo>
                    <a:pt x="1095077" y="1525504"/>
                  </a:lnTo>
                  <a:lnTo>
                    <a:pt x="1087771" y="1510892"/>
                  </a:lnTo>
                  <a:lnTo>
                    <a:pt x="1080783" y="1495963"/>
                  </a:lnTo>
                  <a:lnTo>
                    <a:pt x="1074747" y="1480398"/>
                  </a:lnTo>
                  <a:lnTo>
                    <a:pt x="1069665" y="1464515"/>
                  </a:lnTo>
                  <a:lnTo>
                    <a:pt x="1065218" y="1448633"/>
                  </a:lnTo>
                  <a:lnTo>
                    <a:pt x="1062655" y="1438185"/>
                  </a:lnTo>
                  <a:close/>
                  <a:moveTo>
                    <a:pt x="1383502" y="1159891"/>
                  </a:moveTo>
                  <a:lnTo>
                    <a:pt x="1373019" y="1160844"/>
                  </a:lnTo>
                  <a:lnTo>
                    <a:pt x="1362855" y="1162114"/>
                  </a:lnTo>
                  <a:lnTo>
                    <a:pt x="1353007" y="1164020"/>
                  </a:lnTo>
                  <a:lnTo>
                    <a:pt x="1342843" y="1166244"/>
                  </a:lnTo>
                  <a:lnTo>
                    <a:pt x="1333631" y="1168785"/>
                  </a:lnTo>
                  <a:lnTo>
                    <a:pt x="1324101" y="1172279"/>
                  </a:lnTo>
                  <a:lnTo>
                    <a:pt x="1314572" y="1175455"/>
                  </a:lnTo>
                  <a:lnTo>
                    <a:pt x="1305678" y="1179585"/>
                  </a:lnTo>
                  <a:lnTo>
                    <a:pt x="1297101" y="1184350"/>
                  </a:lnTo>
                  <a:lnTo>
                    <a:pt x="1288207" y="1189114"/>
                  </a:lnTo>
                  <a:lnTo>
                    <a:pt x="1279948" y="1194514"/>
                  </a:lnTo>
                  <a:lnTo>
                    <a:pt x="1272007" y="1199914"/>
                  </a:lnTo>
                  <a:lnTo>
                    <a:pt x="1264384" y="1206585"/>
                  </a:lnTo>
                  <a:lnTo>
                    <a:pt x="1257078" y="1212938"/>
                  </a:lnTo>
                  <a:lnTo>
                    <a:pt x="1249772" y="1219609"/>
                  </a:lnTo>
                  <a:lnTo>
                    <a:pt x="1243101" y="1226279"/>
                  </a:lnTo>
                  <a:lnTo>
                    <a:pt x="1236748" y="1233903"/>
                  </a:lnTo>
                  <a:lnTo>
                    <a:pt x="1230713" y="1241526"/>
                  </a:lnTo>
                  <a:lnTo>
                    <a:pt x="1224995" y="1249785"/>
                  </a:lnTo>
                  <a:lnTo>
                    <a:pt x="1219913" y="1258044"/>
                  </a:lnTo>
                  <a:lnTo>
                    <a:pt x="1214830" y="1266303"/>
                  </a:lnTo>
                  <a:lnTo>
                    <a:pt x="1210383" y="1275197"/>
                  </a:lnTo>
                  <a:lnTo>
                    <a:pt x="1206254" y="1284409"/>
                  </a:lnTo>
                  <a:lnTo>
                    <a:pt x="1202442" y="1293303"/>
                  </a:lnTo>
                  <a:lnTo>
                    <a:pt x="1199583" y="1302832"/>
                  </a:lnTo>
                  <a:lnTo>
                    <a:pt x="1196407" y="1312680"/>
                  </a:lnTo>
                  <a:lnTo>
                    <a:pt x="1194183" y="1322527"/>
                  </a:lnTo>
                  <a:lnTo>
                    <a:pt x="1192595" y="1332691"/>
                  </a:lnTo>
                  <a:lnTo>
                    <a:pt x="1191324" y="1342856"/>
                  </a:lnTo>
                  <a:lnTo>
                    <a:pt x="1190371" y="1353339"/>
                  </a:lnTo>
                  <a:lnTo>
                    <a:pt x="1190054" y="1363503"/>
                  </a:lnTo>
                  <a:lnTo>
                    <a:pt x="1190371" y="1373986"/>
                  </a:lnTo>
                  <a:lnTo>
                    <a:pt x="1191324" y="1384468"/>
                  </a:lnTo>
                  <a:lnTo>
                    <a:pt x="1192595" y="1394633"/>
                  </a:lnTo>
                  <a:lnTo>
                    <a:pt x="1194183" y="1404798"/>
                  </a:lnTo>
                  <a:lnTo>
                    <a:pt x="1196407" y="1414645"/>
                  </a:lnTo>
                  <a:lnTo>
                    <a:pt x="1199583" y="1424174"/>
                  </a:lnTo>
                  <a:lnTo>
                    <a:pt x="1202442" y="1433704"/>
                  </a:lnTo>
                  <a:lnTo>
                    <a:pt x="1206254" y="1442915"/>
                  </a:lnTo>
                  <a:lnTo>
                    <a:pt x="1210383" y="1451810"/>
                  </a:lnTo>
                  <a:lnTo>
                    <a:pt x="1214830" y="1460386"/>
                  </a:lnTo>
                  <a:lnTo>
                    <a:pt x="1219913" y="1469280"/>
                  </a:lnTo>
                  <a:lnTo>
                    <a:pt x="1224995" y="1477539"/>
                  </a:lnTo>
                  <a:lnTo>
                    <a:pt x="1230713" y="1485480"/>
                  </a:lnTo>
                  <a:lnTo>
                    <a:pt x="1236748" y="1493421"/>
                  </a:lnTo>
                  <a:lnTo>
                    <a:pt x="1243101" y="1500410"/>
                  </a:lnTo>
                  <a:lnTo>
                    <a:pt x="1249772" y="1507716"/>
                  </a:lnTo>
                  <a:lnTo>
                    <a:pt x="1257078" y="1514386"/>
                  </a:lnTo>
                  <a:lnTo>
                    <a:pt x="1264384" y="1520739"/>
                  </a:lnTo>
                  <a:lnTo>
                    <a:pt x="1272007" y="1526775"/>
                  </a:lnTo>
                  <a:lnTo>
                    <a:pt x="1279948" y="1532492"/>
                  </a:lnTo>
                  <a:lnTo>
                    <a:pt x="1288207" y="1537575"/>
                  </a:lnTo>
                  <a:lnTo>
                    <a:pt x="1297101" y="1542657"/>
                  </a:lnTo>
                  <a:lnTo>
                    <a:pt x="1305678" y="1547104"/>
                  </a:lnTo>
                  <a:lnTo>
                    <a:pt x="1314572" y="1551233"/>
                  </a:lnTo>
                  <a:lnTo>
                    <a:pt x="1323784" y="1555045"/>
                  </a:lnTo>
                  <a:lnTo>
                    <a:pt x="1333631" y="1557904"/>
                  </a:lnTo>
                  <a:lnTo>
                    <a:pt x="1342843" y="1561081"/>
                  </a:lnTo>
                  <a:lnTo>
                    <a:pt x="1352690" y="1563304"/>
                  </a:lnTo>
                  <a:lnTo>
                    <a:pt x="1362855" y="1564892"/>
                  </a:lnTo>
                  <a:lnTo>
                    <a:pt x="1373019" y="1566163"/>
                  </a:lnTo>
                  <a:lnTo>
                    <a:pt x="1383502" y="1567116"/>
                  </a:lnTo>
                  <a:lnTo>
                    <a:pt x="1393984" y="1567434"/>
                  </a:lnTo>
                  <a:lnTo>
                    <a:pt x="1404149" y="1567116"/>
                  </a:lnTo>
                  <a:lnTo>
                    <a:pt x="1414949" y="1566163"/>
                  </a:lnTo>
                  <a:lnTo>
                    <a:pt x="1425114" y="1564892"/>
                  </a:lnTo>
                  <a:lnTo>
                    <a:pt x="1435278" y="1563304"/>
                  </a:lnTo>
                  <a:lnTo>
                    <a:pt x="1444808" y="1561081"/>
                  </a:lnTo>
                  <a:lnTo>
                    <a:pt x="1454655" y="1557904"/>
                  </a:lnTo>
                  <a:lnTo>
                    <a:pt x="1464184" y="1555045"/>
                  </a:lnTo>
                  <a:lnTo>
                    <a:pt x="1473079" y="1551233"/>
                  </a:lnTo>
                  <a:lnTo>
                    <a:pt x="1482290" y="1547104"/>
                  </a:lnTo>
                  <a:lnTo>
                    <a:pt x="1491184" y="1542657"/>
                  </a:lnTo>
                  <a:lnTo>
                    <a:pt x="1499443" y="1537575"/>
                  </a:lnTo>
                  <a:lnTo>
                    <a:pt x="1507702" y="1532492"/>
                  </a:lnTo>
                  <a:lnTo>
                    <a:pt x="1515643" y="1526775"/>
                  </a:lnTo>
                  <a:lnTo>
                    <a:pt x="1523585" y="1520739"/>
                  </a:lnTo>
                  <a:lnTo>
                    <a:pt x="1531208" y="1514386"/>
                  </a:lnTo>
                  <a:lnTo>
                    <a:pt x="1537879" y="1507716"/>
                  </a:lnTo>
                  <a:lnTo>
                    <a:pt x="1544549" y="1500410"/>
                  </a:lnTo>
                  <a:lnTo>
                    <a:pt x="1551220" y="1493421"/>
                  </a:lnTo>
                  <a:lnTo>
                    <a:pt x="1557255" y="1485480"/>
                  </a:lnTo>
                  <a:lnTo>
                    <a:pt x="1562655" y="1477539"/>
                  </a:lnTo>
                  <a:lnTo>
                    <a:pt x="1568055" y="1469280"/>
                  </a:lnTo>
                  <a:lnTo>
                    <a:pt x="1572820" y="1460386"/>
                  </a:lnTo>
                  <a:lnTo>
                    <a:pt x="1577585" y="1451810"/>
                  </a:lnTo>
                  <a:lnTo>
                    <a:pt x="1581714" y="1442915"/>
                  </a:lnTo>
                  <a:lnTo>
                    <a:pt x="1585208" y="1433704"/>
                  </a:lnTo>
                  <a:lnTo>
                    <a:pt x="1588385" y="1424174"/>
                  </a:lnTo>
                  <a:lnTo>
                    <a:pt x="1591244" y="1414645"/>
                  </a:lnTo>
                  <a:lnTo>
                    <a:pt x="1593467" y="1404798"/>
                  </a:lnTo>
                  <a:lnTo>
                    <a:pt x="1595373" y="1394633"/>
                  </a:lnTo>
                  <a:lnTo>
                    <a:pt x="1596644" y="1384468"/>
                  </a:lnTo>
                  <a:lnTo>
                    <a:pt x="1597279" y="1373986"/>
                  </a:lnTo>
                  <a:lnTo>
                    <a:pt x="1597597" y="1363503"/>
                  </a:lnTo>
                  <a:lnTo>
                    <a:pt x="1597279" y="1353339"/>
                  </a:lnTo>
                  <a:lnTo>
                    <a:pt x="1596644" y="1342856"/>
                  </a:lnTo>
                  <a:lnTo>
                    <a:pt x="1595373" y="1332691"/>
                  </a:lnTo>
                  <a:lnTo>
                    <a:pt x="1593467" y="1322527"/>
                  </a:lnTo>
                  <a:lnTo>
                    <a:pt x="1591244" y="1312680"/>
                  </a:lnTo>
                  <a:lnTo>
                    <a:pt x="1588385" y="1302832"/>
                  </a:lnTo>
                  <a:lnTo>
                    <a:pt x="1585208" y="1293303"/>
                  </a:lnTo>
                  <a:lnTo>
                    <a:pt x="1581714" y="1284409"/>
                  </a:lnTo>
                  <a:lnTo>
                    <a:pt x="1577585" y="1275197"/>
                  </a:lnTo>
                  <a:lnTo>
                    <a:pt x="1572820" y="1266303"/>
                  </a:lnTo>
                  <a:lnTo>
                    <a:pt x="1568055" y="1258044"/>
                  </a:lnTo>
                  <a:lnTo>
                    <a:pt x="1562655" y="1249785"/>
                  </a:lnTo>
                  <a:lnTo>
                    <a:pt x="1557255" y="1241526"/>
                  </a:lnTo>
                  <a:lnTo>
                    <a:pt x="1551220" y="1233903"/>
                  </a:lnTo>
                  <a:lnTo>
                    <a:pt x="1544549" y="1226279"/>
                  </a:lnTo>
                  <a:lnTo>
                    <a:pt x="1537879" y="1219609"/>
                  </a:lnTo>
                  <a:lnTo>
                    <a:pt x="1531208" y="1212938"/>
                  </a:lnTo>
                  <a:lnTo>
                    <a:pt x="1523585" y="1206585"/>
                  </a:lnTo>
                  <a:lnTo>
                    <a:pt x="1515643" y="1199914"/>
                  </a:lnTo>
                  <a:lnTo>
                    <a:pt x="1507702" y="1194514"/>
                  </a:lnTo>
                  <a:lnTo>
                    <a:pt x="1499443" y="1189114"/>
                  </a:lnTo>
                  <a:lnTo>
                    <a:pt x="1491184" y="1184350"/>
                  </a:lnTo>
                  <a:lnTo>
                    <a:pt x="1482290" y="1179585"/>
                  </a:lnTo>
                  <a:lnTo>
                    <a:pt x="1473079" y="1175455"/>
                  </a:lnTo>
                  <a:lnTo>
                    <a:pt x="1464184" y="1172279"/>
                  </a:lnTo>
                  <a:lnTo>
                    <a:pt x="1454655" y="1168785"/>
                  </a:lnTo>
                  <a:lnTo>
                    <a:pt x="1444808" y="1166244"/>
                  </a:lnTo>
                  <a:lnTo>
                    <a:pt x="1435278" y="1164020"/>
                  </a:lnTo>
                  <a:lnTo>
                    <a:pt x="1425114" y="1162114"/>
                  </a:lnTo>
                  <a:lnTo>
                    <a:pt x="1414949" y="1160844"/>
                  </a:lnTo>
                  <a:lnTo>
                    <a:pt x="1404149" y="1159891"/>
                  </a:lnTo>
                  <a:lnTo>
                    <a:pt x="1393984" y="1159891"/>
                  </a:lnTo>
                  <a:lnTo>
                    <a:pt x="1383502" y="1159891"/>
                  </a:lnTo>
                  <a:close/>
                  <a:moveTo>
                    <a:pt x="1521201" y="490366"/>
                  </a:moveTo>
                  <a:lnTo>
                    <a:pt x="1468588" y="1032381"/>
                  </a:lnTo>
                  <a:lnTo>
                    <a:pt x="1478796" y="1034737"/>
                  </a:lnTo>
                  <a:lnTo>
                    <a:pt x="1494996" y="1039184"/>
                  </a:lnTo>
                  <a:lnTo>
                    <a:pt x="1510879" y="1044584"/>
                  </a:lnTo>
                  <a:lnTo>
                    <a:pt x="1526126" y="1050620"/>
                  </a:lnTo>
                  <a:lnTo>
                    <a:pt x="1541373" y="1057290"/>
                  </a:lnTo>
                  <a:lnTo>
                    <a:pt x="1555985" y="1064914"/>
                  </a:lnTo>
                  <a:lnTo>
                    <a:pt x="1570279" y="1073173"/>
                  </a:lnTo>
                  <a:lnTo>
                    <a:pt x="1583938" y="1081749"/>
                  </a:lnTo>
                  <a:lnTo>
                    <a:pt x="1597279" y="1091596"/>
                  </a:lnTo>
                  <a:lnTo>
                    <a:pt x="1610303" y="1101443"/>
                  </a:lnTo>
                  <a:lnTo>
                    <a:pt x="1622691" y="1112243"/>
                  </a:lnTo>
                  <a:lnTo>
                    <a:pt x="1634126" y="1123679"/>
                  </a:lnTo>
                  <a:lnTo>
                    <a:pt x="1645562" y="1135432"/>
                  </a:lnTo>
                  <a:lnTo>
                    <a:pt x="1656044" y="1147820"/>
                  </a:lnTo>
                  <a:lnTo>
                    <a:pt x="1666209" y="1160526"/>
                  </a:lnTo>
                  <a:lnTo>
                    <a:pt x="1675738" y="1173549"/>
                  </a:lnTo>
                  <a:lnTo>
                    <a:pt x="1684632" y="1187526"/>
                  </a:lnTo>
                  <a:lnTo>
                    <a:pt x="1692574" y="1201503"/>
                  </a:lnTo>
                  <a:lnTo>
                    <a:pt x="1700197" y="1216114"/>
                  </a:lnTo>
                  <a:lnTo>
                    <a:pt x="1706868" y="1231361"/>
                  </a:lnTo>
                  <a:lnTo>
                    <a:pt x="1712903" y="1246609"/>
                  </a:lnTo>
                  <a:lnTo>
                    <a:pt x="1718621" y="1262491"/>
                  </a:lnTo>
                  <a:lnTo>
                    <a:pt x="1723068" y="1278691"/>
                  </a:lnTo>
                  <a:lnTo>
                    <a:pt x="1725403" y="1288811"/>
                  </a:lnTo>
                  <a:lnTo>
                    <a:pt x="2267666" y="1236231"/>
                  </a:lnTo>
                  <a:lnTo>
                    <a:pt x="2265125" y="1218140"/>
                  </a:lnTo>
                  <a:lnTo>
                    <a:pt x="2261630" y="1200683"/>
                  </a:lnTo>
                  <a:lnTo>
                    <a:pt x="2258136" y="1182909"/>
                  </a:lnTo>
                  <a:lnTo>
                    <a:pt x="2254325" y="1165136"/>
                  </a:lnTo>
                  <a:lnTo>
                    <a:pt x="2250195" y="1147362"/>
                  </a:lnTo>
                  <a:lnTo>
                    <a:pt x="2245748" y="1130223"/>
                  </a:lnTo>
                  <a:lnTo>
                    <a:pt x="2240666" y="1112766"/>
                  </a:lnTo>
                  <a:lnTo>
                    <a:pt x="2235584" y="1095945"/>
                  </a:lnTo>
                  <a:lnTo>
                    <a:pt x="2229866" y="1079123"/>
                  </a:lnTo>
                  <a:lnTo>
                    <a:pt x="2223831" y="1061984"/>
                  </a:lnTo>
                  <a:lnTo>
                    <a:pt x="2217478" y="1045480"/>
                  </a:lnTo>
                  <a:lnTo>
                    <a:pt x="2211125" y="1028976"/>
                  </a:lnTo>
                  <a:lnTo>
                    <a:pt x="2204454" y="1012789"/>
                  </a:lnTo>
                  <a:lnTo>
                    <a:pt x="2197149" y="996602"/>
                  </a:lnTo>
                  <a:lnTo>
                    <a:pt x="2189843" y="980732"/>
                  </a:lnTo>
                  <a:lnTo>
                    <a:pt x="2181902" y="965180"/>
                  </a:lnTo>
                  <a:lnTo>
                    <a:pt x="2173643" y="949311"/>
                  </a:lnTo>
                  <a:lnTo>
                    <a:pt x="2165384" y="933759"/>
                  </a:lnTo>
                  <a:lnTo>
                    <a:pt x="2156490" y="918842"/>
                  </a:lnTo>
                  <a:lnTo>
                    <a:pt x="2147596" y="903607"/>
                  </a:lnTo>
                  <a:lnTo>
                    <a:pt x="2138067" y="888690"/>
                  </a:lnTo>
                  <a:lnTo>
                    <a:pt x="2128855" y="874090"/>
                  </a:lnTo>
                  <a:lnTo>
                    <a:pt x="2119008" y="859807"/>
                  </a:lnTo>
                  <a:lnTo>
                    <a:pt x="2108843" y="845525"/>
                  </a:lnTo>
                  <a:lnTo>
                    <a:pt x="2098361" y="831560"/>
                  </a:lnTo>
                  <a:lnTo>
                    <a:pt x="2087561" y="817594"/>
                  </a:lnTo>
                  <a:lnTo>
                    <a:pt x="2076761" y="803947"/>
                  </a:lnTo>
                  <a:lnTo>
                    <a:pt x="2065644" y="790934"/>
                  </a:lnTo>
                  <a:lnTo>
                    <a:pt x="2054209" y="777603"/>
                  </a:lnTo>
                  <a:lnTo>
                    <a:pt x="2042138" y="764591"/>
                  </a:lnTo>
                  <a:lnTo>
                    <a:pt x="2030385" y="752212"/>
                  </a:lnTo>
                  <a:lnTo>
                    <a:pt x="2017997" y="739834"/>
                  </a:lnTo>
                  <a:lnTo>
                    <a:pt x="2005609" y="727456"/>
                  </a:lnTo>
                  <a:lnTo>
                    <a:pt x="1993221" y="715395"/>
                  </a:lnTo>
                  <a:lnTo>
                    <a:pt x="1980197" y="703652"/>
                  </a:lnTo>
                  <a:lnTo>
                    <a:pt x="1966856" y="692226"/>
                  </a:lnTo>
                  <a:lnTo>
                    <a:pt x="1953833" y="681117"/>
                  </a:lnTo>
                  <a:lnTo>
                    <a:pt x="1940174" y="670326"/>
                  </a:lnTo>
                  <a:lnTo>
                    <a:pt x="1926198" y="659535"/>
                  </a:lnTo>
                  <a:lnTo>
                    <a:pt x="1912221" y="649061"/>
                  </a:lnTo>
                  <a:lnTo>
                    <a:pt x="1897927" y="638904"/>
                  </a:lnTo>
                  <a:lnTo>
                    <a:pt x="1883633" y="629065"/>
                  </a:lnTo>
                  <a:lnTo>
                    <a:pt x="1869022" y="619861"/>
                  </a:lnTo>
                  <a:lnTo>
                    <a:pt x="1854092" y="610339"/>
                  </a:lnTo>
                  <a:lnTo>
                    <a:pt x="1838845" y="601452"/>
                  </a:lnTo>
                  <a:lnTo>
                    <a:pt x="1823916" y="592566"/>
                  </a:lnTo>
                  <a:lnTo>
                    <a:pt x="1808352" y="584313"/>
                  </a:lnTo>
                  <a:lnTo>
                    <a:pt x="1792469" y="576061"/>
                  </a:lnTo>
                  <a:lnTo>
                    <a:pt x="1776905" y="568127"/>
                  </a:lnTo>
                  <a:lnTo>
                    <a:pt x="1761022" y="560827"/>
                  </a:lnTo>
                  <a:lnTo>
                    <a:pt x="1744823" y="553527"/>
                  </a:lnTo>
                  <a:lnTo>
                    <a:pt x="1728623" y="546862"/>
                  </a:lnTo>
                  <a:lnTo>
                    <a:pt x="1712105" y="540514"/>
                  </a:lnTo>
                  <a:lnTo>
                    <a:pt x="1695588" y="534166"/>
                  </a:lnTo>
                  <a:lnTo>
                    <a:pt x="1678435" y="528136"/>
                  </a:lnTo>
                  <a:lnTo>
                    <a:pt x="1661600" y="522740"/>
                  </a:lnTo>
                  <a:lnTo>
                    <a:pt x="1644765" y="517344"/>
                  </a:lnTo>
                  <a:lnTo>
                    <a:pt x="1627294" y="512584"/>
                  </a:lnTo>
                  <a:lnTo>
                    <a:pt x="1610141" y="507823"/>
                  </a:lnTo>
                  <a:lnTo>
                    <a:pt x="1592671" y="503697"/>
                  </a:lnTo>
                  <a:lnTo>
                    <a:pt x="1574883" y="499888"/>
                  </a:lnTo>
                  <a:lnTo>
                    <a:pt x="1557095" y="496397"/>
                  </a:lnTo>
                  <a:lnTo>
                    <a:pt x="1539306" y="492905"/>
                  </a:lnTo>
                  <a:lnTo>
                    <a:pt x="1521201" y="490366"/>
                  </a:lnTo>
                  <a:close/>
                  <a:moveTo>
                    <a:pt x="1266450" y="490366"/>
                  </a:moveTo>
                  <a:lnTo>
                    <a:pt x="1248344" y="492905"/>
                  </a:lnTo>
                  <a:lnTo>
                    <a:pt x="1230556" y="496397"/>
                  </a:lnTo>
                  <a:lnTo>
                    <a:pt x="1212768" y="499888"/>
                  </a:lnTo>
                  <a:lnTo>
                    <a:pt x="1195297" y="503697"/>
                  </a:lnTo>
                  <a:lnTo>
                    <a:pt x="1177509" y="507823"/>
                  </a:lnTo>
                  <a:lnTo>
                    <a:pt x="1160039" y="512584"/>
                  </a:lnTo>
                  <a:lnTo>
                    <a:pt x="1142886" y="517344"/>
                  </a:lnTo>
                  <a:lnTo>
                    <a:pt x="1126051" y="522740"/>
                  </a:lnTo>
                  <a:lnTo>
                    <a:pt x="1108898" y="528136"/>
                  </a:lnTo>
                  <a:lnTo>
                    <a:pt x="1092063" y="534166"/>
                  </a:lnTo>
                  <a:lnTo>
                    <a:pt x="1075545" y="540514"/>
                  </a:lnTo>
                  <a:lnTo>
                    <a:pt x="1059028" y="546862"/>
                  </a:lnTo>
                  <a:lnTo>
                    <a:pt x="1042827" y="553527"/>
                  </a:lnTo>
                  <a:lnTo>
                    <a:pt x="1026627" y="560827"/>
                  </a:lnTo>
                  <a:lnTo>
                    <a:pt x="1010745" y="568127"/>
                  </a:lnTo>
                  <a:lnTo>
                    <a:pt x="994863" y="576061"/>
                  </a:lnTo>
                  <a:lnTo>
                    <a:pt x="978981" y="584313"/>
                  </a:lnTo>
                  <a:lnTo>
                    <a:pt x="963734" y="592566"/>
                  </a:lnTo>
                  <a:lnTo>
                    <a:pt x="948487" y="601452"/>
                  </a:lnTo>
                  <a:lnTo>
                    <a:pt x="933558" y="610339"/>
                  </a:lnTo>
                  <a:lnTo>
                    <a:pt x="918946" y="619861"/>
                  </a:lnTo>
                  <a:lnTo>
                    <a:pt x="904334" y="629065"/>
                  </a:lnTo>
                  <a:lnTo>
                    <a:pt x="889405" y="638904"/>
                  </a:lnTo>
                  <a:lnTo>
                    <a:pt x="875429" y="649061"/>
                  </a:lnTo>
                  <a:lnTo>
                    <a:pt x="861135" y="659535"/>
                  </a:lnTo>
                  <a:lnTo>
                    <a:pt x="847794" y="670326"/>
                  </a:lnTo>
                  <a:lnTo>
                    <a:pt x="833817" y="681117"/>
                  </a:lnTo>
                  <a:lnTo>
                    <a:pt x="820476" y="692226"/>
                  </a:lnTo>
                  <a:lnTo>
                    <a:pt x="807453" y="703652"/>
                  </a:lnTo>
                  <a:lnTo>
                    <a:pt x="794747" y="715395"/>
                  </a:lnTo>
                  <a:lnTo>
                    <a:pt x="781723" y="727456"/>
                  </a:lnTo>
                  <a:lnTo>
                    <a:pt x="769335" y="739834"/>
                  </a:lnTo>
                  <a:lnTo>
                    <a:pt x="757265" y="752212"/>
                  </a:lnTo>
                  <a:lnTo>
                    <a:pt x="745194" y="764591"/>
                  </a:lnTo>
                  <a:lnTo>
                    <a:pt x="733759" y="777603"/>
                  </a:lnTo>
                  <a:lnTo>
                    <a:pt x="722006" y="790934"/>
                  </a:lnTo>
                  <a:lnTo>
                    <a:pt x="710571" y="803947"/>
                  </a:lnTo>
                  <a:lnTo>
                    <a:pt x="699771" y="817594"/>
                  </a:lnTo>
                  <a:lnTo>
                    <a:pt x="689289" y="831560"/>
                  </a:lnTo>
                  <a:lnTo>
                    <a:pt x="678807" y="845525"/>
                  </a:lnTo>
                  <a:lnTo>
                    <a:pt x="668960" y="859807"/>
                  </a:lnTo>
                  <a:lnTo>
                    <a:pt x="658795" y="874090"/>
                  </a:lnTo>
                  <a:lnTo>
                    <a:pt x="649266" y="888690"/>
                  </a:lnTo>
                  <a:lnTo>
                    <a:pt x="640054" y="903607"/>
                  </a:lnTo>
                  <a:lnTo>
                    <a:pt x="630842" y="918842"/>
                  </a:lnTo>
                  <a:lnTo>
                    <a:pt x="622266" y="933759"/>
                  </a:lnTo>
                  <a:lnTo>
                    <a:pt x="614007" y="949311"/>
                  </a:lnTo>
                  <a:lnTo>
                    <a:pt x="605748" y="965180"/>
                  </a:lnTo>
                  <a:lnTo>
                    <a:pt x="598125" y="980732"/>
                  </a:lnTo>
                  <a:lnTo>
                    <a:pt x="590501" y="996602"/>
                  </a:lnTo>
                  <a:lnTo>
                    <a:pt x="583513" y="1012789"/>
                  </a:lnTo>
                  <a:lnTo>
                    <a:pt x="576207" y="1028976"/>
                  </a:lnTo>
                  <a:lnTo>
                    <a:pt x="569854" y="1045480"/>
                  </a:lnTo>
                  <a:lnTo>
                    <a:pt x="563502" y="1061984"/>
                  </a:lnTo>
                  <a:lnTo>
                    <a:pt x="557784" y="1079123"/>
                  </a:lnTo>
                  <a:lnTo>
                    <a:pt x="552066" y="1095945"/>
                  </a:lnTo>
                  <a:lnTo>
                    <a:pt x="546984" y="1112766"/>
                  </a:lnTo>
                  <a:lnTo>
                    <a:pt x="541902" y="1130223"/>
                  </a:lnTo>
                  <a:lnTo>
                    <a:pt x="537455" y="1147362"/>
                  </a:lnTo>
                  <a:lnTo>
                    <a:pt x="533325" y="1165136"/>
                  </a:lnTo>
                  <a:lnTo>
                    <a:pt x="529196" y="1182909"/>
                  </a:lnTo>
                  <a:lnTo>
                    <a:pt x="526019" y="1200683"/>
                  </a:lnTo>
                  <a:lnTo>
                    <a:pt x="522843" y="1218140"/>
                  </a:lnTo>
                  <a:lnTo>
                    <a:pt x="519984" y="1236231"/>
                  </a:lnTo>
                  <a:lnTo>
                    <a:pt x="1062444" y="1288803"/>
                  </a:lnTo>
                  <a:lnTo>
                    <a:pt x="1064583" y="1278691"/>
                  </a:lnTo>
                  <a:lnTo>
                    <a:pt x="1069347" y="1262491"/>
                  </a:lnTo>
                  <a:lnTo>
                    <a:pt x="1074747" y="1246609"/>
                  </a:lnTo>
                  <a:lnTo>
                    <a:pt x="1080783" y="1231361"/>
                  </a:lnTo>
                  <a:lnTo>
                    <a:pt x="1087771" y="1216114"/>
                  </a:lnTo>
                  <a:lnTo>
                    <a:pt x="1095077" y="1201503"/>
                  </a:lnTo>
                  <a:lnTo>
                    <a:pt x="1103336" y="1187526"/>
                  </a:lnTo>
                  <a:lnTo>
                    <a:pt x="1112230" y="1173549"/>
                  </a:lnTo>
                  <a:lnTo>
                    <a:pt x="1121442" y="1160526"/>
                  </a:lnTo>
                  <a:lnTo>
                    <a:pt x="1131606" y="1147185"/>
                  </a:lnTo>
                  <a:lnTo>
                    <a:pt x="1142407" y="1135432"/>
                  </a:lnTo>
                  <a:lnTo>
                    <a:pt x="1153524" y="1123361"/>
                  </a:lnTo>
                  <a:lnTo>
                    <a:pt x="1165595" y="1112243"/>
                  </a:lnTo>
                  <a:lnTo>
                    <a:pt x="1177665" y="1101443"/>
                  </a:lnTo>
                  <a:lnTo>
                    <a:pt x="1190689" y="1091279"/>
                  </a:lnTo>
                  <a:lnTo>
                    <a:pt x="1204030" y="1081749"/>
                  </a:lnTo>
                  <a:lnTo>
                    <a:pt x="1218007" y="1073173"/>
                  </a:lnTo>
                  <a:lnTo>
                    <a:pt x="1231983" y="1064914"/>
                  </a:lnTo>
                  <a:lnTo>
                    <a:pt x="1246595" y="1057290"/>
                  </a:lnTo>
                  <a:lnTo>
                    <a:pt x="1261525" y="1050620"/>
                  </a:lnTo>
                  <a:lnTo>
                    <a:pt x="1277089" y="1044584"/>
                  </a:lnTo>
                  <a:lnTo>
                    <a:pt x="1292972" y="1039184"/>
                  </a:lnTo>
                  <a:lnTo>
                    <a:pt x="1309172" y="1034737"/>
                  </a:lnTo>
                  <a:lnTo>
                    <a:pt x="1319052" y="1032267"/>
                  </a:lnTo>
                  <a:lnTo>
                    <a:pt x="1266450" y="490366"/>
                  </a:lnTo>
                  <a:close/>
                  <a:moveTo>
                    <a:pt x="1094286" y="0"/>
                  </a:moveTo>
                  <a:lnTo>
                    <a:pt x="1100957" y="0"/>
                  </a:lnTo>
                  <a:lnTo>
                    <a:pt x="1107627" y="952"/>
                  </a:lnTo>
                  <a:lnTo>
                    <a:pt x="1113980" y="2539"/>
                  </a:lnTo>
                  <a:lnTo>
                    <a:pt x="1120333" y="4761"/>
                  </a:lnTo>
                  <a:lnTo>
                    <a:pt x="1126368" y="7300"/>
                  </a:lnTo>
                  <a:lnTo>
                    <a:pt x="1132086" y="10791"/>
                  </a:lnTo>
                  <a:lnTo>
                    <a:pt x="1137168" y="14600"/>
                  </a:lnTo>
                  <a:lnTo>
                    <a:pt x="1142568" y="18726"/>
                  </a:lnTo>
                  <a:lnTo>
                    <a:pt x="1147015" y="23487"/>
                  </a:lnTo>
                  <a:lnTo>
                    <a:pt x="1151145" y="28882"/>
                  </a:lnTo>
                  <a:lnTo>
                    <a:pt x="1154956" y="34595"/>
                  </a:lnTo>
                  <a:lnTo>
                    <a:pt x="1157815" y="40943"/>
                  </a:lnTo>
                  <a:lnTo>
                    <a:pt x="1160674" y="47291"/>
                  </a:lnTo>
                  <a:lnTo>
                    <a:pt x="1231191" y="266290"/>
                  </a:lnTo>
                  <a:lnTo>
                    <a:pt x="1251203" y="263433"/>
                  </a:lnTo>
                  <a:lnTo>
                    <a:pt x="1271532" y="261211"/>
                  </a:lnTo>
                  <a:lnTo>
                    <a:pt x="1291544" y="258990"/>
                  </a:lnTo>
                  <a:lnTo>
                    <a:pt x="1311873" y="257403"/>
                  </a:lnTo>
                  <a:lnTo>
                    <a:pt x="1332202" y="256133"/>
                  </a:lnTo>
                  <a:lnTo>
                    <a:pt x="1352531" y="255181"/>
                  </a:lnTo>
                  <a:lnTo>
                    <a:pt x="1373178" y="254546"/>
                  </a:lnTo>
                  <a:lnTo>
                    <a:pt x="1393825" y="254546"/>
                  </a:lnTo>
                  <a:lnTo>
                    <a:pt x="1414154" y="254546"/>
                  </a:lnTo>
                  <a:lnTo>
                    <a:pt x="1435119" y="255181"/>
                  </a:lnTo>
                  <a:lnTo>
                    <a:pt x="1455448" y="256133"/>
                  </a:lnTo>
                  <a:lnTo>
                    <a:pt x="1475778" y="257403"/>
                  </a:lnTo>
                  <a:lnTo>
                    <a:pt x="1496107" y="258990"/>
                  </a:lnTo>
                  <a:lnTo>
                    <a:pt x="1515801" y="261211"/>
                  </a:lnTo>
                  <a:lnTo>
                    <a:pt x="1536130" y="263433"/>
                  </a:lnTo>
                  <a:lnTo>
                    <a:pt x="1556142" y="266290"/>
                  </a:lnTo>
                  <a:lnTo>
                    <a:pt x="1627294" y="47291"/>
                  </a:lnTo>
                  <a:lnTo>
                    <a:pt x="1629835" y="40626"/>
                  </a:lnTo>
                  <a:lnTo>
                    <a:pt x="1633012" y="34595"/>
                  </a:lnTo>
                  <a:lnTo>
                    <a:pt x="1636823" y="28882"/>
                  </a:lnTo>
                  <a:lnTo>
                    <a:pt x="1640953" y="23487"/>
                  </a:lnTo>
                  <a:lnTo>
                    <a:pt x="1645400" y="18726"/>
                  </a:lnTo>
                  <a:lnTo>
                    <a:pt x="1650164" y="14600"/>
                  </a:lnTo>
                  <a:lnTo>
                    <a:pt x="1655882" y="10474"/>
                  </a:lnTo>
                  <a:lnTo>
                    <a:pt x="1661600" y="7300"/>
                  </a:lnTo>
                  <a:lnTo>
                    <a:pt x="1667635" y="4761"/>
                  </a:lnTo>
                  <a:lnTo>
                    <a:pt x="1673670" y="2539"/>
                  </a:lnTo>
                  <a:lnTo>
                    <a:pt x="1680023" y="952"/>
                  </a:lnTo>
                  <a:lnTo>
                    <a:pt x="1686694" y="0"/>
                  </a:lnTo>
                  <a:lnTo>
                    <a:pt x="1693682" y="0"/>
                  </a:lnTo>
                  <a:lnTo>
                    <a:pt x="1700352" y="317"/>
                  </a:lnTo>
                  <a:lnTo>
                    <a:pt x="1707023" y="1270"/>
                  </a:lnTo>
                  <a:lnTo>
                    <a:pt x="1714011" y="2857"/>
                  </a:lnTo>
                  <a:lnTo>
                    <a:pt x="1934774" y="75221"/>
                  </a:lnTo>
                  <a:lnTo>
                    <a:pt x="1941762" y="77443"/>
                  </a:lnTo>
                  <a:lnTo>
                    <a:pt x="1947798" y="80617"/>
                  </a:lnTo>
                  <a:lnTo>
                    <a:pt x="1953833" y="84108"/>
                  </a:lnTo>
                  <a:lnTo>
                    <a:pt x="1958915" y="88234"/>
                  </a:lnTo>
                  <a:lnTo>
                    <a:pt x="1963997" y="93312"/>
                  </a:lnTo>
                  <a:lnTo>
                    <a:pt x="1968127" y="98073"/>
                  </a:lnTo>
                  <a:lnTo>
                    <a:pt x="1971621" y="103469"/>
                  </a:lnTo>
                  <a:lnTo>
                    <a:pt x="1975115" y="108864"/>
                  </a:lnTo>
                  <a:lnTo>
                    <a:pt x="1977656" y="114895"/>
                  </a:lnTo>
                  <a:lnTo>
                    <a:pt x="1980197" y="121243"/>
                  </a:lnTo>
                  <a:lnTo>
                    <a:pt x="1981468" y="127908"/>
                  </a:lnTo>
                  <a:lnTo>
                    <a:pt x="1982421" y="134573"/>
                  </a:lnTo>
                  <a:lnTo>
                    <a:pt x="1982738" y="141238"/>
                  </a:lnTo>
                  <a:lnTo>
                    <a:pt x="1981786" y="148221"/>
                  </a:lnTo>
                  <a:lnTo>
                    <a:pt x="1980833" y="154886"/>
                  </a:lnTo>
                  <a:lnTo>
                    <a:pt x="1979244" y="161551"/>
                  </a:lnTo>
                  <a:lnTo>
                    <a:pt x="1907774" y="380550"/>
                  </a:lnTo>
                  <a:lnTo>
                    <a:pt x="1925880" y="390389"/>
                  </a:lnTo>
                  <a:lnTo>
                    <a:pt x="1943986" y="400228"/>
                  </a:lnTo>
                  <a:lnTo>
                    <a:pt x="1961456" y="410702"/>
                  </a:lnTo>
                  <a:lnTo>
                    <a:pt x="1978927" y="421175"/>
                  </a:lnTo>
                  <a:lnTo>
                    <a:pt x="1996397" y="431967"/>
                  </a:lnTo>
                  <a:lnTo>
                    <a:pt x="2013232" y="443393"/>
                  </a:lnTo>
                  <a:lnTo>
                    <a:pt x="2029750" y="454501"/>
                  </a:lnTo>
                  <a:lnTo>
                    <a:pt x="2046585" y="466562"/>
                  </a:lnTo>
                  <a:lnTo>
                    <a:pt x="2062785" y="478623"/>
                  </a:lnTo>
                  <a:lnTo>
                    <a:pt x="2078985" y="491001"/>
                  </a:lnTo>
                  <a:lnTo>
                    <a:pt x="2094867" y="503697"/>
                  </a:lnTo>
                  <a:lnTo>
                    <a:pt x="2110432" y="516709"/>
                  </a:lnTo>
                  <a:lnTo>
                    <a:pt x="2125679" y="529723"/>
                  </a:lnTo>
                  <a:lnTo>
                    <a:pt x="2140925" y="543370"/>
                  </a:lnTo>
                  <a:lnTo>
                    <a:pt x="2155855" y="557335"/>
                  </a:lnTo>
                  <a:lnTo>
                    <a:pt x="2170466" y="571301"/>
                  </a:lnTo>
                  <a:lnTo>
                    <a:pt x="2357242" y="435775"/>
                  </a:lnTo>
                  <a:lnTo>
                    <a:pt x="2362959" y="431967"/>
                  </a:lnTo>
                  <a:lnTo>
                    <a:pt x="2369312" y="428793"/>
                  </a:lnTo>
                  <a:lnTo>
                    <a:pt x="2375347" y="426571"/>
                  </a:lnTo>
                  <a:lnTo>
                    <a:pt x="2382018" y="424667"/>
                  </a:lnTo>
                  <a:lnTo>
                    <a:pt x="2388371" y="423397"/>
                  </a:lnTo>
                  <a:lnTo>
                    <a:pt x="2395041" y="422762"/>
                  </a:lnTo>
                  <a:lnTo>
                    <a:pt x="2401712" y="422762"/>
                  </a:lnTo>
                  <a:lnTo>
                    <a:pt x="2408065" y="423397"/>
                  </a:lnTo>
                  <a:lnTo>
                    <a:pt x="2414418" y="424984"/>
                  </a:lnTo>
                  <a:lnTo>
                    <a:pt x="2420770" y="426888"/>
                  </a:lnTo>
                  <a:lnTo>
                    <a:pt x="2426806" y="429428"/>
                  </a:lnTo>
                  <a:lnTo>
                    <a:pt x="2432841" y="432601"/>
                  </a:lnTo>
                  <a:lnTo>
                    <a:pt x="2438559" y="436093"/>
                  </a:lnTo>
                  <a:lnTo>
                    <a:pt x="2443959" y="440854"/>
                  </a:lnTo>
                  <a:lnTo>
                    <a:pt x="2448406" y="445614"/>
                  </a:lnTo>
                  <a:lnTo>
                    <a:pt x="2452853" y="451327"/>
                  </a:lnTo>
                  <a:lnTo>
                    <a:pt x="2589757" y="638904"/>
                  </a:lnTo>
                  <a:lnTo>
                    <a:pt x="2593569" y="644935"/>
                  </a:lnTo>
                  <a:lnTo>
                    <a:pt x="2596746" y="650965"/>
                  </a:lnTo>
                  <a:lnTo>
                    <a:pt x="2599287" y="657313"/>
                  </a:lnTo>
                  <a:lnTo>
                    <a:pt x="2601193" y="663661"/>
                  </a:lnTo>
                  <a:lnTo>
                    <a:pt x="2602463" y="670326"/>
                  </a:lnTo>
                  <a:lnTo>
                    <a:pt x="2602781" y="676991"/>
                  </a:lnTo>
                  <a:lnTo>
                    <a:pt x="2602781" y="683656"/>
                  </a:lnTo>
                  <a:lnTo>
                    <a:pt x="2601828" y="690004"/>
                  </a:lnTo>
                  <a:lnTo>
                    <a:pt x="2600557" y="696352"/>
                  </a:lnTo>
                  <a:lnTo>
                    <a:pt x="2598652" y="703017"/>
                  </a:lnTo>
                  <a:lnTo>
                    <a:pt x="2596428" y="709047"/>
                  </a:lnTo>
                  <a:lnTo>
                    <a:pt x="2592934" y="715078"/>
                  </a:lnTo>
                  <a:lnTo>
                    <a:pt x="2589122" y="720473"/>
                  </a:lnTo>
                  <a:lnTo>
                    <a:pt x="2584993" y="725869"/>
                  </a:lnTo>
                  <a:lnTo>
                    <a:pt x="2580228" y="730630"/>
                  </a:lnTo>
                  <a:lnTo>
                    <a:pt x="2574828" y="734756"/>
                  </a:lnTo>
                  <a:lnTo>
                    <a:pt x="2388053" y="870281"/>
                  </a:lnTo>
                  <a:lnTo>
                    <a:pt x="2396629" y="888372"/>
                  </a:lnTo>
                  <a:lnTo>
                    <a:pt x="2405524" y="906781"/>
                  </a:lnTo>
                  <a:lnTo>
                    <a:pt x="2413465" y="925189"/>
                  </a:lnTo>
                  <a:lnTo>
                    <a:pt x="2421088" y="943598"/>
                  </a:lnTo>
                  <a:lnTo>
                    <a:pt x="2428712" y="962324"/>
                  </a:lnTo>
                  <a:lnTo>
                    <a:pt x="2436017" y="981367"/>
                  </a:lnTo>
                  <a:lnTo>
                    <a:pt x="2442688" y="1000411"/>
                  </a:lnTo>
                  <a:lnTo>
                    <a:pt x="2449041" y="1019454"/>
                  </a:lnTo>
                  <a:lnTo>
                    <a:pt x="2455394" y="1039132"/>
                  </a:lnTo>
                  <a:lnTo>
                    <a:pt x="2461111" y="1058810"/>
                  </a:lnTo>
                  <a:lnTo>
                    <a:pt x="2466829" y="1078171"/>
                  </a:lnTo>
                  <a:lnTo>
                    <a:pt x="2471594" y="1098167"/>
                  </a:lnTo>
                  <a:lnTo>
                    <a:pt x="2476676" y="1118162"/>
                  </a:lnTo>
                  <a:lnTo>
                    <a:pt x="2480805" y="1138158"/>
                  </a:lnTo>
                  <a:lnTo>
                    <a:pt x="2484935" y="1158470"/>
                  </a:lnTo>
                  <a:lnTo>
                    <a:pt x="2488746" y="1178783"/>
                  </a:lnTo>
                  <a:lnTo>
                    <a:pt x="2718721" y="1178783"/>
                  </a:lnTo>
                  <a:lnTo>
                    <a:pt x="2725709" y="1179101"/>
                  </a:lnTo>
                  <a:lnTo>
                    <a:pt x="2732698" y="1180370"/>
                  </a:lnTo>
                  <a:lnTo>
                    <a:pt x="2739368" y="1181640"/>
                  </a:lnTo>
                  <a:lnTo>
                    <a:pt x="2745403" y="1184496"/>
                  </a:lnTo>
                  <a:lnTo>
                    <a:pt x="2751439" y="1187035"/>
                  </a:lnTo>
                  <a:lnTo>
                    <a:pt x="2757156" y="1190527"/>
                  </a:lnTo>
                  <a:lnTo>
                    <a:pt x="2762239" y="1194653"/>
                  </a:lnTo>
                  <a:lnTo>
                    <a:pt x="2767321" y="1199096"/>
                  </a:lnTo>
                  <a:lnTo>
                    <a:pt x="2771768" y="1203857"/>
                  </a:lnTo>
                  <a:lnTo>
                    <a:pt x="2775897" y="1209253"/>
                  </a:lnTo>
                  <a:lnTo>
                    <a:pt x="2779391" y="1214966"/>
                  </a:lnTo>
                  <a:lnTo>
                    <a:pt x="2782250" y="1220361"/>
                  </a:lnTo>
                  <a:lnTo>
                    <a:pt x="2784474" y="1226709"/>
                  </a:lnTo>
                  <a:lnTo>
                    <a:pt x="2786062" y="1233692"/>
                  </a:lnTo>
                  <a:lnTo>
                    <a:pt x="2787015" y="1240357"/>
                  </a:lnTo>
                  <a:lnTo>
                    <a:pt x="2787650" y="1247022"/>
                  </a:lnTo>
                  <a:lnTo>
                    <a:pt x="2787650" y="1479986"/>
                  </a:lnTo>
                  <a:lnTo>
                    <a:pt x="2787015" y="1486651"/>
                  </a:lnTo>
                  <a:lnTo>
                    <a:pt x="2786380" y="1493951"/>
                  </a:lnTo>
                  <a:lnTo>
                    <a:pt x="2784474" y="1500299"/>
                  </a:lnTo>
                  <a:lnTo>
                    <a:pt x="2782250" y="1506646"/>
                  </a:lnTo>
                  <a:lnTo>
                    <a:pt x="2779391" y="1512677"/>
                  </a:lnTo>
                  <a:lnTo>
                    <a:pt x="2775897" y="1518390"/>
                  </a:lnTo>
                  <a:lnTo>
                    <a:pt x="2771768" y="1523785"/>
                  </a:lnTo>
                  <a:lnTo>
                    <a:pt x="2767639" y="1528546"/>
                  </a:lnTo>
                  <a:lnTo>
                    <a:pt x="2762556" y="1532672"/>
                  </a:lnTo>
                  <a:lnTo>
                    <a:pt x="2757156" y="1536798"/>
                  </a:lnTo>
                  <a:lnTo>
                    <a:pt x="2751439" y="1540290"/>
                  </a:lnTo>
                  <a:lnTo>
                    <a:pt x="2745403" y="1543146"/>
                  </a:lnTo>
                  <a:lnTo>
                    <a:pt x="2739368" y="1545368"/>
                  </a:lnTo>
                  <a:lnTo>
                    <a:pt x="2732698" y="1546955"/>
                  </a:lnTo>
                  <a:lnTo>
                    <a:pt x="2725709" y="1548224"/>
                  </a:lnTo>
                  <a:lnTo>
                    <a:pt x="2719039" y="1548542"/>
                  </a:lnTo>
                  <a:lnTo>
                    <a:pt x="2488746" y="1548542"/>
                  </a:lnTo>
                  <a:lnTo>
                    <a:pt x="2484935" y="1568855"/>
                  </a:lnTo>
                  <a:lnTo>
                    <a:pt x="2480805" y="1589168"/>
                  </a:lnTo>
                  <a:lnTo>
                    <a:pt x="2476676" y="1609163"/>
                  </a:lnTo>
                  <a:lnTo>
                    <a:pt x="2471594" y="1629476"/>
                  </a:lnTo>
                  <a:lnTo>
                    <a:pt x="2466829" y="1648837"/>
                  </a:lnTo>
                  <a:lnTo>
                    <a:pt x="2461111" y="1668832"/>
                  </a:lnTo>
                  <a:lnTo>
                    <a:pt x="2455394" y="1688510"/>
                  </a:lnTo>
                  <a:lnTo>
                    <a:pt x="2449041" y="1707554"/>
                  </a:lnTo>
                  <a:lnTo>
                    <a:pt x="2442688" y="1726914"/>
                  </a:lnTo>
                  <a:lnTo>
                    <a:pt x="2436017" y="1745958"/>
                  </a:lnTo>
                  <a:lnTo>
                    <a:pt x="2428712" y="1764684"/>
                  </a:lnTo>
                  <a:lnTo>
                    <a:pt x="2421088" y="1783410"/>
                  </a:lnTo>
                  <a:lnTo>
                    <a:pt x="2413465" y="1802453"/>
                  </a:lnTo>
                  <a:lnTo>
                    <a:pt x="2405524" y="1820862"/>
                  </a:lnTo>
                  <a:lnTo>
                    <a:pt x="2396629" y="1838953"/>
                  </a:lnTo>
                  <a:lnTo>
                    <a:pt x="2388053" y="1857044"/>
                  </a:lnTo>
                  <a:lnTo>
                    <a:pt x="2574828" y="1992252"/>
                  </a:lnTo>
                  <a:lnTo>
                    <a:pt x="2580228" y="1996378"/>
                  </a:lnTo>
                  <a:lnTo>
                    <a:pt x="2584993" y="2001456"/>
                  </a:lnTo>
                  <a:lnTo>
                    <a:pt x="2589122" y="2006534"/>
                  </a:lnTo>
                  <a:lnTo>
                    <a:pt x="2592934" y="2012247"/>
                  </a:lnTo>
                  <a:lnTo>
                    <a:pt x="2596428" y="2018278"/>
                  </a:lnTo>
                  <a:lnTo>
                    <a:pt x="2598652" y="2024308"/>
                  </a:lnTo>
                  <a:lnTo>
                    <a:pt x="2600557" y="2030656"/>
                  </a:lnTo>
                  <a:lnTo>
                    <a:pt x="2601828" y="2037004"/>
                  </a:lnTo>
                  <a:lnTo>
                    <a:pt x="2602781" y="2043352"/>
                  </a:lnTo>
                  <a:lnTo>
                    <a:pt x="2602781" y="2050334"/>
                  </a:lnTo>
                  <a:lnTo>
                    <a:pt x="2602463" y="2056682"/>
                  </a:lnTo>
                  <a:lnTo>
                    <a:pt x="2601193" y="2063347"/>
                  </a:lnTo>
                  <a:lnTo>
                    <a:pt x="2599287" y="2069695"/>
                  </a:lnTo>
                  <a:lnTo>
                    <a:pt x="2596746" y="2076360"/>
                  </a:lnTo>
                  <a:lnTo>
                    <a:pt x="2593569" y="2082073"/>
                  </a:lnTo>
                  <a:lnTo>
                    <a:pt x="2589757" y="2087786"/>
                  </a:lnTo>
                  <a:lnTo>
                    <a:pt x="2452853" y="2276315"/>
                  </a:lnTo>
                  <a:lnTo>
                    <a:pt x="2448406" y="2281711"/>
                  </a:lnTo>
                  <a:lnTo>
                    <a:pt x="2443959" y="2286472"/>
                  </a:lnTo>
                  <a:lnTo>
                    <a:pt x="2438559" y="2290915"/>
                  </a:lnTo>
                  <a:lnTo>
                    <a:pt x="2432841" y="2294406"/>
                  </a:lnTo>
                  <a:lnTo>
                    <a:pt x="2426806" y="2297898"/>
                  </a:lnTo>
                  <a:lnTo>
                    <a:pt x="2420770" y="2300437"/>
                  </a:lnTo>
                  <a:lnTo>
                    <a:pt x="2414418" y="2302341"/>
                  </a:lnTo>
                  <a:lnTo>
                    <a:pt x="2408065" y="2303293"/>
                  </a:lnTo>
                  <a:lnTo>
                    <a:pt x="2401712" y="2304245"/>
                  </a:lnTo>
                  <a:lnTo>
                    <a:pt x="2395041" y="2304563"/>
                  </a:lnTo>
                  <a:lnTo>
                    <a:pt x="2388371" y="2303611"/>
                  </a:lnTo>
                  <a:lnTo>
                    <a:pt x="2381700" y="2302658"/>
                  </a:lnTo>
                  <a:lnTo>
                    <a:pt x="2375347" y="2300754"/>
                  </a:lnTo>
                  <a:lnTo>
                    <a:pt x="2368994" y="2298532"/>
                  </a:lnTo>
                  <a:lnTo>
                    <a:pt x="2362959" y="2295041"/>
                  </a:lnTo>
                  <a:lnTo>
                    <a:pt x="2357242" y="2291232"/>
                  </a:lnTo>
                  <a:lnTo>
                    <a:pt x="2170466" y="2156025"/>
                  </a:lnTo>
                  <a:lnTo>
                    <a:pt x="2155855" y="2170307"/>
                  </a:lnTo>
                  <a:lnTo>
                    <a:pt x="2140925" y="2183638"/>
                  </a:lnTo>
                  <a:lnTo>
                    <a:pt x="2125679" y="2197285"/>
                  </a:lnTo>
                  <a:lnTo>
                    <a:pt x="2110432" y="2210616"/>
                  </a:lnTo>
                  <a:lnTo>
                    <a:pt x="2094867" y="2223629"/>
                  </a:lnTo>
                  <a:lnTo>
                    <a:pt x="2078985" y="2236007"/>
                  </a:lnTo>
                  <a:lnTo>
                    <a:pt x="2062785" y="2248385"/>
                  </a:lnTo>
                  <a:lnTo>
                    <a:pt x="2046585" y="2260446"/>
                  </a:lnTo>
                  <a:lnTo>
                    <a:pt x="2030068" y="2272506"/>
                  </a:lnTo>
                  <a:lnTo>
                    <a:pt x="2013232" y="2283932"/>
                  </a:lnTo>
                  <a:lnTo>
                    <a:pt x="1996397" y="2295041"/>
                  </a:lnTo>
                  <a:lnTo>
                    <a:pt x="1978927" y="2306150"/>
                  </a:lnTo>
                  <a:lnTo>
                    <a:pt x="1961456" y="2316624"/>
                  </a:lnTo>
                  <a:lnTo>
                    <a:pt x="1943986" y="2327097"/>
                  </a:lnTo>
                  <a:lnTo>
                    <a:pt x="1925880" y="2336936"/>
                  </a:lnTo>
                  <a:lnTo>
                    <a:pt x="1907774" y="2346776"/>
                  </a:lnTo>
                  <a:lnTo>
                    <a:pt x="1979244" y="2565457"/>
                  </a:lnTo>
                  <a:lnTo>
                    <a:pt x="1980833" y="2572439"/>
                  </a:lnTo>
                  <a:lnTo>
                    <a:pt x="1981786" y="2579422"/>
                  </a:lnTo>
                  <a:lnTo>
                    <a:pt x="1982738" y="2586404"/>
                  </a:lnTo>
                  <a:lnTo>
                    <a:pt x="1982421" y="2592752"/>
                  </a:lnTo>
                  <a:lnTo>
                    <a:pt x="1981468" y="2599417"/>
                  </a:lnTo>
                  <a:lnTo>
                    <a:pt x="1980197" y="2605765"/>
                  </a:lnTo>
                  <a:lnTo>
                    <a:pt x="1977656" y="2612113"/>
                  </a:lnTo>
                  <a:lnTo>
                    <a:pt x="1975115" y="2618143"/>
                  </a:lnTo>
                  <a:lnTo>
                    <a:pt x="1971621" y="2623856"/>
                  </a:lnTo>
                  <a:lnTo>
                    <a:pt x="1968127" y="2629252"/>
                  </a:lnTo>
                  <a:lnTo>
                    <a:pt x="1963997" y="2634013"/>
                  </a:lnTo>
                  <a:lnTo>
                    <a:pt x="1958915" y="2638774"/>
                  </a:lnTo>
                  <a:lnTo>
                    <a:pt x="1953833" y="2642900"/>
                  </a:lnTo>
                  <a:lnTo>
                    <a:pt x="1948115" y="2646391"/>
                  </a:lnTo>
                  <a:lnTo>
                    <a:pt x="1941762" y="2649565"/>
                  </a:lnTo>
                  <a:lnTo>
                    <a:pt x="1935409" y="2652104"/>
                  </a:lnTo>
                  <a:lnTo>
                    <a:pt x="1714011" y="2724151"/>
                  </a:lnTo>
                  <a:lnTo>
                    <a:pt x="1707023" y="2725738"/>
                  </a:lnTo>
                  <a:lnTo>
                    <a:pt x="1700352" y="2727008"/>
                  </a:lnTo>
                  <a:lnTo>
                    <a:pt x="1693682" y="2727325"/>
                  </a:lnTo>
                  <a:lnTo>
                    <a:pt x="1686694" y="2727325"/>
                  </a:lnTo>
                  <a:lnTo>
                    <a:pt x="1680023" y="2726056"/>
                  </a:lnTo>
                  <a:lnTo>
                    <a:pt x="1673670" y="2724786"/>
                  </a:lnTo>
                  <a:lnTo>
                    <a:pt x="1667635" y="2722564"/>
                  </a:lnTo>
                  <a:lnTo>
                    <a:pt x="1661600" y="2719708"/>
                  </a:lnTo>
                  <a:lnTo>
                    <a:pt x="1655564" y="2716851"/>
                  </a:lnTo>
                  <a:lnTo>
                    <a:pt x="1650164" y="2712725"/>
                  </a:lnTo>
                  <a:lnTo>
                    <a:pt x="1645400" y="2708599"/>
                  </a:lnTo>
                  <a:lnTo>
                    <a:pt x="1640953" y="2703521"/>
                  </a:lnTo>
                  <a:lnTo>
                    <a:pt x="1636823" y="2698443"/>
                  </a:lnTo>
                  <a:lnTo>
                    <a:pt x="1633012" y="2692730"/>
                  </a:lnTo>
                  <a:lnTo>
                    <a:pt x="1629835" y="2686382"/>
                  </a:lnTo>
                  <a:lnTo>
                    <a:pt x="1627294" y="2680034"/>
                  </a:lnTo>
                  <a:lnTo>
                    <a:pt x="1556142" y="2460718"/>
                  </a:lnTo>
                  <a:lnTo>
                    <a:pt x="1536130" y="2463575"/>
                  </a:lnTo>
                  <a:lnTo>
                    <a:pt x="1516436" y="2465796"/>
                  </a:lnTo>
                  <a:lnTo>
                    <a:pt x="1496107" y="2467701"/>
                  </a:lnTo>
                  <a:lnTo>
                    <a:pt x="1475778" y="2469605"/>
                  </a:lnTo>
                  <a:lnTo>
                    <a:pt x="1455448" y="2470875"/>
                  </a:lnTo>
                  <a:lnTo>
                    <a:pt x="1435119" y="2471827"/>
                  </a:lnTo>
                  <a:lnTo>
                    <a:pt x="1414154" y="2472144"/>
                  </a:lnTo>
                  <a:lnTo>
                    <a:pt x="1393825" y="2472779"/>
                  </a:lnTo>
                  <a:lnTo>
                    <a:pt x="1373178" y="2472144"/>
                  </a:lnTo>
                  <a:lnTo>
                    <a:pt x="1352531" y="2471827"/>
                  </a:lnTo>
                  <a:lnTo>
                    <a:pt x="1332202" y="2470875"/>
                  </a:lnTo>
                  <a:lnTo>
                    <a:pt x="1311873" y="2469605"/>
                  </a:lnTo>
                  <a:lnTo>
                    <a:pt x="1291544" y="2467701"/>
                  </a:lnTo>
                  <a:lnTo>
                    <a:pt x="1271532" y="2465796"/>
                  </a:lnTo>
                  <a:lnTo>
                    <a:pt x="1251203" y="2463575"/>
                  </a:lnTo>
                  <a:lnTo>
                    <a:pt x="1231191" y="2460718"/>
                  </a:lnTo>
                  <a:lnTo>
                    <a:pt x="1160674" y="2680034"/>
                  </a:lnTo>
                  <a:lnTo>
                    <a:pt x="1157815" y="2686699"/>
                  </a:lnTo>
                  <a:lnTo>
                    <a:pt x="1154956" y="2692730"/>
                  </a:lnTo>
                  <a:lnTo>
                    <a:pt x="1151145" y="2698443"/>
                  </a:lnTo>
                  <a:lnTo>
                    <a:pt x="1147015" y="2703521"/>
                  </a:lnTo>
                  <a:lnTo>
                    <a:pt x="1142568" y="2708599"/>
                  </a:lnTo>
                  <a:lnTo>
                    <a:pt x="1137168" y="2712725"/>
                  </a:lnTo>
                  <a:lnTo>
                    <a:pt x="1132086" y="2716851"/>
                  </a:lnTo>
                  <a:lnTo>
                    <a:pt x="1126368" y="2719708"/>
                  </a:lnTo>
                  <a:lnTo>
                    <a:pt x="1120333" y="2722564"/>
                  </a:lnTo>
                  <a:lnTo>
                    <a:pt x="1113980" y="2724786"/>
                  </a:lnTo>
                  <a:lnTo>
                    <a:pt x="1107627" y="2726056"/>
                  </a:lnTo>
                  <a:lnTo>
                    <a:pt x="1100639" y="2727325"/>
                  </a:lnTo>
                  <a:lnTo>
                    <a:pt x="1094286" y="2727325"/>
                  </a:lnTo>
                  <a:lnTo>
                    <a:pt x="1087616" y="2727008"/>
                  </a:lnTo>
                  <a:lnTo>
                    <a:pt x="1080628" y="2725738"/>
                  </a:lnTo>
                  <a:lnTo>
                    <a:pt x="1073639" y="2723834"/>
                  </a:lnTo>
                  <a:lnTo>
                    <a:pt x="852558" y="2652104"/>
                  </a:lnTo>
                  <a:lnTo>
                    <a:pt x="845888" y="2649565"/>
                  </a:lnTo>
                  <a:lnTo>
                    <a:pt x="839852" y="2646391"/>
                  </a:lnTo>
                  <a:lnTo>
                    <a:pt x="834135" y="2642900"/>
                  </a:lnTo>
                  <a:lnTo>
                    <a:pt x="829052" y="2638774"/>
                  </a:lnTo>
                  <a:lnTo>
                    <a:pt x="823970" y="2634013"/>
                  </a:lnTo>
                  <a:lnTo>
                    <a:pt x="819523" y="2629252"/>
                  </a:lnTo>
                  <a:lnTo>
                    <a:pt x="815711" y="2623856"/>
                  </a:lnTo>
                  <a:lnTo>
                    <a:pt x="812853" y="2618143"/>
                  </a:lnTo>
                  <a:lnTo>
                    <a:pt x="809676" y="2612113"/>
                  </a:lnTo>
                  <a:lnTo>
                    <a:pt x="807770" y="2605765"/>
                  </a:lnTo>
                  <a:lnTo>
                    <a:pt x="806182" y="2599417"/>
                  </a:lnTo>
                  <a:lnTo>
                    <a:pt x="805229" y="2592752"/>
                  </a:lnTo>
                  <a:lnTo>
                    <a:pt x="805229" y="2586404"/>
                  </a:lnTo>
                  <a:lnTo>
                    <a:pt x="805547" y="2579422"/>
                  </a:lnTo>
                  <a:lnTo>
                    <a:pt x="806817" y="2572439"/>
                  </a:lnTo>
                  <a:lnTo>
                    <a:pt x="808088" y="2565457"/>
                  </a:lnTo>
                  <a:lnTo>
                    <a:pt x="879876" y="2346776"/>
                  </a:lnTo>
                  <a:lnTo>
                    <a:pt x="861770" y="2336936"/>
                  </a:lnTo>
                  <a:lnTo>
                    <a:pt x="843982" y="2327097"/>
                  </a:lnTo>
                  <a:lnTo>
                    <a:pt x="826194" y="2316624"/>
                  </a:lnTo>
                  <a:lnTo>
                    <a:pt x="808723" y="2306150"/>
                  </a:lnTo>
                  <a:lnTo>
                    <a:pt x="791570" y="2295041"/>
                  </a:lnTo>
                  <a:lnTo>
                    <a:pt x="774418" y="2283932"/>
                  </a:lnTo>
                  <a:lnTo>
                    <a:pt x="757900" y="2272506"/>
                  </a:lnTo>
                  <a:lnTo>
                    <a:pt x="741065" y="2260446"/>
                  </a:lnTo>
                  <a:lnTo>
                    <a:pt x="724547" y="2248385"/>
                  </a:lnTo>
                  <a:lnTo>
                    <a:pt x="708665" y="2236007"/>
                  </a:lnTo>
                  <a:lnTo>
                    <a:pt x="692783" y="2223311"/>
                  </a:lnTo>
                  <a:lnTo>
                    <a:pt x="677218" y="2210616"/>
                  </a:lnTo>
                  <a:lnTo>
                    <a:pt x="661654" y="2197285"/>
                  </a:lnTo>
                  <a:lnTo>
                    <a:pt x="646724" y="2183638"/>
                  </a:lnTo>
                  <a:lnTo>
                    <a:pt x="631795" y="2169990"/>
                  </a:lnTo>
                  <a:lnTo>
                    <a:pt x="616866" y="2155707"/>
                  </a:lnTo>
                  <a:lnTo>
                    <a:pt x="430726" y="2291232"/>
                  </a:lnTo>
                  <a:lnTo>
                    <a:pt x="424691" y="2295041"/>
                  </a:lnTo>
                  <a:lnTo>
                    <a:pt x="418655" y="2298532"/>
                  </a:lnTo>
                  <a:lnTo>
                    <a:pt x="412303" y="2300754"/>
                  </a:lnTo>
                  <a:lnTo>
                    <a:pt x="405632" y="2302658"/>
                  </a:lnTo>
                  <a:lnTo>
                    <a:pt x="399279" y="2303611"/>
                  </a:lnTo>
                  <a:lnTo>
                    <a:pt x="392609" y="2304563"/>
                  </a:lnTo>
                  <a:lnTo>
                    <a:pt x="385938" y="2304563"/>
                  </a:lnTo>
                  <a:lnTo>
                    <a:pt x="379585" y="2303611"/>
                  </a:lnTo>
                  <a:lnTo>
                    <a:pt x="372915" y="2302341"/>
                  </a:lnTo>
                  <a:lnTo>
                    <a:pt x="366562" y="2300437"/>
                  </a:lnTo>
                  <a:lnTo>
                    <a:pt x="360527" y="2297898"/>
                  </a:lnTo>
                  <a:lnTo>
                    <a:pt x="354491" y="2294724"/>
                  </a:lnTo>
                  <a:lnTo>
                    <a:pt x="349409" y="2290915"/>
                  </a:lnTo>
                  <a:lnTo>
                    <a:pt x="344009" y="2286472"/>
                  </a:lnTo>
                  <a:lnTo>
                    <a:pt x="339244" y="2281711"/>
                  </a:lnTo>
                  <a:lnTo>
                    <a:pt x="334797" y="2276315"/>
                  </a:lnTo>
                  <a:lnTo>
                    <a:pt x="197575" y="2087786"/>
                  </a:lnTo>
                  <a:lnTo>
                    <a:pt x="193763" y="2082073"/>
                  </a:lnTo>
                  <a:lnTo>
                    <a:pt x="190904" y="2076360"/>
                  </a:lnTo>
                  <a:lnTo>
                    <a:pt x="188363" y="2069695"/>
                  </a:lnTo>
                  <a:lnTo>
                    <a:pt x="186457" y="2063347"/>
                  </a:lnTo>
                  <a:lnTo>
                    <a:pt x="185187" y="2056682"/>
                  </a:lnTo>
                  <a:lnTo>
                    <a:pt x="184869" y="2050334"/>
                  </a:lnTo>
                  <a:lnTo>
                    <a:pt x="184869" y="2043352"/>
                  </a:lnTo>
                  <a:lnTo>
                    <a:pt x="185504" y="2037004"/>
                  </a:lnTo>
                  <a:lnTo>
                    <a:pt x="187092" y="2030656"/>
                  </a:lnTo>
                  <a:lnTo>
                    <a:pt x="188998" y="2024308"/>
                  </a:lnTo>
                  <a:lnTo>
                    <a:pt x="191540" y="2018278"/>
                  </a:lnTo>
                  <a:lnTo>
                    <a:pt x="194716" y="2012247"/>
                  </a:lnTo>
                  <a:lnTo>
                    <a:pt x="198528" y="2006534"/>
                  </a:lnTo>
                  <a:lnTo>
                    <a:pt x="202657" y="2001456"/>
                  </a:lnTo>
                  <a:lnTo>
                    <a:pt x="207422" y="1996695"/>
                  </a:lnTo>
                  <a:lnTo>
                    <a:pt x="213139" y="1992252"/>
                  </a:lnTo>
                  <a:lnTo>
                    <a:pt x="399279" y="1857044"/>
                  </a:lnTo>
                  <a:lnTo>
                    <a:pt x="390703" y="1838953"/>
                  </a:lnTo>
                  <a:lnTo>
                    <a:pt x="382444" y="1820544"/>
                  </a:lnTo>
                  <a:lnTo>
                    <a:pt x="374185" y="1802453"/>
                  </a:lnTo>
                  <a:lnTo>
                    <a:pt x="366244" y="1783410"/>
                  </a:lnTo>
                  <a:lnTo>
                    <a:pt x="358621" y="1764684"/>
                  </a:lnTo>
                  <a:lnTo>
                    <a:pt x="351632" y="1745958"/>
                  </a:lnTo>
                  <a:lnTo>
                    <a:pt x="344962" y="1726914"/>
                  </a:lnTo>
                  <a:lnTo>
                    <a:pt x="338291" y="1707554"/>
                  </a:lnTo>
                  <a:lnTo>
                    <a:pt x="332256" y="1688510"/>
                  </a:lnTo>
                  <a:lnTo>
                    <a:pt x="326221" y="1668832"/>
                  </a:lnTo>
                  <a:lnTo>
                    <a:pt x="321139" y="1648837"/>
                  </a:lnTo>
                  <a:lnTo>
                    <a:pt x="315739" y="1629476"/>
                  </a:lnTo>
                  <a:lnTo>
                    <a:pt x="311292" y="1609163"/>
                  </a:lnTo>
                  <a:lnTo>
                    <a:pt x="306845" y="1589168"/>
                  </a:lnTo>
                  <a:lnTo>
                    <a:pt x="303033" y="1568855"/>
                  </a:lnTo>
                  <a:lnTo>
                    <a:pt x="299221" y="1548542"/>
                  </a:lnTo>
                  <a:lnTo>
                    <a:pt x="68929" y="1548542"/>
                  </a:lnTo>
                  <a:lnTo>
                    <a:pt x="61623" y="1548224"/>
                  </a:lnTo>
                  <a:lnTo>
                    <a:pt x="54952" y="1546955"/>
                  </a:lnTo>
                  <a:lnTo>
                    <a:pt x="48282" y="1545368"/>
                  </a:lnTo>
                  <a:lnTo>
                    <a:pt x="41929" y="1543146"/>
                  </a:lnTo>
                  <a:lnTo>
                    <a:pt x="36211" y="1540290"/>
                  </a:lnTo>
                  <a:lnTo>
                    <a:pt x="30494" y="1536798"/>
                  </a:lnTo>
                  <a:lnTo>
                    <a:pt x="24776" y="1532672"/>
                  </a:lnTo>
                  <a:lnTo>
                    <a:pt x="20329" y="1528546"/>
                  </a:lnTo>
                  <a:lnTo>
                    <a:pt x="15882" y="1523785"/>
                  </a:lnTo>
                  <a:lnTo>
                    <a:pt x="11753" y="1518390"/>
                  </a:lnTo>
                  <a:lnTo>
                    <a:pt x="8259" y="1512677"/>
                  </a:lnTo>
                  <a:lnTo>
                    <a:pt x="5400" y="1506646"/>
                  </a:lnTo>
                  <a:lnTo>
                    <a:pt x="2859" y="1500299"/>
                  </a:lnTo>
                  <a:lnTo>
                    <a:pt x="1588" y="1493951"/>
                  </a:lnTo>
                  <a:lnTo>
                    <a:pt x="317" y="1486651"/>
                  </a:lnTo>
                  <a:lnTo>
                    <a:pt x="0" y="1479986"/>
                  </a:lnTo>
                  <a:lnTo>
                    <a:pt x="0" y="1247022"/>
                  </a:lnTo>
                  <a:lnTo>
                    <a:pt x="317" y="1240357"/>
                  </a:lnTo>
                  <a:lnTo>
                    <a:pt x="1588" y="1233692"/>
                  </a:lnTo>
                  <a:lnTo>
                    <a:pt x="2859" y="1226709"/>
                  </a:lnTo>
                  <a:lnTo>
                    <a:pt x="5400" y="1220361"/>
                  </a:lnTo>
                  <a:lnTo>
                    <a:pt x="8259" y="1214966"/>
                  </a:lnTo>
                  <a:lnTo>
                    <a:pt x="11753" y="1209253"/>
                  </a:lnTo>
                  <a:lnTo>
                    <a:pt x="15882" y="1203857"/>
                  </a:lnTo>
                  <a:lnTo>
                    <a:pt x="20329" y="1199096"/>
                  </a:lnTo>
                  <a:lnTo>
                    <a:pt x="24776" y="1194653"/>
                  </a:lnTo>
                  <a:lnTo>
                    <a:pt x="30494" y="1190527"/>
                  </a:lnTo>
                  <a:lnTo>
                    <a:pt x="36211" y="1187035"/>
                  </a:lnTo>
                  <a:lnTo>
                    <a:pt x="41929" y="1184496"/>
                  </a:lnTo>
                  <a:lnTo>
                    <a:pt x="48282" y="1181640"/>
                  </a:lnTo>
                  <a:lnTo>
                    <a:pt x="54952" y="1180370"/>
                  </a:lnTo>
                  <a:lnTo>
                    <a:pt x="61623" y="1179101"/>
                  </a:lnTo>
                  <a:lnTo>
                    <a:pt x="68929" y="1178783"/>
                  </a:lnTo>
                  <a:lnTo>
                    <a:pt x="299221" y="1178783"/>
                  </a:lnTo>
                  <a:lnTo>
                    <a:pt x="303033" y="1158470"/>
                  </a:lnTo>
                  <a:lnTo>
                    <a:pt x="306845" y="1138158"/>
                  </a:lnTo>
                  <a:lnTo>
                    <a:pt x="311292" y="1118162"/>
                  </a:lnTo>
                  <a:lnTo>
                    <a:pt x="315739" y="1098167"/>
                  </a:lnTo>
                  <a:lnTo>
                    <a:pt x="321139" y="1078171"/>
                  </a:lnTo>
                  <a:lnTo>
                    <a:pt x="326221" y="1058493"/>
                  </a:lnTo>
                  <a:lnTo>
                    <a:pt x="332256" y="1038815"/>
                  </a:lnTo>
                  <a:lnTo>
                    <a:pt x="338291" y="1019454"/>
                  </a:lnTo>
                  <a:lnTo>
                    <a:pt x="344962" y="1000411"/>
                  </a:lnTo>
                  <a:lnTo>
                    <a:pt x="351632" y="981367"/>
                  </a:lnTo>
                  <a:lnTo>
                    <a:pt x="358621" y="962324"/>
                  </a:lnTo>
                  <a:lnTo>
                    <a:pt x="366244" y="943598"/>
                  </a:lnTo>
                  <a:lnTo>
                    <a:pt x="374185" y="924872"/>
                  </a:lnTo>
                  <a:lnTo>
                    <a:pt x="382444" y="906463"/>
                  </a:lnTo>
                  <a:lnTo>
                    <a:pt x="390703" y="888372"/>
                  </a:lnTo>
                  <a:lnTo>
                    <a:pt x="399279" y="870281"/>
                  </a:lnTo>
                  <a:lnTo>
                    <a:pt x="213139" y="734756"/>
                  </a:lnTo>
                  <a:lnTo>
                    <a:pt x="207422" y="730312"/>
                  </a:lnTo>
                  <a:lnTo>
                    <a:pt x="202657" y="725552"/>
                  </a:lnTo>
                  <a:lnTo>
                    <a:pt x="198528" y="720473"/>
                  </a:lnTo>
                  <a:lnTo>
                    <a:pt x="194716" y="715078"/>
                  </a:lnTo>
                  <a:lnTo>
                    <a:pt x="191540" y="709047"/>
                  </a:lnTo>
                  <a:lnTo>
                    <a:pt x="188998" y="703017"/>
                  </a:lnTo>
                  <a:lnTo>
                    <a:pt x="187092" y="696352"/>
                  </a:lnTo>
                  <a:lnTo>
                    <a:pt x="185504" y="690004"/>
                  </a:lnTo>
                  <a:lnTo>
                    <a:pt x="184869" y="683656"/>
                  </a:lnTo>
                  <a:lnTo>
                    <a:pt x="184869" y="676991"/>
                  </a:lnTo>
                  <a:lnTo>
                    <a:pt x="185187" y="670326"/>
                  </a:lnTo>
                  <a:lnTo>
                    <a:pt x="186457" y="663661"/>
                  </a:lnTo>
                  <a:lnTo>
                    <a:pt x="188363" y="657313"/>
                  </a:lnTo>
                  <a:lnTo>
                    <a:pt x="190904" y="650965"/>
                  </a:lnTo>
                  <a:lnTo>
                    <a:pt x="193763" y="644935"/>
                  </a:lnTo>
                  <a:lnTo>
                    <a:pt x="197575" y="638904"/>
                  </a:lnTo>
                  <a:lnTo>
                    <a:pt x="334797" y="451327"/>
                  </a:lnTo>
                  <a:lnTo>
                    <a:pt x="339244" y="445614"/>
                  </a:lnTo>
                  <a:lnTo>
                    <a:pt x="344009" y="440854"/>
                  </a:lnTo>
                  <a:lnTo>
                    <a:pt x="349409" y="436093"/>
                  </a:lnTo>
                  <a:lnTo>
                    <a:pt x="354491" y="432601"/>
                  </a:lnTo>
                  <a:lnTo>
                    <a:pt x="360527" y="429428"/>
                  </a:lnTo>
                  <a:lnTo>
                    <a:pt x="366562" y="426888"/>
                  </a:lnTo>
                  <a:lnTo>
                    <a:pt x="372915" y="424984"/>
                  </a:lnTo>
                  <a:lnTo>
                    <a:pt x="379585" y="423397"/>
                  </a:lnTo>
                  <a:lnTo>
                    <a:pt x="385938" y="422762"/>
                  </a:lnTo>
                  <a:lnTo>
                    <a:pt x="392609" y="422762"/>
                  </a:lnTo>
                  <a:lnTo>
                    <a:pt x="399279" y="423397"/>
                  </a:lnTo>
                  <a:lnTo>
                    <a:pt x="405632" y="424667"/>
                  </a:lnTo>
                  <a:lnTo>
                    <a:pt x="412303" y="426571"/>
                  </a:lnTo>
                  <a:lnTo>
                    <a:pt x="418655" y="428793"/>
                  </a:lnTo>
                  <a:lnTo>
                    <a:pt x="424691" y="431967"/>
                  </a:lnTo>
                  <a:lnTo>
                    <a:pt x="430726" y="435775"/>
                  </a:lnTo>
                  <a:lnTo>
                    <a:pt x="616866" y="571301"/>
                  </a:lnTo>
                  <a:lnTo>
                    <a:pt x="631795" y="557335"/>
                  </a:lnTo>
                  <a:lnTo>
                    <a:pt x="646724" y="543370"/>
                  </a:lnTo>
                  <a:lnTo>
                    <a:pt x="661654" y="529723"/>
                  </a:lnTo>
                  <a:lnTo>
                    <a:pt x="677218" y="516709"/>
                  </a:lnTo>
                  <a:lnTo>
                    <a:pt x="693101" y="503697"/>
                  </a:lnTo>
                  <a:lnTo>
                    <a:pt x="708665" y="491001"/>
                  </a:lnTo>
                  <a:lnTo>
                    <a:pt x="724547" y="478623"/>
                  </a:lnTo>
                  <a:lnTo>
                    <a:pt x="741065" y="466562"/>
                  </a:lnTo>
                  <a:lnTo>
                    <a:pt x="757900" y="454501"/>
                  </a:lnTo>
                  <a:lnTo>
                    <a:pt x="774418" y="443393"/>
                  </a:lnTo>
                  <a:lnTo>
                    <a:pt x="791570" y="431967"/>
                  </a:lnTo>
                  <a:lnTo>
                    <a:pt x="808723" y="421175"/>
                  </a:lnTo>
                  <a:lnTo>
                    <a:pt x="826194" y="410702"/>
                  </a:lnTo>
                  <a:lnTo>
                    <a:pt x="843982" y="400228"/>
                  </a:lnTo>
                  <a:lnTo>
                    <a:pt x="861770" y="390389"/>
                  </a:lnTo>
                  <a:lnTo>
                    <a:pt x="879876" y="380550"/>
                  </a:lnTo>
                  <a:lnTo>
                    <a:pt x="808088" y="161551"/>
                  </a:lnTo>
                  <a:lnTo>
                    <a:pt x="806182" y="154886"/>
                  </a:lnTo>
                  <a:lnTo>
                    <a:pt x="805547" y="147586"/>
                  </a:lnTo>
                  <a:lnTo>
                    <a:pt x="804911" y="140921"/>
                  </a:lnTo>
                  <a:lnTo>
                    <a:pt x="805229" y="134573"/>
                  </a:lnTo>
                  <a:lnTo>
                    <a:pt x="805864" y="127908"/>
                  </a:lnTo>
                  <a:lnTo>
                    <a:pt x="807770" y="121243"/>
                  </a:lnTo>
                  <a:lnTo>
                    <a:pt x="809676" y="114895"/>
                  </a:lnTo>
                  <a:lnTo>
                    <a:pt x="812217" y="109499"/>
                  </a:lnTo>
                  <a:lnTo>
                    <a:pt x="815711" y="103469"/>
                  </a:lnTo>
                  <a:lnTo>
                    <a:pt x="819523" y="98073"/>
                  </a:lnTo>
                  <a:lnTo>
                    <a:pt x="823970" y="93312"/>
                  </a:lnTo>
                  <a:lnTo>
                    <a:pt x="829052" y="88552"/>
                  </a:lnTo>
                  <a:lnTo>
                    <a:pt x="834135" y="84426"/>
                  </a:lnTo>
                  <a:lnTo>
                    <a:pt x="839852" y="80617"/>
                  </a:lnTo>
                  <a:lnTo>
                    <a:pt x="845888" y="77760"/>
                  </a:lnTo>
                  <a:lnTo>
                    <a:pt x="852558" y="75221"/>
                  </a:lnTo>
                  <a:lnTo>
                    <a:pt x="1073957" y="2857"/>
                  </a:lnTo>
                  <a:lnTo>
                    <a:pt x="1080628" y="1270"/>
                  </a:lnTo>
                  <a:lnTo>
                    <a:pt x="1087616" y="317"/>
                  </a:lnTo>
                  <a:lnTo>
                    <a:pt x="1094286"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cs typeface="+mn-ea"/>
                <a:sym typeface="+mn-lt"/>
              </a:endParaRPr>
            </a:p>
          </p:txBody>
        </p:sp>
      </p:grpSp>
      <p:grpSp>
        <p:nvGrpSpPr>
          <p:cNvPr id="73" name="组合 72"/>
          <p:cNvGrpSpPr/>
          <p:nvPr/>
        </p:nvGrpSpPr>
        <p:grpSpPr>
          <a:xfrm>
            <a:off x="2599708" y="1449778"/>
            <a:ext cx="948873" cy="1143356"/>
            <a:chOff x="2061254" y="1203598"/>
            <a:chExt cx="948873" cy="1143356"/>
          </a:xfrm>
        </p:grpSpPr>
        <p:sp>
          <p:nvSpPr>
            <p:cNvPr id="56" name="椭圆 11"/>
            <p:cNvSpPr/>
            <p:nvPr/>
          </p:nvSpPr>
          <p:spPr>
            <a:xfrm>
              <a:off x="2061254" y="1203598"/>
              <a:ext cx="948873" cy="1143356"/>
            </a:xfrm>
            <a:custGeom>
              <a:avLst/>
              <a:gdLst/>
              <a:ahLst/>
              <a:cxnLst/>
              <a:rect l="l" t="t" r="r" b="b"/>
              <a:pathLst>
                <a:path w="1845204" h="2223400">
                  <a:moveTo>
                    <a:pt x="922602" y="0"/>
                  </a:moveTo>
                  <a:cubicBezTo>
                    <a:pt x="1432141" y="0"/>
                    <a:pt x="1845204" y="413063"/>
                    <a:pt x="1845204" y="922602"/>
                  </a:cubicBezTo>
                  <a:cubicBezTo>
                    <a:pt x="1845204" y="1147299"/>
                    <a:pt x="1764878" y="1353235"/>
                    <a:pt x="1628134" y="1510557"/>
                  </a:cubicBezTo>
                  <a:lnTo>
                    <a:pt x="1635445" y="1510557"/>
                  </a:lnTo>
                  <a:lnTo>
                    <a:pt x="1593653" y="1552349"/>
                  </a:lnTo>
                  <a:cubicBezTo>
                    <a:pt x="1581994" y="1568184"/>
                    <a:pt x="1568184" y="1581994"/>
                    <a:pt x="1552350" y="1593652"/>
                  </a:cubicBezTo>
                  <a:lnTo>
                    <a:pt x="922602" y="2223400"/>
                  </a:lnTo>
                  <a:lnTo>
                    <a:pt x="292852" y="1593650"/>
                  </a:lnTo>
                  <a:cubicBezTo>
                    <a:pt x="277019" y="1581993"/>
                    <a:pt x="263211" y="1568185"/>
                    <a:pt x="251554" y="1552352"/>
                  </a:cubicBezTo>
                  <a:lnTo>
                    <a:pt x="209759" y="1510557"/>
                  </a:lnTo>
                  <a:lnTo>
                    <a:pt x="217070" y="1510557"/>
                  </a:lnTo>
                  <a:cubicBezTo>
                    <a:pt x="80326" y="1353235"/>
                    <a:pt x="0" y="1147299"/>
                    <a:pt x="0" y="922602"/>
                  </a:cubicBezTo>
                  <a:cubicBezTo>
                    <a:pt x="0" y="413063"/>
                    <a:pt x="413063" y="0"/>
                    <a:pt x="92260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cs typeface="+mn-ea"/>
                <a:sym typeface="+mn-lt"/>
              </a:endParaRPr>
            </a:p>
          </p:txBody>
        </p:sp>
        <p:sp>
          <p:nvSpPr>
            <p:cNvPr id="68" name="KSO_Shape"/>
            <p:cNvSpPr>
              <a:spLocks/>
            </p:cNvSpPr>
            <p:nvPr/>
          </p:nvSpPr>
          <p:spPr bwMode="auto">
            <a:xfrm>
              <a:off x="2324837" y="1385459"/>
              <a:ext cx="421702" cy="667602"/>
            </a:xfrm>
            <a:custGeom>
              <a:avLst/>
              <a:gdLst>
                <a:gd name="T0" fmla="*/ 2147483646 w 3864"/>
                <a:gd name="T1" fmla="*/ 1817606605 h 6111"/>
                <a:gd name="T2" fmla="*/ 2147483646 w 3864"/>
                <a:gd name="T3" fmla="*/ 2147483646 h 6111"/>
                <a:gd name="T4" fmla="*/ 2147483646 w 3864"/>
                <a:gd name="T5" fmla="*/ 2147483646 h 6111"/>
                <a:gd name="T6" fmla="*/ 2147483646 w 3864"/>
                <a:gd name="T7" fmla="*/ 2147483646 h 6111"/>
                <a:gd name="T8" fmla="*/ 2147483646 w 3864"/>
                <a:gd name="T9" fmla="*/ 2147483646 h 6111"/>
                <a:gd name="T10" fmla="*/ 2147483646 w 3864"/>
                <a:gd name="T11" fmla="*/ 2147483646 h 6111"/>
                <a:gd name="T12" fmla="*/ 2147483646 w 3864"/>
                <a:gd name="T13" fmla="*/ 2147483646 h 6111"/>
                <a:gd name="T14" fmla="*/ 2147483646 w 3864"/>
                <a:gd name="T15" fmla="*/ 2147483646 h 6111"/>
                <a:gd name="T16" fmla="*/ 2147483646 w 3864"/>
                <a:gd name="T17" fmla="*/ 2147483646 h 6111"/>
                <a:gd name="T18" fmla="*/ 2147483646 w 3864"/>
                <a:gd name="T19" fmla="*/ 2147483646 h 6111"/>
                <a:gd name="T20" fmla="*/ 2147483646 w 3864"/>
                <a:gd name="T21" fmla="*/ 2147483646 h 6111"/>
                <a:gd name="T22" fmla="*/ 2147483646 w 3864"/>
                <a:gd name="T23" fmla="*/ 2147483646 h 6111"/>
                <a:gd name="T24" fmla="*/ 2147483646 w 3864"/>
                <a:gd name="T25" fmla="*/ 2147483646 h 6111"/>
                <a:gd name="T26" fmla="*/ 2147483646 w 3864"/>
                <a:gd name="T27" fmla="*/ 2147483646 h 6111"/>
                <a:gd name="T28" fmla="*/ 2147483646 w 3864"/>
                <a:gd name="T29" fmla="*/ 2147483646 h 6111"/>
                <a:gd name="T30" fmla="*/ 2147483646 w 3864"/>
                <a:gd name="T31" fmla="*/ 2147483646 h 6111"/>
                <a:gd name="T32" fmla="*/ 2147483646 w 3864"/>
                <a:gd name="T33" fmla="*/ 2147483646 h 6111"/>
                <a:gd name="T34" fmla="*/ 2147483646 w 3864"/>
                <a:gd name="T35" fmla="*/ 2147483646 h 6111"/>
                <a:gd name="T36" fmla="*/ 574134261 w 3864"/>
                <a:gd name="T37" fmla="*/ 2147483646 h 6111"/>
                <a:gd name="T38" fmla="*/ 906491754 w 3864"/>
                <a:gd name="T39" fmla="*/ 2147483646 h 6111"/>
                <a:gd name="T40" fmla="*/ 2147483646 w 3864"/>
                <a:gd name="T41" fmla="*/ 2147483646 h 6111"/>
                <a:gd name="T42" fmla="*/ 2147483646 w 3864"/>
                <a:gd name="T43" fmla="*/ 2147483646 h 6111"/>
                <a:gd name="T44" fmla="*/ 2147483646 w 3864"/>
                <a:gd name="T45" fmla="*/ 2147483646 h 6111"/>
                <a:gd name="T46" fmla="*/ 2147483646 w 3864"/>
                <a:gd name="T47" fmla="*/ 1817606605 h 6111"/>
                <a:gd name="T48" fmla="*/ 2147483646 w 3864"/>
                <a:gd name="T49" fmla="*/ 2147483646 h 6111"/>
                <a:gd name="T50" fmla="*/ 2147483646 w 3864"/>
                <a:gd name="T51" fmla="*/ 2147483646 h 6111"/>
                <a:gd name="T52" fmla="*/ 2147483646 w 3864"/>
                <a:gd name="T53" fmla="*/ 2147483646 h 6111"/>
                <a:gd name="T54" fmla="*/ 2147483646 w 3864"/>
                <a:gd name="T55" fmla="*/ 2147483646 h 6111"/>
                <a:gd name="T56" fmla="*/ 2147483646 w 3864"/>
                <a:gd name="T57" fmla="*/ 2147483646 h 6111"/>
                <a:gd name="T58" fmla="*/ 2147483646 w 3864"/>
                <a:gd name="T59" fmla="*/ 2147483646 h 6111"/>
                <a:gd name="T60" fmla="*/ 2147483646 w 3864"/>
                <a:gd name="T61" fmla="*/ 2147483646 h 6111"/>
                <a:gd name="T62" fmla="*/ 2147483646 w 3864"/>
                <a:gd name="T63" fmla="*/ 2147483646 h 6111"/>
                <a:gd name="T64" fmla="*/ 2147483646 w 3864"/>
                <a:gd name="T65" fmla="*/ 2147483646 h 6111"/>
                <a:gd name="T66" fmla="*/ 2147483646 w 3864"/>
                <a:gd name="T67" fmla="*/ 2147483646 h 6111"/>
                <a:gd name="T68" fmla="*/ 2147483646 w 3864"/>
                <a:gd name="T69" fmla="*/ 2147483646 h 6111"/>
                <a:gd name="T70" fmla="*/ 2147483646 w 3864"/>
                <a:gd name="T71" fmla="*/ 2147483646 h 6111"/>
                <a:gd name="T72" fmla="*/ 2147483646 w 3864"/>
                <a:gd name="T73" fmla="*/ 2147483646 h 6111"/>
                <a:gd name="T74" fmla="*/ 2147483646 w 3864"/>
                <a:gd name="T75" fmla="*/ 2147483646 h 6111"/>
                <a:gd name="T76" fmla="*/ 2147483646 w 3864"/>
                <a:gd name="T77" fmla="*/ 2147483646 h 6111"/>
                <a:gd name="T78" fmla="*/ 2147483646 w 3864"/>
                <a:gd name="T79" fmla="*/ 2147483646 h 6111"/>
                <a:gd name="T80" fmla="*/ 2147483646 w 3864"/>
                <a:gd name="T81" fmla="*/ 2147483646 h 6111"/>
                <a:gd name="T82" fmla="*/ 2147483646 w 3864"/>
                <a:gd name="T83" fmla="*/ 2147483646 h 6111"/>
                <a:gd name="T84" fmla="*/ 2147483646 w 3864"/>
                <a:gd name="T85" fmla="*/ 2147483646 h 6111"/>
                <a:gd name="T86" fmla="*/ 2147483646 w 3864"/>
                <a:gd name="T87" fmla="*/ 2147483646 h 6111"/>
                <a:gd name="T88" fmla="*/ 2147483646 w 3864"/>
                <a:gd name="T89" fmla="*/ 2147483646 h 6111"/>
                <a:gd name="T90" fmla="*/ 2147483646 w 3864"/>
                <a:gd name="T91" fmla="*/ 2147483646 h 6111"/>
                <a:gd name="T92" fmla="*/ 2147483646 w 3864"/>
                <a:gd name="T93" fmla="*/ 2147483646 h 6111"/>
                <a:gd name="T94" fmla="*/ 2147483646 w 3864"/>
                <a:gd name="T95" fmla="*/ 2147483646 h 6111"/>
                <a:gd name="T96" fmla="*/ 2147483646 w 3864"/>
                <a:gd name="T97" fmla="*/ 2147483646 h 6111"/>
                <a:gd name="T98" fmla="*/ 2147483646 w 3864"/>
                <a:gd name="T99" fmla="*/ 2147483646 h 6111"/>
                <a:gd name="T100" fmla="*/ 2147483646 w 3864"/>
                <a:gd name="T101" fmla="*/ 2147483646 h 6111"/>
                <a:gd name="T102" fmla="*/ 2147483646 w 3864"/>
                <a:gd name="T103" fmla="*/ 2147483646 h 6111"/>
                <a:gd name="T104" fmla="*/ 2147483646 w 3864"/>
                <a:gd name="T105" fmla="*/ 2147483646 h 6111"/>
                <a:gd name="T106" fmla="*/ 2147483646 w 3864"/>
                <a:gd name="T107" fmla="*/ 2147483646 h 6111"/>
                <a:gd name="T108" fmla="*/ 2147483646 w 3864"/>
                <a:gd name="T109" fmla="*/ 2147483646 h 6111"/>
                <a:gd name="T110" fmla="*/ 2147483646 w 3864"/>
                <a:gd name="T111" fmla="*/ 2147483646 h 6111"/>
                <a:gd name="T112" fmla="*/ 2147483646 w 3864"/>
                <a:gd name="T113" fmla="*/ 2147483646 h 6111"/>
                <a:gd name="T114" fmla="*/ 2147483646 w 3864"/>
                <a:gd name="T115" fmla="*/ 2147483646 h 6111"/>
                <a:gd name="T116" fmla="*/ 2147483646 w 3864"/>
                <a:gd name="T117" fmla="*/ 2147483646 h 6111"/>
                <a:gd name="T118" fmla="*/ 2147483646 w 3864"/>
                <a:gd name="T119" fmla="*/ 2147483646 h 611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3864" h="6111">
                  <a:moveTo>
                    <a:pt x="1932" y="0"/>
                  </a:moveTo>
                  <a:lnTo>
                    <a:pt x="1932" y="0"/>
                  </a:lnTo>
                  <a:lnTo>
                    <a:pt x="1982" y="0"/>
                  </a:lnTo>
                  <a:lnTo>
                    <a:pt x="2031" y="2"/>
                  </a:lnTo>
                  <a:lnTo>
                    <a:pt x="2081" y="5"/>
                  </a:lnTo>
                  <a:lnTo>
                    <a:pt x="2129" y="9"/>
                  </a:lnTo>
                  <a:lnTo>
                    <a:pt x="2178" y="15"/>
                  </a:lnTo>
                  <a:lnTo>
                    <a:pt x="2226" y="22"/>
                  </a:lnTo>
                  <a:lnTo>
                    <a:pt x="2273" y="30"/>
                  </a:lnTo>
                  <a:lnTo>
                    <a:pt x="2321" y="39"/>
                  </a:lnTo>
                  <a:lnTo>
                    <a:pt x="2367" y="48"/>
                  </a:lnTo>
                  <a:lnTo>
                    <a:pt x="2415" y="60"/>
                  </a:lnTo>
                  <a:lnTo>
                    <a:pt x="2460" y="73"/>
                  </a:lnTo>
                  <a:lnTo>
                    <a:pt x="2507" y="87"/>
                  </a:lnTo>
                  <a:lnTo>
                    <a:pt x="2551" y="101"/>
                  </a:lnTo>
                  <a:lnTo>
                    <a:pt x="2596" y="117"/>
                  </a:lnTo>
                  <a:lnTo>
                    <a:pt x="2640" y="133"/>
                  </a:lnTo>
                  <a:lnTo>
                    <a:pt x="2683" y="152"/>
                  </a:lnTo>
                  <a:lnTo>
                    <a:pt x="2727" y="170"/>
                  </a:lnTo>
                  <a:lnTo>
                    <a:pt x="2769" y="190"/>
                  </a:lnTo>
                  <a:lnTo>
                    <a:pt x="2811" y="211"/>
                  </a:lnTo>
                  <a:lnTo>
                    <a:pt x="2853" y="233"/>
                  </a:lnTo>
                  <a:lnTo>
                    <a:pt x="2893" y="255"/>
                  </a:lnTo>
                  <a:lnTo>
                    <a:pt x="2934" y="279"/>
                  </a:lnTo>
                  <a:lnTo>
                    <a:pt x="2973" y="304"/>
                  </a:lnTo>
                  <a:lnTo>
                    <a:pt x="3012" y="329"/>
                  </a:lnTo>
                  <a:lnTo>
                    <a:pt x="3050" y="356"/>
                  </a:lnTo>
                  <a:lnTo>
                    <a:pt x="3087" y="383"/>
                  </a:lnTo>
                  <a:lnTo>
                    <a:pt x="3124" y="412"/>
                  </a:lnTo>
                  <a:lnTo>
                    <a:pt x="3160" y="441"/>
                  </a:lnTo>
                  <a:lnTo>
                    <a:pt x="3196" y="471"/>
                  </a:lnTo>
                  <a:lnTo>
                    <a:pt x="3231" y="501"/>
                  </a:lnTo>
                  <a:lnTo>
                    <a:pt x="3265" y="532"/>
                  </a:lnTo>
                  <a:lnTo>
                    <a:pt x="3297" y="565"/>
                  </a:lnTo>
                  <a:lnTo>
                    <a:pt x="3330" y="599"/>
                  </a:lnTo>
                  <a:lnTo>
                    <a:pt x="3362" y="632"/>
                  </a:lnTo>
                  <a:lnTo>
                    <a:pt x="3393" y="667"/>
                  </a:lnTo>
                  <a:lnTo>
                    <a:pt x="3423" y="702"/>
                  </a:lnTo>
                  <a:lnTo>
                    <a:pt x="3452" y="739"/>
                  </a:lnTo>
                  <a:lnTo>
                    <a:pt x="3480" y="775"/>
                  </a:lnTo>
                  <a:lnTo>
                    <a:pt x="3507" y="813"/>
                  </a:lnTo>
                  <a:lnTo>
                    <a:pt x="3534" y="852"/>
                  </a:lnTo>
                  <a:lnTo>
                    <a:pt x="3560" y="890"/>
                  </a:lnTo>
                  <a:lnTo>
                    <a:pt x="3584" y="930"/>
                  </a:lnTo>
                  <a:lnTo>
                    <a:pt x="3607" y="970"/>
                  </a:lnTo>
                  <a:lnTo>
                    <a:pt x="3631" y="1011"/>
                  </a:lnTo>
                  <a:lnTo>
                    <a:pt x="3653" y="1051"/>
                  </a:lnTo>
                  <a:lnTo>
                    <a:pt x="3674" y="1094"/>
                  </a:lnTo>
                  <a:lnTo>
                    <a:pt x="3693" y="1136"/>
                  </a:lnTo>
                  <a:lnTo>
                    <a:pt x="3712" y="1179"/>
                  </a:lnTo>
                  <a:lnTo>
                    <a:pt x="3729" y="1223"/>
                  </a:lnTo>
                  <a:lnTo>
                    <a:pt x="3747" y="1267"/>
                  </a:lnTo>
                  <a:lnTo>
                    <a:pt x="3762" y="1312"/>
                  </a:lnTo>
                  <a:lnTo>
                    <a:pt x="3777" y="1357"/>
                  </a:lnTo>
                  <a:lnTo>
                    <a:pt x="3791" y="1402"/>
                  </a:lnTo>
                  <a:lnTo>
                    <a:pt x="3802" y="1449"/>
                  </a:lnTo>
                  <a:lnTo>
                    <a:pt x="3814" y="1495"/>
                  </a:lnTo>
                  <a:lnTo>
                    <a:pt x="3824" y="1543"/>
                  </a:lnTo>
                  <a:lnTo>
                    <a:pt x="3834" y="1589"/>
                  </a:lnTo>
                  <a:lnTo>
                    <a:pt x="3842" y="1638"/>
                  </a:lnTo>
                  <a:lnTo>
                    <a:pt x="3848" y="1685"/>
                  </a:lnTo>
                  <a:lnTo>
                    <a:pt x="3853" y="1734"/>
                  </a:lnTo>
                  <a:lnTo>
                    <a:pt x="3858" y="1783"/>
                  </a:lnTo>
                  <a:lnTo>
                    <a:pt x="3862" y="1832"/>
                  </a:lnTo>
                  <a:lnTo>
                    <a:pt x="3863" y="1882"/>
                  </a:lnTo>
                  <a:lnTo>
                    <a:pt x="3864" y="1932"/>
                  </a:lnTo>
                  <a:lnTo>
                    <a:pt x="3863" y="1999"/>
                  </a:lnTo>
                  <a:lnTo>
                    <a:pt x="3859" y="2065"/>
                  </a:lnTo>
                  <a:lnTo>
                    <a:pt x="3853" y="2130"/>
                  </a:lnTo>
                  <a:lnTo>
                    <a:pt x="3845" y="2195"/>
                  </a:lnTo>
                  <a:lnTo>
                    <a:pt x="3836" y="2260"/>
                  </a:lnTo>
                  <a:lnTo>
                    <a:pt x="3823" y="2324"/>
                  </a:lnTo>
                  <a:lnTo>
                    <a:pt x="3809" y="2387"/>
                  </a:lnTo>
                  <a:lnTo>
                    <a:pt x="3793" y="2449"/>
                  </a:lnTo>
                  <a:lnTo>
                    <a:pt x="3776" y="2511"/>
                  </a:lnTo>
                  <a:lnTo>
                    <a:pt x="3755" y="2571"/>
                  </a:lnTo>
                  <a:lnTo>
                    <a:pt x="3733" y="2631"/>
                  </a:lnTo>
                  <a:lnTo>
                    <a:pt x="3709" y="2690"/>
                  </a:lnTo>
                  <a:lnTo>
                    <a:pt x="3683" y="2747"/>
                  </a:lnTo>
                  <a:lnTo>
                    <a:pt x="3656" y="2804"/>
                  </a:lnTo>
                  <a:lnTo>
                    <a:pt x="3626" y="2859"/>
                  </a:lnTo>
                  <a:lnTo>
                    <a:pt x="3596" y="2914"/>
                  </a:lnTo>
                  <a:lnTo>
                    <a:pt x="3566" y="2963"/>
                  </a:lnTo>
                  <a:lnTo>
                    <a:pt x="3534" y="3011"/>
                  </a:lnTo>
                  <a:lnTo>
                    <a:pt x="3502" y="3058"/>
                  </a:lnTo>
                  <a:lnTo>
                    <a:pt x="3467" y="3103"/>
                  </a:lnTo>
                  <a:lnTo>
                    <a:pt x="3432" y="3148"/>
                  </a:lnTo>
                  <a:lnTo>
                    <a:pt x="3395" y="3193"/>
                  </a:lnTo>
                  <a:lnTo>
                    <a:pt x="3358" y="3234"/>
                  </a:lnTo>
                  <a:lnTo>
                    <a:pt x="3318" y="3276"/>
                  </a:lnTo>
                  <a:lnTo>
                    <a:pt x="3278" y="3317"/>
                  </a:lnTo>
                  <a:lnTo>
                    <a:pt x="3237" y="3356"/>
                  </a:lnTo>
                  <a:lnTo>
                    <a:pt x="3194" y="3393"/>
                  </a:lnTo>
                  <a:lnTo>
                    <a:pt x="3150" y="3431"/>
                  </a:lnTo>
                  <a:lnTo>
                    <a:pt x="3106" y="3465"/>
                  </a:lnTo>
                  <a:lnTo>
                    <a:pt x="3059" y="3500"/>
                  </a:lnTo>
                  <a:lnTo>
                    <a:pt x="3013" y="3533"/>
                  </a:lnTo>
                  <a:lnTo>
                    <a:pt x="2965" y="3564"/>
                  </a:lnTo>
                  <a:lnTo>
                    <a:pt x="2965" y="3763"/>
                  </a:lnTo>
                  <a:lnTo>
                    <a:pt x="3040" y="3756"/>
                  </a:lnTo>
                  <a:lnTo>
                    <a:pt x="3184" y="3744"/>
                  </a:lnTo>
                  <a:lnTo>
                    <a:pt x="3240" y="3879"/>
                  </a:lnTo>
                  <a:lnTo>
                    <a:pt x="3257" y="3921"/>
                  </a:lnTo>
                  <a:lnTo>
                    <a:pt x="3272" y="3961"/>
                  </a:lnTo>
                  <a:lnTo>
                    <a:pt x="3283" y="4003"/>
                  </a:lnTo>
                  <a:lnTo>
                    <a:pt x="3293" y="4044"/>
                  </a:lnTo>
                  <a:lnTo>
                    <a:pt x="3301" y="4084"/>
                  </a:lnTo>
                  <a:lnTo>
                    <a:pt x="3305" y="4125"/>
                  </a:lnTo>
                  <a:lnTo>
                    <a:pt x="3309" y="4166"/>
                  </a:lnTo>
                  <a:lnTo>
                    <a:pt x="3310" y="4206"/>
                  </a:lnTo>
                  <a:lnTo>
                    <a:pt x="3309" y="4248"/>
                  </a:lnTo>
                  <a:lnTo>
                    <a:pt x="3305" y="4289"/>
                  </a:lnTo>
                  <a:lnTo>
                    <a:pt x="3300" y="4329"/>
                  </a:lnTo>
                  <a:lnTo>
                    <a:pt x="3292" y="4370"/>
                  </a:lnTo>
                  <a:lnTo>
                    <a:pt x="3282" y="4409"/>
                  </a:lnTo>
                  <a:lnTo>
                    <a:pt x="3269" y="4449"/>
                  </a:lnTo>
                  <a:lnTo>
                    <a:pt x="3256" y="4487"/>
                  </a:lnTo>
                  <a:lnTo>
                    <a:pt x="3239" y="4527"/>
                  </a:lnTo>
                  <a:lnTo>
                    <a:pt x="3224" y="4560"/>
                  </a:lnTo>
                  <a:lnTo>
                    <a:pt x="3240" y="4600"/>
                  </a:lnTo>
                  <a:lnTo>
                    <a:pt x="3257" y="4642"/>
                  </a:lnTo>
                  <a:lnTo>
                    <a:pt x="3272" y="4682"/>
                  </a:lnTo>
                  <a:lnTo>
                    <a:pt x="3283" y="4724"/>
                  </a:lnTo>
                  <a:lnTo>
                    <a:pt x="3293" y="4765"/>
                  </a:lnTo>
                  <a:lnTo>
                    <a:pt x="3301" y="4805"/>
                  </a:lnTo>
                  <a:lnTo>
                    <a:pt x="3305" y="4846"/>
                  </a:lnTo>
                  <a:lnTo>
                    <a:pt x="3309" y="4888"/>
                  </a:lnTo>
                  <a:lnTo>
                    <a:pt x="3310" y="4927"/>
                  </a:lnTo>
                  <a:lnTo>
                    <a:pt x="3309" y="4969"/>
                  </a:lnTo>
                  <a:lnTo>
                    <a:pt x="3305" y="5010"/>
                  </a:lnTo>
                  <a:lnTo>
                    <a:pt x="3300" y="5050"/>
                  </a:lnTo>
                  <a:lnTo>
                    <a:pt x="3292" y="5091"/>
                  </a:lnTo>
                  <a:lnTo>
                    <a:pt x="3282" y="5130"/>
                  </a:lnTo>
                  <a:lnTo>
                    <a:pt x="3269" y="5170"/>
                  </a:lnTo>
                  <a:lnTo>
                    <a:pt x="3256" y="5209"/>
                  </a:lnTo>
                  <a:lnTo>
                    <a:pt x="3239" y="5248"/>
                  </a:lnTo>
                  <a:lnTo>
                    <a:pt x="3191" y="5356"/>
                  </a:lnTo>
                  <a:lnTo>
                    <a:pt x="3073" y="5366"/>
                  </a:lnTo>
                  <a:lnTo>
                    <a:pt x="886" y="5559"/>
                  </a:lnTo>
                  <a:lnTo>
                    <a:pt x="735" y="5573"/>
                  </a:lnTo>
                  <a:lnTo>
                    <a:pt x="681" y="5430"/>
                  </a:lnTo>
                  <a:lnTo>
                    <a:pt x="668" y="5395"/>
                  </a:lnTo>
                  <a:lnTo>
                    <a:pt x="656" y="5359"/>
                  </a:lnTo>
                  <a:lnTo>
                    <a:pt x="646" y="5323"/>
                  </a:lnTo>
                  <a:lnTo>
                    <a:pt x="636" y="5286"/>
                  </a:lnTo>
                  <a:lnTo>
                    <a:pt x="628" y="5249"/>
                  </a:lnTo>
                  <a:lnTo>
                    <a:pt x="623" y="5210"/>
                  </a:lnTo>
                  <a:lnTo>
                    <a:pt x="618" y="5172"/>
                  </a:lnTo>
                  <a:lnTo>
                    <a:pt x="616" y="5133"/>
                  </a:lnTo>
                  <a:lnTo>
                    <a:pt x="614" y="5091"/>
                  </a:lnTo>
                  <a:lnTo>
                    <a:pt x="617" y="5049"/>
                  </a:lnTo>
                  <a:lnTo>
                    <a:pt x="621" y="5006"/>
                  </a:lnTo>
                  <a:lnTo>
                    <a:pt x="628" y="4963"/>
                  </a:lnTo>
                  <a:lnTo>
                    <a:pt x="633" y="4941"/>
                  </a:lnTo>
                  <a:lnTo>
                    <a:pt x="638" y="4919"/>
                  </a:lnTo>
                  <a:lnTo>
                    <a:pt x="645" y="4897"/>
                  </a:lnTo>
                  <a:lnTo>
                    <a:pt x="652" y="4875"/>
                  </a:lnTo>
                  <a:lnTo>
                    <a:pt x="659" y="4853"/>
                  </a:lnTo>
                  <a:lnTo>
                    <a:pt x="668" y="4831"/>
                  </a:lnTo>
                  <a:lnTo>
                    <a:pt x="677" y="4808"/>
                  </a:lnTo>
                  <a:lnTo>
                    <a:pt x="688" y="4786"/>
                  </a:lnTo>
                  <a:lnTo>
                    <a:pt x="700" y="4759"/>
                  </a:lnTo>
                  <a:lnTo>
                    <a:pt x="681" y="4709"/>
                  </a:lnTo>
                  <a:lnTo>
                    <a:pt x="668" y="4674"/>
                  </a:lnTo>
                  <a:lnTo>
                    <a:pt x="656" y="4638"/>
                  </a:lnTo>
                  <a:lnTo>
                    <a:pt x="646" y="4602"/>
                  </a:lnTo>
                  <a:lnTo>
                    <a:pt x="636" y="4565"/>
                  </a:lnTo>
                  <a:lnTo>
                    <a:pt x="628" y="4528"/>
                  </a:lnTo>
                  <a:lnTo>
                    <a:pt x="623" y="4489"/>
                  </a:lnTo>
                  <a:lnTo>
                    <a:pt x="618" y="4451"/>
                  </a:lnTo>
                  <a:lnTo>
                    <a:pt x="616" y="4412"/>
                  </a:lnTo>
                  <a:lnTo>
                    <a:pt x="614" y="4370"/>
                  </a:lnTo>
                  <a:lnTo>
                    <a:pt x="617" y="4327"/>
                  </a:lnTo>
                  <a:lnTo>
                    <a:pt x="621" y="4285"/>
                  </a:lnTo>
                  <a:lnTo>
                    <a:pt x="628" y="4242"/>
                  </a:lnTo>
                  <a:lnTo>
                    <a:pt x="633" y="4220"/>
                  </a:lnTo>
                  <a:lnTo>
                    <a:pt x="638" y="4198"/>
                  </a:lnTo>
                  <a:lnTo>
                    <a:pt x="645" y="4176"/>
                  </a:lnTo>
                  <a:lnTo>
                    <a:pt x="652" y="4154"/>
                  </a:lnTo>
                  <a:lnTo>
                    <a:pt x="659" y="4132"/>
                  </a:lnTo>
                  <a:lnTo>
                    <a:pt x="668" y="4110"/>
                  </a:lnTo>
                  <a:lnTo>
                    <a:pt x="677" y="4087"/>
                  </a:lnTo>
                  <a:lnTo>
                    <a:pt x="688" y="4064"/>
                  </a:lnTo>
                  <a:lnTo>
                    <a:pt x="736" y="3960"/>
                  </a:lnTo>
                  <a:lnTo>
                    <a:pt x="851" y="3950"/>
                  </a:lnTo>
                  <a:lnTo>
                    <a:pt x="934" y="3943"/>
                  </a:lnTo>
                  <a:lnTo>
                    <a:pt x="934" y="3586"/>
                  </a:lnTo>
                  <a:lnTo>
                    <a:pt x="885" y="3555"/>
                  </a:lnTo>
                  <a:lnTo>
                    <a:pt x="836" y="3522"/>
                  </a:lnTo>
                  <a:lnTo>
                    <a:pt x="789" y="3489"/>
                  </a:lnTo>
                  <a:lnTo>
                    <a:pt x="742" y="3454"/>
                  </a:lnTo>
                  <a:lnTo>
                    <a:pt x="697" y="3417"/>
                  </a:lnTo>
                  <a:lnTo>
                    <a:pt x="653" y="3378"/>
                  </a:lnTo>
                  <a:lnTo>
                    <a:pt x="610" y="3340"/>
                  </a:lnTo>
                  <a:lnTo>
                    <a:pt x="568" y="3299"/>
                  </a:lnTo>
                  <a:lnTo>
                    <a:pt x="527" y="3258"/>
                  </a:lnTo>
                  <a:lnTo>
                    <a:pt x="488" y="3215"/>
                  </a:lnTo>
                  <a:lnTo>
                    <a:pt x="450" y="3170"/>
                  </a:lnTo>
                  <a:lnTo>
                    <a:pt x="414" y="3125"/>
                  </a:lnTo>
                  <a:lnTo>
                    <a:pt x="378" y="3079"/>
                  </a:lnTo>
                  <a:lnTo>
                    <a:pt x="344" y="3031"/>
                  </a:lnTo>
                  <a:lnTo>
                    <a:pt x="311" y="2982"/>
                  </a:lnTo>
                  <a:lnTo>
                    <a:pt x="280" y="2934"/>
                  </a:lnTo>
                  <a:lnTo>
                    <a:pt x="248" y="2878"/>
                  </a:lnTo>
                  <a:lnTo>
                    <a:pt x="217" y="2821"/>
                  </a:lnTo>
                  <a:lnTo>
                    <a:pt x="188" y="2763"/>
                  </a:lnTo>
                  <a:lnTo>
                    <a:pt x="162" y="2705"/>
                  </a:lnTo>
                  <a:lnTo>
                    <a:pt x="136" y="2644"/>
                  </a:lnTo>
                  <a:lnTo>
                    <a:pt x="113" y="2584"/>
                  </a:lnTo>
                  <a:lnTo>
                    <a:pt x="92" y="2523"/>
                  </a:lnTo>
                  <a:lnTo>
                    <a:pt x="73" y="2460"/>
                  </a:lnTo>
                  <a:lnTo>
                    <a:pt x="56" y="2396"/>
                  </a:lnTo>
                  <a:lnTo>
                    <a:pt x="42" y="2332"/>
                  </a:lnTo>
                  <a:lnTo>
                    <a:pt x="29" y="2267"/>
                  </a:lnTo>
                  <a:lnTo>
                    <a:pt x="19" y="2201"/>
                  </a:lnTo>
                  <a:lnTo>
                    <a:pt x="11" y="2135"/>
                  </a:lnTo>
                  <a:lnTo>
                    <a:pt x="5" y="2067"/>
                  </a:lnTo>
                  <a:lnTo>
                    <a:pt x="1" y="2000"/>
                  </a:lnTo>
                  <a:lnTo>
                    <a:pt x="0" y="1932"/>
                  </a:lnTo>
                  <a:lnTo>
                    <a:pt x="0" y="1882"/>
                  </a:lnTo>
                  <a:lnTo>
                    <a:pt x="3" y="1832"/>
                  </a:lnTo>
                  <a:lnTo>
                    <a:pt x="5" y="1783"/>
                  </a:lnTo>
                  <a:lnTo>
                    <a:pt x="10" y="1734"/>
                  </a:lnTo>
                  <a:lnTo>
                    <a:pt x="15" y="1685"/>
                  </a:lnTo>
                  <a:lnTo>
                    <a:pt x="22" y="1638"/>
                  </a:lnTo>
                  <a:lnTo>
                    <a:pt x="30" y="1589"/>
                  </a:lnTo>
                  <a:lnTo>
                    <a:pt x="39" y="1543"/>
                  </a:lnTo>
                  <a:lnTo>
                    <a:pt x="49" y="1495"/>
                  </a:lnTo>
                  <a:lnTo>
                    <a:pt x="61" y="1449"/>
                  </a:lnTo>
                  <a:lnTo>
                    <a:pt x="73" y="1402"/>
                  </a:lnTo>
                  <a:lnTo>
                    <a:pt x="86" y="1357"/>
                  </a:lnTo>
                  <a:lnTo>
                    <a:pt x="101" y="1312"/>
                  </a:lnTo>
                  <a:lnTo>
                    <a:pt x="118" y="1267"/>
                  </a:lnTo>
                  <a:lnTo>
                    <a:pt x="134" y="1223"/>
                  </a:lnTo>
                  <a:lnTo>
                    <a:pt x="151" y="1179"/>
                  </a:lnTo>
                  <a:lnTo>
                    <a:pt x="171" y="1136"/>
                  </a:lnTo>
                  <a:lnTo>
                    <a:pt x="191" y="1094"/>
                  </a:lnTo>
                  <a:lnTo>
                    <a:pt x="212" y="1051"/>
                  </a:lnTo>
                  <a:lnTo>
                    <a:pt x="232" y="1011"/>
                  </a:lnTo>
                  <a:lnTo>
                    <a:pt x="256" y="970"/>
                  </a:lnTo>
                  <a:lnTo>
                    <a:pt x="279" y="930"/>
                  </a:lnTo>
                  <a:lnTo>
                    <a:pt x="304" y="890"/>
                  </a:lnTo>
                  <a:lnTo>
                    <a:pt x="330" y="852"/>
                  </a:lnTo>
                  <a:lnTo>
                    <a:pt x="357" y="813"/>
                  </a:lnTo>
                  <a:lnTo>
                    <a:pt x="383" y="775"/>
                  </a:lnTo>
                  <a:lnTo>
                    <a:pt x="411" y="739"/>
                  </a:lnTo>
                  <a:lnTo>
                    <a:pt x="441" y="702"/>
                  </a:lnTo>
                  <a:lnTo>
                    <a:pt x="470" y="667"/>
                  </a:lnTo>
                  <a:lnTo>
                    <a:pt x="502" y="632"/>
                  </a:lnTo>
                  <a:lnTo>
                    <a:pt x="533" y="599"/>
                  </a:lnTo>
                  <a:lnTo>
                    <a:pt x="566" y="565"/>
                  </a:lnTo>
                  <a:lnTo>
                    <a:pt x="599" y="532"/>
                  </a:lnTo>
                  <a:lnTo>
                    <a:pt x="633" y="501"/>
                  </a:lnTo>
                  <a:lnTo>
                    <a:pt x="668" y="471"/>
                  </a:lnTo>
                  <a:lnTo>
                    <a:pt x="703" y="441"/>
                  </a:lnTo>
                  <a:lnTo>
                    <a:pt x="739" y="412"/>
                  </a:lnTo>
                  <a:lnTo>
                    <a:pt x="776" y="383"/>
                  </a:lnTo>
                  <a:lnTo>
                    <a:pt x="813" y="356"/>
                  </a:lnTo>
                  <a:lnTo>
                    <a:pt x="851" y="329"/>
                  </a:lnTo>
                  <a:lnTo>
                    <a:pt x="891" y="304"/>
                  </a:lnTo>
                  <a:lnTo>
                    <a:pt x="930" y="279"/>
                  </a:lnTo>
                  <a:lnTo>
                    <a:pt x="970" y="255"/>
                  </a:lnTo>
                  <a:lnTo>
                    <a:pt x="1010" y="233"/>
                  </a:lnTo>
                  <a:lnTo>
                    <a:pt x="1052" y="211"/>
                  </a:lnTo>
                  <a:lnTo>
                    <a:pt x="1094" y="190"/>
                  </a:lnTo>
                  <a:lnTo>
                    <a:pt x="1137" y="170"/>
                  </a:lnTo>
                  <a:lnTo>
                    <a:pt x="1180" y="152"/>
                  </a:lnTo>
                  <a:lnTo>
                    <a:pt x="1224" y="133"/>
                  </a:lnTo>
                  <a:lnTo>
                    <a:pt x="1268" y="117"/>
                  </a:lnTo>
                  <a:lnTo>
                    <a:pt x="1312" y="101"/>
                  </a:lnTo>
                  <a:lnTo>
                    <a:pt x="1357" y="87"/>
                  </a:lnTo>
                  <a:lnTo>
                    <a:pt x="1403" y="73"/>
                  </a:lnTo>
                  <a:lnTo>
                    <a:pt x="1449" y="60"/>
                  </a:lnTo>
                  <a:lnTo>
                    <a:pt x="1496" y="48"/>
                  </a:lnTo>
                  <a:lnTo>
                    <a:pt x="1542" y="39"/>
                  </a:lnTo>
                  <a:lnTo>
                    <a:pt x="1590" y="30"/>
                  </a:lnTo>
                  <a:lnTo>
                    <a:pt x="1637" y="22"/>
                  </a:lnTo>
                  <a:lnTo>
                    <a:pt x="1686" y="15"/>
                  </a:lnTo>
                  <a:lnTo>
                    <a:pt x="1735" y="9"/>
                  </a:lnTo>
                  <a:lnTo>
                    <a:pt x="1783" y="5"/>
                  </a:lnTo>
                  <a:lnTo>
                    <a:pt x="1832" y="2"/>
                  </a:lnTo>
                  <a:lnTo>
                    <a:pt x="1882" y="0"/>
                  </a:lnTo>
                  <a:lnTo>
                    <a:pt x="1932" y="0"/>
                  </a:lnTo>
                  <a:close/>
                  <a:moveTo>
                    <a:pt x="1507" y="2300"/>
                  </a:moveTo>
                  <a:lnTo>
                    <a:pt x="1507" y="2300"/>
                  </a:lnTo>
                  <a:lnTo>
                    <a:pt x="1533" y="2310"/>
                  </a:lnTo>
                  <a:lnTo>
                    <a:pt x="1557" y="2318"/>
                  </a:lnTo>
                  <a:lnTo>
                    <a:pt x="1569" y="2321"/>
                  </a:lnTo>
                  <a:lnTo>
                    <a:pt x="1580" y="2323"/>
                  </a:lnTo>
                  <a:lnTo>
                    <a:pt x="1592" y="2324"/>
                  </a:lnTo>
                  <a:lnTo>
                    <a:pt x="1604" y="2324"/>
                  </a:lnTo>
                  <a:lnTo>
                    <a:pt x="1619" y="2324"/>
                  </a:lnTo>
                  <a:lnTo>
                    <a:pt x="1633" y="2322"/>
                  </a:lnTo>
                  <a:lnTo>
                    <a:pt x="1648" y="2318"/>
                  </a:lnTo>
                  <a:lnTo>
                    <a:pt x="1663" y="2314"/>
                  </a:lnTo>
                  <a:lnTo>
                    <a:pt x="1677" y="2308"/>
                  </a:lnTo>
                  <a:lnTo>
                    <a:pt x="1691" y="2300"/>
                  </a:lnTo>
                  <a:lnTo>
                    <a:pt x="1705" y="2289"/>
                  </a:lnTo>
                  <a:lnTo>
                    <a:pt x="1718" y="2279"/>
                  </a:lnTo>
                  <a:lnTo>
                    <a:pt x="1750" y="2251"/>
                  </a:lnTo>
                  <a:lnTo>
                    <a:pt x="1782" y="2276"/>
                  </a:lnTo>
                  <a:lnTo>
                    <a:pt x="1801" y="2290"/>
                  </a:lnTo>
                  <a:lnTo>
                    <a:pt x="1819" y="2303"/>
                  </a:lnTo>
                  <a:lnTo>
                    <a:pt x="1838" y="2314"/>
                  </a:lnTo>
                  <a:lnTo>
                    <a:pt x="1855" y="2323"/>
                  </a:lnTo>
                  <a:lnTo>
                    <a:pt x="1873" y="2330"/>
                  </a:lnTo>
                  <a:lnTo>
                    <a:pt x="1890" y="2336"/>
                  </a:lnTo>
                  <a:lnTo>
                    <a:pt x="1908" y="2339"/>
                  </a:lnTo>
                  <a:lnTo>
                    <a:pt x="1924" y="2340"/>
                  </a:lnTo>
                  <a:lnTo>
                    <a:pt x="1939" y="2340"/>
                  </a:lnTo>
                  <a:lnTo>
                    <a:pt x="1954" y="2338"/>
                  </a:lnTo>
                  <a:lnTo>
                    <a:pt x="1969" y="2333"/>
                  </a:lnTo>
                  <a:lnTo>
                    <a:pt x="1984" y="2328"/>
                  </a:lnTo>
                  <a:lnTo>
                    <a:pt x="1999" y="2319"/>
                  </a:lnTo>
                  <a:lnTo>
                    <a:pt x="2013" y="2309"/>
                  </a:lnTo>
                  <a:lnTo>
                    <a:pt x="2028" y="2296"/>
                  </a:lnTo>
                  <a:lnTo>
                    <a:pt x="2044" y="2282"/>
                  </a:lnTo>
                  <a:lnTo>
                    <a:pt x="2077" y="2246"/>
                  </a:lnTo>
                  <a:lnTo>
                    <a:pt x="2113" y="2279"/>
                  </a:lnTo>
                  <a:lnTo>
                    <a:pt x="2134" y="2295"/>
                  </a:lnTo>
                  <a:lnTo>
                    <a:pt x="2154" y="2308"/>
                  </a:lnTo>
                  <a:lnTo>
                    <a:pt x="2175" y="2319"/>
                  </a:lnTo>
                  <a:lnTo>
                    <a:pt x="2194" y="2326"/>
                  </a:lnTo>
                  <a:lnTo>
                    <a:pt x="2215" y="2332"/>
                  </a:lnTo>
                  <a:lnTo>
                    <a:pt x="2235" y="2336"/>
                  </a:lnTo>
                  <a:lnTo>
                    <a:pt x="2255" y="2337"/>
                  </a:lnTo>
                  <a:lnTo>
                    <a:pt x="2275" y="2336"/>
                  </a:lnTo>
                  <a:lnTo>
                    <a:pt x="2291" y="2333"/>
                  </a:lnTo>
                  <a:lnTo>
                    <a:pt x="2308" y="2330"/>
                  </a:lnTo>
                  <a:lnTo>
                    <a:pt x="2324" y="2325"/>
                  </a:lnTo>
                  <a:lnTo>
                    <a:pt x="2342" y="2319"/>
                  </a:lnTo>
                  <a:lnTo>
                    <a:pt x="2359" y="2314"/>
                  </a:lnTo>
                  <a:lnTo>
                    <a:pt x="2377" y="2307"/>
                  </a:lnTo>
                  <a:lnTo>
                    <a:pt x="2412" y="2290"/>
                  </a:lnTo>
                  <a:lnTo>
                    <a:pt x="2484" y="2175"/>
                  </a:lnTo>
                  <a:lnTo>
                    <a:pt x="2653" y="2281"/>
                  </a:lnTo>
                  <a:lnTo>
                    <a:pt x="2239" y="2948"/>
                  </a:lnTo>
                  <a:lnTo>
                    <a:pt x="2239" y="3826"/>
                  </a:lnTo>
                  <a:lnTo>
                    <a:pt x="2564" y="3799"/>
                  </a:lnTo>
                  <a:lnTo>
                    <a:pt x="2564" y="3450"/>
                  </a:lnTo>
                  <a:lnTo>
                    <a:pt x="2564" y="3332"/>
                  </a:lnTo>
                  <a:lnTo>
                    <a:pt x="2668" y="3274"/>
                  </a:lnTo>
                  <a:lnTo>
                    <a:pt x="2712" y="3248"/>
                  </a:lnTo>
                  <a:lnTo>
                    <a:pt x="2756" y="3222"/>
                  </a:lnTo>
                  <a:lnTo>
                    <a:pt x="2799" y="3194"/>
                  </a:lnTo>
                  <a:lnTo>
                    <a:pt x="2841" y="3163"/>
                  </a:lnTo>
                  <a:lnTo>
                    <a:pt x="2882" y="3132"/>
                  </a:lnTo>
                  <a:lnTo>
                    <a:pt x="2921" y="3100"/>
                  </a:lnTo>
                  <a:lnTo>
                    <a:pt x="2960" y="3066"/>
                  </a:lnTo>
                  <a:lnTo>
                    <a:pt x="2997" y="3031"/>
                  </a:lnTo>
                  <a:lnTo>
                    <a:pt x="3033" y="2995"/>
                  </a:lnTo>
                  <a:lnTo>
                    <a:pt x="3067" y="2958"/>
                  </a:lnTo>
                  <a:lnTo>
                    <a:pt x="3101" y="2918"/>
                  </a:lnTo>
                  <a:lnTo>
                    <a:pt x="3134" y="2879"/>
                  </a:lnTo>
                  <a:lnTo>
                    <a:pt x="3165" y="2838"/>
                  </a:lnTo>
                  <a:lnTo>
                    <a:pt x="3195" y="2797"/>
                  </a:lnTo>
                  <a:lnTo>
                    <a:pt x="3223" y="2754"/>
                  </a:lnTo>
                  <a:lnTo>
                    <a:pt x="3250" y="2711"/>
                  </a:lnTo>
                  <a:lnTo>
                    <a:pt x="3275" y="2667"/>
                  </a:lnTo>
                  <a:lnTo>
                    <a:pt x="3299" y="2624"/>
                  </a:lnTo>
                  <a:lnTo>
                    <a:pt x="3319" y="2578"/>
                  </a:lnTo>
                  <a:lnTo>
                    <a:pt x="3340" y="2533"/>
                  </a:lnTo>
                  <a:lnTo>
                    <a:pt x="3359" y="2487"/>
                  </a:lnTo>
                  <a:lnTo>
                    <a:pt x="3376" y="2439"/>
                  </a:lnTo>
                  <a:lnTo>
                    <a:pt x="3393" y="2391"/>
                  </a:lnTo>
                  <a:lnTo>
                    <a:pt x="3406" y="2343"/>
                  </a:lnTo>
                  <a:lnTo>
                    <a:pt x="3419" y="2293"/>
                  </a:lnTo>
                  <a:lnTo>
                    <a:pt x="3431" y="2243"/>
                  </a:lnTo>
                  <a:lnTo>
                    <a:pt x="3440" y="2193"/>
                  </a:lnTo>
                  <a:lnTo>
                    <a:pt x="3448" y="2142"/>
                  </a:lnTo>
                  <a:lnTo>
                    <a:pt x="3454" y="2089"/>
                  </a:lnTo>
                  <a:lnTo>
                    <a:pt x="3459" y="2037"/>
                  </a:lnTo>
                  <a:lnTo>
                    <a:pt x="3461" y="1985"/>
                  </a:lnTo>
                  <a:lnTo>
                    <a:pt x="3462" y="1932"/>
                  </a:lnTo>
                  <a:lnTo>
                    <a:pt x="3462" y="1892"/>
                  </a:lnTo>
                  <a:lnTo>
                    <a:pt x="3460" y="1853"/>
                  </a:lnTo>
                  <a:lnTo>
                    <a:pt x="3458" y="1814"/>
                  </a:lnTo>
                  <a:lnTo>
                    <a:pt x="3454" y="1775"/>
                  </a:lnTo>
                  <a:lnTo>
                    <a:pt x="3449" y="1737"/>
                  </a:lnTo>
                  <a:lnTo>
                    <a:pt x="3445" y="1698"/>
                  </a:lnTo>
                  <a:lnTo>
                    <a:pt x="3438" y="1661"/>
                  </a:lnTo>
                  <a:lnTo>
                    <a:pt x="3431" y="1623"/>
                  </a:lnTo>
                  <a:lnTo>
                    <a:pt x="3423" y="1586"/>
                  </a:lnTo>
                  <a:lnTo>
                    <a:pt x="3415" y="1548"/>
                  </a:lnTo>
                  <a:lnTo>
                    <a:pt x="3404" y="1512"/>
                  </a:lnTo>
                  <a:lnTo>
                    <a:pt x="3394" y="1476"/>
                  </a:lnTo>
                  <a:lnTo>
                    <a:pt x="3382" y="1440"/>
                  </a:lnTo>
                  <a:lnTo>
                    <a:pt x="3369" y="1406"/>
                  </a:lnTo>
                  <a:lnTo>
                    <a:pt x="3357" y="1371"/>
                  </a:lnTo>
                  <a:lnTo>
                    <a:pt x="3341" y="1336"/>
                  </a:lnTo>
                  <a:lnTo>
                    <a:pt x="3328" y="1301"/>
                  </a:lnTo>
                  <a:lnTo>
                    <a:pt x="3311" y="1267"/>
                  </a:lnTo>
                  <a:lnTo>
                    <a:pt x="3295" y="1235"/>
                  </a:lnTo>
                  <a:lnTo>
                    <a:pt x="3278" y="1202"/>
                  </a:lnTo>
                  <a:lnTo>
                    <a:pt x="3259" y="1170"/>
                  </a:lnTo>
                  <a:lnTo>
                    <a:pt x="3240" y="1137"/>
                  </a:lnTo>
                  <a:lnTo>
                    <a:pt x="3221" y="1106"/>
                  </a:lnTo>
                  <a:lnTo>
                    <a:pt x="3201" y="1076"/>
                  </a:lnTo>
                  <a:lnTo>
                    <a:pt x="3180" y="1046"/>
                  </a:lnTo>
                  <a:lnTo>
                    <a:pt x="3158" y="1015"/>
                  </a:lnTo>
                  <a:lnTo>
                    <a:pt x="3136" y="986"/>
                  </a:lnTo>
                  <a:lnTo>
                    <a:pt x="3113" y="957"/>
                  </a:lnTo>
                  <a:lnTo>
                    <a:pt x="3090" y="930"/>
                  </a:lnTo>
                  <a:lnTo>
                    <a:pt x="3065" y="902"/>
                  </a:lnTo>
                  <a:lnTo>
                    <a:pt x="3040" y="875"/>
                  </a:lnTo>
                  <a:lnTo>
                    <a:pt x="3014" y="849"/>
                  </a:lnTo>
                  <a:lnTo>
                    <a:pt x="2987" y="824"/>
                  </a:lnTo>
                  <a:lnTo>
                    <a:pt x="2961" y="798"/>
                  </a:lnTo>
                  <a:lnTo>
                    <a:pt x="2934" y="774"/>
                  </a:lnTo>
                  <a:lnTo>
                    <a:pt x="2905" y="751"/>
                  </a:lnTo>
                  <a:lnTo>
                    <a:pt x="2877" y="728"/>
                  </a:lnTo>
                  <a:lnTo>
                    <a:pt x="2848" y="704"/>
                  </a:lnTo>
                  <a:lnTo>
                    <a:pt x="2818" y="683"/>
                  </a:lnTo>
                  <a:lnTo>
                    <a:pt x="2788" y="663"/>
                  </a:lnTo>
                  <a:lnTo>
                    <a:pt x="2756" y="642"/>
                  </a:lnTo>
                  <a:lnTo>
                    <a:pt x="2725" y="622"/>
                  </a:lnTo>
                  <a:lnTo>
                    <a:pt x="2694" y="603"/>
                  </a:lnTo>
                  <a:lnTo>
                    <a:pt x="2661" y="586"/>
                  </a:lnTo>
                  <a:lnTo>
                    <a:pt x="2629" y="568"/>
                  </a:lnTo>
                  <a:lnTo>
                    <a:pt x="2595" y="552"/>
                  </a:lnTo>
                  <a:lnTo>
                    <a:pt x="2561" y="536"/>
                  </a:lnTo>
                  <a:lnTo>
                    <a:pt x="2528" y="521"/>
                  </a:lnTo>
                  <a:lnTo>
                    <a:pt x="2493" y="507"/>
                  </a:lnTo>
                  <a:lnTo>
                    <a:pt x="2458" y="494"/>
                  </a:lnTo>
                  <a:lnTo>
                    <a:pt x="2423" y="481"/>
                  </a:lnTo>
                  <a:lnTo>
                    <a:pt x="2387" y="470"/>
                  </a:lnTo>
                  <a:lnTo>
                    <a:pt x="2351" y="459"/>
                  </a:lnTo>
                  <a:lnTo>
                    <a:pt x="2314" y="449"/>
                  </a:lnTo>
                  <a:lnTo>
                    <a:pt x="2277" y="440"/>
                  </a:lnTo>
                  <a:lnTo>
                    <a:pt x="2240" y="431"/>
                  </a:lnTo>
                  <a:lnTo>
                    <a:pt x="2203" y="424"/>
                  </a:lnTo>
                  <a:lnTo>
                    <a:pt x="2164" y="419"/>
                  </a:lnTo>
                  <a:lnTo>
                    <a:pt x="2127" y="413"/>
                  </a:lnTo>
                  <a:lnTo>
                    <a:pt x="2088" y="408"/>
                  </a:lnTo>
                  <a:lnTo>
                    <a:pt x="2049" y="405"/>
                  </a:lnTo>
                  <a:lnTo>
                    <a:pt x="2011" y="402"/>
                  </a:lnTo>
                  <a:lnTo>
                    <a:pt x="1972" y="401"/>
                  </a:lnTo>
                  <a:lnTo>
                    <a:pt x="1932" y="401"/>
                  </a:lnTo>
                  <a:lnTo>
                    <a:pt x="1893" y="401"/>
                  </a:lnTo>
                  <a:lnTo>
                    <a:pt x="1853" y="402"/>
                  </a:lnTo>
                  <a:lnTo>
                    <a:pt x="1814" y="405"/>
                  </a:lnTo>
                  <a:lnTo>
                    <a:pt x="1775" y="408"/>
                  </a:lnTo>
                  <a:lnTo>
                    <a:pt x="1737" y="413"/>
                  </a:lnTo>
                  <a:lnTo>
                    <a:pt x="1699" y="419"/>
                  </a:lnTo>
                  <a:lnTo>
                    <a:pt x="1660" y="424"/>
                  </a:lnTo>
                  <a:lnTo>
                    <a:pt x="1623" y="431"/>
                  </a:lnTo>
                  <a:lnTo>
                    <a:pt x="1586" y="440"/>
                  </a:lnTo>
                  <a:lnTo>
                    <a:pt x="1549" y="449"/>
                  </a:lnTo>
                  <a:lnTo>
                    <a:pt x="1513" y="459"/>
                  </a:lnTo>
                  <a:lnTo>
                    <a:pt x="1477" y="470"/>
                  </a:lnTo>
                  <a:lnTo>
                    <a:pt x="1441" y="481"/>
                  </a:lnTo>
                  <a:lnTo>
                    <a:pt x="1405" y="494"/>
                  </a:lnTo>
                  <a:lnTo>
                    <a:pt x="1370" y="507"/>
                  </a:lnTo>
                  <a:lnTo>
                    <a:pt x="1335" y="521"/>
                  </a:lnTo>
                  <a:lnTo>
                    <a:pt x="1302" y="536"/>
                  </a:lnTo>
                  <a:lnTo>
                    <a:pt x="1268" y="552"/>
                  </a:lnTo>
                  <a:lnTo>
                    <a:pt x="1234" y="568"/>
                  </a:lnTo>
                  <a:lnTo>
                    <a:pt x="1202" y="586"/>
                  </a:lnTo>
                  <a:lnTo>
                    <a:pt x="1169" y="603"/>
                  </a:lnTo>
                  <a:lnTo>
                    <a:pt x="1138" y="622"/>
                  </a:lnTo>
                  <a:lnTo>
                    <a:pt x="1107" y="642"/>
                  </a:lnTo>
                  <a:lnTo>
                    <a:pt x="1076" y="663"/>
                  </a:lnTo>
                  <a:lnTo>
                    <a:pt x="1045" y="683"/>
                  </a:lnTo>
                  <a:lnTo>
                    <a:pt x="1016" y="704"/>
                  </a:lnTo>
                  <a:lnTo>
                    <a:pt x="987" y="728"/>
                  </a:lnTo>
                  <a:lnTo>
                    <a:pt x="958" y="751"/>
                  </a:lnTo>
                  <a:lnTo>
                    <a:pt x="930" y="774"/>
                  </a:lnTo>
                  <a:lnTo>
                    <a:pt x="902" y="798"/>
                  </a:lnTo>
                  <a:lnTo>
                    <a:pt x="876" y="824"/>
                  </a:lnTo>
                  <a:lnTo>
                    <a:pt x="849" y="849"/>
                  </a:lnTo>
                  <a:lnTo>
                    <a:pt x="823" y="875"/>
                  </a:lnTo>
                  <a:lnTo>
                    <a:pt x="799" y="902"/>
                  </a:lnTo>
                  <a:lnTo>
                    <a:pt x="775" y="930"/>
                  </a:lnTo>
                  <a:lnTo>
                    <a:pt x="750" y="957"/>
                  </a:lnTo>
                  <a:lnTo>
                    <a:pt x="728" y="986"/>
                  </a:lnTo>
                  <a:lnTo>
                    <a:pt x="705" y="1015"/>
                  </a:lnTo>
                  <a:lnTo>
                    <a:pt x="684" y="1046"/>
                  </a:lnTo>
                  <a:lnTo>
                    <a:pt x="662" y="1076"/>
                  </a:lnTo>
                  <a:lnTo>
                    <a:pt x="642" y="1106"/>
                  </a:lnTo>
                  <a:lnTo>
                    <a:pt x="623" y="1137"/>
                  </a:lnTo>
                  <a:lnTo>
                    <a:pt x="604" y="1170"/>
                  </a:lnTo>
                  <a:lnTo>
                    <a:pt x="585" y="1202"/>
                  </a:lnTo>
                  <a:lnTo>
                    <a:pt x="569" y="1235"/>
                  </a:lnTo>
                  <a:lnTo>
                    <a:pt x="552" y="1267"/>
                  </a:lnTo>
                  <a:lnTo>
                    <a:pt x="537" y="1301"/>
                  </a:lnTo>
                  <a:lnTo>
                    <a:pt x="522" y="1336"/>
                  </a:lnTo>
                  <a:lnTo>
                    <a:pt x="508" y="1371"/>
                  </a:lnTo>
                  <a:lnTo>
                    <a:pt x="494" y="1406"/>
                  </a:lnTo>
                  <a:lnTo>
                    <a:pt x="482" y="1440"/>
                  </a:lnTo>
                  <a:lnTo>
                    <a:pt x="470" y="1476"/>
                  </a:lnTo>
                  <a:lnTo>
                    <a:pt x="459" y="1512"/>
                  </a:lnTo>
                  <a:lnTo>
                    <a:pt x="450" y="1548"/>
                  </a:lnTo>
                  <a:lnTo>
                    <a:pt x="440" y="1586"/>
                  </a:lnTo>
                  <a:lnTo>
                    <a:pt x="432" y="1623"/>
                  </a:lnTo>
                  <a:lnTo>
                    <a:pt x="425" y="1661"/>
                  </a:lnTo>
                  <a:lnTo>
                    <a:pt x="418" y="1698"/>
                  </a:lnTo>
                  <a:lnTo>
                    <a:pt x="414" y="1737"/>
                  </a:lnTo>
                  <a:lnTo>
                    <a:pt x="409" y="1775"/>
                  </a:lnTo>
                  <a:lnTo>
                    <a:pt x="405" y="1814"/>
                  </a:lnTo>
                  <a:lnTo>
                    <a:pt x="403" y="1853"/>
                  </a:lnTo>
                  <a:lnTo>
                    <a:pt x="402" y="1892"/>
                  </a:lnTo>
                  <a:lnTo>
                    <a:pt x="401" y="1932"/>
                  </a:lnTo>
                  <a:lnTo>
                    <a:pt x="402" y="1986"/>
                  </a:lnTo>
                  <a:lnTo>
                    <a:pt x="405" y="2040"/>
                  </a:lnTo>
                  <a:lnTo>
                    <a:pt x="410" y="2093"/>
                  </a:lnTo>
                  <a:lnTo>
                    <a:pt x="416" y="2146"/>
                  </a:lnTo>
                  <a:lnTo>
                    <a:pt x="424" y="2199"/>
                  </a:lnTo>
                  <a:lnTo>
                    <a:pt x="434" y="2251"/>
                  </a:lnTo>
                  <a:lnTo>
                    <a:pt x="446" y="2301"/>
                  </a:lnTo>
                  <a:lnTo>
                    <a:pt x="459" y="2352"/>
                  </a:lnTo>
                  <a:lnTo>
                    <a:pt x="474" y="2402"/>
                  </a:lnTo>
                  <a:lnTo>
                    <a:pt x="490" y="2451"/>
                  </a:lnTo>
                  <a:lnTo>
                    <a:pt x="509" y="2498"/>
                  </a:lnTo>
                  <a:lnTo>
                    <a:pt x="529" y="2546"/>
                  </a:lnTo>
                  <a:lnTo>
                    <a:pt x="549" y="2592"/>
                  </a:lnTo>
                  <a:lnTo>
                    <a:pt x="573" y="2638"/>
                  </a:lnTo>
                  <a:lnTo>
                    <a:pt x="597" y="2682"/>
                  </a:lnTo>
                  <a:lnTo>
                    <a:pt x="623" y="2726"/>
                  </a:lnTo>
                  <a:lnTo>
                    <a:pt x="650" y="2770"/>
                  </a:lnTo>
                  <a:lnTo>
                    <a:pt x="679" y="2814"/>
                  </a:lnTo>
                  <a:lnTo>
                    <a:pt x="711" y="2856"/>
                  </a:lnTo>
                  <a:lnTo>
                    <a:pt x="743" y="2896"/>
                  </a:lnTo>
                  <a:lnTo>
                    <a:pt x="777" y="2937"/>
                  </a:lnTo>
                  <a:lnTo>
                    <a:pt x="812" y="2975"/>
                  </a:lnTo>
                  <a:lnTo>
                    <a:pt x="848" y="3014"/>
                  </a:lnTo>
                  <a:lnTo>
                    <a:pt x="885" y="3050"/>
                  </a:lnTo>
                  <a:lnTo>
                    <a:pt x="924" y="3085"/>
                  </a:lnTo>
                  <a:lnTo>
                    <a:pt x="964" y="3118"/>
                  </a:lnTo>
                  <a:lnTo>
                    <a:pt x="1004" y="3151"/>
                  </a:lnTo>
                  <a:lnTo>
                    <a:pt x="1047" y="3182"/>
                  </a:lnTo>
                  <a:lnTo>
                    <a:pt x="1090" y="3211"/>
                  </a:lnTo>
                  <a:lnTo>
                    <a:pt x="1135" y="3239"/>
                  </a:lnTo>
                  <a:lnTo>
                    <a:pt x="1180" y="3266"/>
                  </a:lnTo>
                  <a:lnTo>
                    <a:pt x="1226" y="3291"/>
                  </a:lnTo>
                  <a:lnTo>
                    <a:pt x="1335" y="3348"/>
                  </a:lnTo>
                  <a:lnTo>
                    <a:pt x="1335" y="3469"/>
                  </a:lnTo>
                  <a:lnTo>
                    <a:pt x="1335" y="3838"/>
                  </a:lnTo>
                  <a:lnTo>
                    <a:pt x="1674" y="3838"/>
                  </a:lnTo>
                  <a:lnTo>
                    <a:pt x="1674" y="2948"/>
                  </a:lnTo>
                  <a:lnTo>
                    <a:pt x="1260" y="2281"/>
                  </a:lnTo>
                  <a:lnTo>
                    <a:pt x="1431" y="2175"/>
                  </a:lnTo>
                  <a:lnTo>
                    <a:pt x="1507" y="2300"/>
                  </a:lnTo>
                  <a:close/>
                  <a:moveTo>
                    <a:pt x="2326" y="2429"/>
                  </a:moveTo>
                  <a:lnTo>
                    <a:pt x="2326" y="2429"/>
                  </a:lnTo>
                  <a:lnTo>
                    <a:pt x="2305" y="2432"/>
                  </a:lnTo>
                  <a:lnTo>
                    <a:pt x="2284" y="2435"/>
                  </a:lnTo>
                  <a:lnTo>
                    <a:pt x="2258" y="2437"/>
                  </a:lnTo>
                  <a:lnTo>
                    <a:pt x="2234" y="2437"/>
                  </a:lnTo>
                  <a:lnTo>
                    <a:pt x="2208" y="2433"/>
                  </a:lnTo>
                  <a:lnTo>
                    <a:pt x="2184" y="2429"/>
                  </a:lnTo>
                  <a:lnTo>
                    <a:pt x="2158" y="2420"/>
                  </a:lnTo>
                  <a:lnTo>
                    <a:pt x="2134" y="2411"/>
                  </a:lnTo>
                  <a:lnTo>
                    <a:pt x="2109" y="2397"/>
                  </a:lnTo>
                  <a:lnTo>
                    <a:pt x="2083" y="2382"/>
                  </a:lnTo>
                  <a:lnTo>
                    <a:pt x="2063" y="2396"/>
                  </a:lnTo>
                  <a:lnTo>
                    <a:pt x="2045" y="2409"/>
                  </a:lnTo>
                  <a:lnTo>
                    <a:pt x="2024" y="2419"/>
                  </a:lnTo>
                  <a:lnTo>
                    <a:pt x="2004" y="2427"/>
                  </a:lnTo>
                  <a:lnTo>
                    <a:pt x="1983" y="2434"/>
                  </a:lnTo>
                  <a:lnTo>
                    <a:pt x="1962" y="2438"/>
                  </a:lnTo>
                  <a:lnTo>
                    <a:pt x="1941" y="2440"/>
                  </a:lnTo>
                  <a:lnTo>
                    <a:pt x="1920" y="2440"/>
                  </a:lnTo>
                  <a:lnTo>
                    <a:pt x="1900" y="2439"/>
                  </a:lnTo>
                  <a:lnTo>
                    <a:pt x="1879" y="2435"/>
                  </a:lnTo>
                  <a:lnTo>
                    <a:pt x="1858" y="2430"/>
                  </a:lnTo>
                  <a:lnTo>
                    <a:pt x="1837" y="2423"/>
                  </a:lnTo>
                  <a:lnTo>
                    <a:pt x="1816" y="2415"/>
                  </a:lnTo>
                  <a:lnTo>
                    <a:pt x="1794" y="2404"/>
                  </a:lnTo>
                  <a:lnTo>
                    <a:pt x="1773" y="2393"/>
                  </a:lnTo>
                  <a:lnTo>
                    <a:pt x="1752" y="2379"/>
                  </a:lnTo>
                  <a:lnTo>
                    <a:pt x="1735" y="2390"/>
                  </a:lnTo>
                  <a:lnTo>
                    <a:pt x="1716" y="2399"/>
                  </a:lnTo>
                  <a:lnTo>
                    <a:pt x="1699" y="2408"/>
                  </a:lnTo>
                  <a:lnTo>
                    <a:pt x="1679" y="2413"/>
                  </a:lnTo>
                  <a:lnTo>
                    <a:pt x="1660" y="2418"/>
                  </a:lnTo>
                  <a:lnTo>
                    <a:pt x="1642" y="2422"/>
                  </a:lnTo>
                  <a:lnTo>
                    <a:pt x="1622" y="2424"/>
                  </a:lnTo>
                  <a:lnTo>
                    <a:pt x="1602" y="2424"/>
                  </a:lnTo>
                  <a:lnTo>
                    <a:pt x="1585" y="2424"/>
                  </a:lnTo>
                  <a:lnTo>
                    <a:pt x="1860" y="2866"/>
                  </a:lnTo>
                  <a:lnTo>
                    <a:pt x="1875" y="2891"/>
                  </a:lnTo>
                  <a:lnTo>
                    <a:pt x="1875" y="2918"/>
                  </a:lnTo>
                  <a:lnTo>
                    <a:pt x="1875" y="3838"/>
                  </a:lnTo>
                  <a:lnTo>
                    <a:pt x="2038" y="3838"/>
                  </a:lnTo>
                  <a:lnTo>
                    <a:pt x="2038" y="2918"/>
                  </a:lnTo>
                  <a:lnTo>
                    <a:pt x="2038" y="2891"/>
                  </a:lnTo>
                  <a:lnTo>
                    <a:pt x="2053" y="2866"/>
                  </a:lnTo>
                  <a:lnTo>
                    <a:pt x="2326" y="2429"/>
                  </a:lnTo>
                  <a:close/>
                  <a:moveTo>
                    <a:pt x="2506" y="5533"/>
                  </a:moveTo>
                  <a:lnTo>
                    <a:pt x="1402" y="5631"/>
                  </a:lnTo>
                  <a:lnTo>
                    <a:pt x="1405" y="5656"/>
                  </a:lnTo>
                  <a:lnTo>
                    <a:pt x="1410" y="5681"/>
                  </a:lnTo>
                  <a:lnTo>
                    <a:pt x="1417" y="5705"/>
                  </a:lnTo>
                  <a:lnTo>
                    <a:pt x="1424" y="5729"/>
                  </a:lnTo>
                  <a:lnTo>
                    <a:pt x="1432" y="5753"/>
                  </a:lnTo>
                  <a:lnTo>
                    <a:pt x="1441" y="5776"/>
                  </a:lnTo>
                  <a:lnTo>
                    <a:pt x="1451" y="5798"/>
                  </a:lnTo>
                  <a:lnTo>
                    <a:pt x="1463" y="5820"/>
                  </a:lnTo>
                  <a:lnTo>
                    <a:pt x="1475" y="5842"/>
                  </a:lnTo>
                  <a:lnTo>
                    <a:pt x="1489" y="5862"/>
                  </a:lnTo>
                  <a:lnTo>
                    <a:pt x="1503" y="5883"/>
                  </a:lnTo>
                  <a:lnTo>
                    <a:pt x="1516" y="5902"/>
                  </a:lnTo>
                  <a:lnTo>
                    <a:pt x="1533" y="5921"/>
                  </a:lnTo>
                  <a:lnTo>
                    <a:pt x="1549" y="5938"/>
                  </a:lnTo>
                  <a:lnTo>
                    <a:pt x="1566" y="5956"/>
                  </a:lnTo>
                  <a:lnTo>
                    <a:pt x="1584" y="5973"/>
                  </a:lnTo>
                  <a:lnTo>
                    <a:pt x="1602" y="5988"/>
                  </a:lnTo>
                  <a:lnTo>
                    <a:pt x="1622" y="6003"/>
                  </a:lnTo>
                  <a:lnTo>
                    <a:pt x="1642" y="6017"/>
                  </a:lnTo>
                  <a:lnTo>
                    <a:pt x="1663" y="6031"/>
                  </a:lnTo>
                  <a:lnTo>
                    <a:pt x="1685" y="6043"/>
                  </a:lnTo>
                  <a:lnTo>
                    <a:pt x="1706" y="6055"/>
                  </a:lnTo>
                  <a:lnTo>
                    <a:pt x="1729" y="6065"/>
                  </a:lnTo>
                  <a:lnTo>
                    <a:pt x="1752" y="6074"/>
                  </a:lnTo>
                  <a:lnTo>
                    <a:pt x="1775" y="6082"/>
                  </a:lnTo>
                  <a:lnTo>
                    <a:pt x="1799" y="6091"/>
                  </a:lnTo>
                  <a:lnTo>
                    <a:pt x="1823" y="6096"/>
                  </a:lnTo>
                  <a:lnTo>
                    <a:pt x="1849" y="6102"/>
                  </a:lnTo>
                  <a:lnTo>
                    <a:pt x="1873" y="6106"/>
                  </a:lnTo>
                  <a:lnTo>
                    <a:pt x="1900" y="6109"/>
                  </a:lnTo>
                  <a:lnTo>
                    <a:pt x="1925" y="6110"/>
                  </a:lnTo>
                  <a:lnTo>
                    <a:pt x="1951" y="6111"/>
                  </a:lnTo>
                  <a:lnTo>
                    <a:pt x="1980" y="6110"/>
                  </a:lnTo>
                  <a:lnTo>
                    <a:pt x="2008" y="6109"/>
                  </a:lnTo>
                  <a:lnTo>
                    <a:pt x="2035" y="6106"/>
                  </a:lnTo>
                  <a:lnTo>
                    <a:pt x="2063" y="6100"/>
                  </a:lnTo>
                  <a:lnTo>
                    <a:pt x="2090" y="6094"/>
                  </a:lnTo>
                  <a:lnTo>
                    <a:pt x="2117" y="6087"/>
                  </a:lnTo>
                  <a:lnTo>
                    <a:pt x="2142" y="6078"/>
                  </a:lnTo>
                  <a:lnTo>
                    <a:pt x="2168" y="6067"/>
                  </a:lnTo>
                  <a:lnTo>
                    <a:pt x="2192" y="6057"/>
                  </a:lnTo>
                  <a:lnTo>
                    <a:pt x="2215" y="6044"/>
                  </a:lnTo>
                  <a:lnTo>
                    <a:pt x="2239" y="6031"/>
                  </a:lnTo>
                  <a:lnTo>
                    <a:pt x="2262" y="6016"/>
                  </a:lnTo>
                  <a:lnTo>
                    <a:pt x="2284" y="6001"/>
                  </a:lnTo>
                  <a:lnTo>
                    <a:pt x="2305" y="5985"/>
                  </a:lnTo>
                  <a:lnTo>
                    <a:pt x="2324" y="5968"/>
                  </a:lnTo>
                  <a:lnTo>
                    <a:pt x="2344" y="5949"/>
                  </a:lnTo>
                  <a:lnTo>
                    <a:pt x="2362" y="5929"/>
                  </a:lnTo>
                  <a:lnTo>
                    <a:pt x="2379" y="5909"/>
                  </a:lnTo>
                  <a:lnTo>
                    <a:pt x="2396" y="5889"/>
                  </a:lnTo>
                  <a:lnTo>
                    <a:pt x="2412" y="5866"/>
                  </a:lnTo>
                  <a:lnTo>
                    <a:pt x="2425" y="5844"/>
                  </a:lnTo>
                  <a:lnTo>
                    <a:pt x="2439" y="5821"/>
                  </a:lnTo>
                  <a:lnTo>
                    <a:pt x="2451" y="5797"/>
                  </a:lnTo>
                  <a:lnTo>
                    <a:pt x="2463" y="5772"/>
                  </a:lnTo>
                  <a:lnTo>
                    <a:pt x="2473" y="5747"/>
                  </a:lnTo>
                  <a:lnTo>
                    <a:pt x="2481" y="5721"/>
                  </a:lnTo>
                  <a:lnTo>
                    <a:pt x="2489" y="5695"/>
                  </a:lnTo>
                  <a:lnTo>
                    <a:pt x="2495" y="5668"/>
                  </a:lnTo>
                  <a:lnTo>
                    <a:pt x="2500" y="5641"/>
                  </a:lnTo>
                  <a:lnTo>
                    <a:pt x="2503" y="5613"/>
                  </a:lnTo>
                  <a:lnTo>
                    <a:pt x="2506" y="5584"/>
                  </a:lnTo>
                  <a:lnTo>
                    <a:pt x="2507" y="5556"/>
                  </a:lnTo>
                  <a:lnTo>
                    <a:pt x="2506" y="5533"/>
                  </a:lnTo>
                  <a:close/>
                  <a:moveTo>
                    <a:pt x="2908" y="4892"/>
                  </a:moveTo>
                  <a:lnTo>
                    <a:pt x="1018" y="5060"/>
                  </a:lnTo>
                  <a:lnTo>
                    <a:pt x="1015" y="5089"/>
                  </a:lnTo>
                  <a:lnTo>
                    <a:pt x="1015" y="5118"/>
                  </a:lnTo>
                  <a:lnTo>
                    <a:pt x="1017" y="5144"/>
                  </a:lnTo>
                  <a:lnTo>
                    <a:pt x="2906" y="4978"/>
                  </a:lnTo>
                  <a:lnTo>
                    <a:pt x="2908" y="4953"/>
                  </a:lnTo>
                  <a:lnTo>
                    <a:pt x="2910" y="4927"/>
                  </a:lnTo>
                  <a:lnTo>
                    <a:pt x="2910" y="4910"/>
                  </a:lnTo>
                  <a:lnTo>
                    <a:pt x="2908" y="4892"/>
                  </a:lnTo>
                  <a:close/>
                  <a:moveTo>
                    <a:pt x="2908" y="4171"/>
                  </a:moveTo>
                  <a:lnTo>
                    <a:pt x="1018" y="4337"/>
                  </a:lnTo>
                  <a:lnTo>
                    <a:pt x="1015" y="4368"/>
                  </a:lnTo>
                  <a:lnTo>
                    <a:pt x="1015" y="4397"/>
                  </a:lnTo>
                  <a:lnTo>
                    <a:pt x="1017" y="4423"/>
                  </a:lnTo>
                  <a:lnTo>
                    <a:pt x="2906" y="4257"/>
                  </a:lnTo>
                  <a:lnTo>
                    <a:pt x="2908" y="4232"/>
                  </a:lnTo>
                  <a:lnTo>
                    <a:pt x="2910" y="4206"/>
                  </a:lnTo>
                  <a:lnTo>
                    <a:pt x="2910" y="4189"/>
                  </a:lnTo>
                  <a:lnTo>
                    <a:pt x="2908" y="4171"/>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cs typeface="+mn-ea"/>
                <a:sym typeface="+mn-lt"/>
              </a:endParaRPr>
            </a:p>
          </p:txBody>
        </p:sp>
      </p:grpSp>
      <p:grpSp>
        <p:nvGrpSpPr>
          <p:cNvPr id="74" name="组合 73"/>
          <p:cNvGrpSpPr/>
          <p:nvPr/>
        </p:nvGrpSpPr>
        <p:grpSpPr>
          <a:xfrm>
            <a:off x="3981898" y="1449778"/>
            <a:ext cx="948873" cy="1143356"/>
            <a:chOff x="3443444" y="1203598"/>
            <a:chExt cx="948873" cy="1143356"/>
          </a:xfrm>
        </p:grpSpPr>
        <p:sp>
          <p:nvSpPr>
            <p:cNvPr id="57" name="椭圆 11"/>
            <p:cNvSpPr/>
            <p:nvPr/>
          </p:nvSpPr>
          <p:spPr>
            <a:xfrm>
              <a:off x="3443444" y="1203598"/>
              <a:ext cx="948873" cy="1143356"/>
            </a:xfrm>
            <a:custGeom>
              <a:avLst/>
              <a:gdLst/>
              <a:ahLst/>
              <a:cxnLst/>
              <a:rect l="l" t="t" r="r" b="b"/>
              <a:pathLst>
                <a:path w="1845204" h="2223400">
                  <a:moveTo>
                    <a:pt x="922602" y="0"/>
                  </a:moveTo>
                  <a:cubicBezTo>
                    <a:pt x="1432141" y="0"/>
                    <a:pt x="1845204" y="413063"/>
                    <a:pt x="1845204" y="922602"/>
                  </a:cubicBezTo>
                  <a:cubicBezTo>
                    <a:pt x="1845204" y="1147299"/>
                    <a:pt x="1764878" y="1353235"/>
                    <a:pt x="1628134" y="1510557"/>
                  </a:cubicBezTo>
                  <a:lnTo>
                    <a:pt x="1635445" y="1510557"/>
                  </a:lnTo>
                  <a:lnTo>
                    <a:pt x="1593653" y="1552349"/>
                  </a:lnTo>
                  <a:cubicBezTo>
                    <a:pt x="1581994" y="1568184"/>
                    <a:pt x="1568184" y="1581994"/>
                    <a:pt x="1552350" y="1593652"/>
                  </a:cubicBezTo>
                  <a:lnTo>
                    <a:pt x="922602" y="2223400"/>
                  </a:lnTo>
                  <a:lnTo>
                    <a:pt x="292852" y="1593650"/>
                  </a:lnTo>
                  <a:cubicBezTo>
                    <a:pt x="277019" y="1581993"/>
                    <a:pt x="263211" y="1568185"/>
                    <a:pt x="251554" y="1552352"/>
                  </a:cubicBezTo>
                  <a:lnTo>
                    <a:pt x="209759" y="1510557"/>
                  </a:lnTo>
                  <a:lnTo>
                    <a:pt x="217070" y="1510557"/>
                  </a:lnTo>
                  <a:cubicBezTo>
                    <a:pt x="80326" y="1353235"/>
                    <a:pt x="0" y="1147299"/>
                    <a:pt x="0" y="922602"/>
                  </a:cubicBezTo>
                  <a:cubicBezTo>
                    <a:pt x="0" y="413063"/>
                    <a:pt x="413063" y="0"/>
                    <a:pt x="922602" y="0"/>
                  </a:cubicBezTo>
                  <a:close/>
                </a:path>
              </a:pathLst>
            </a:custGeom>
            <a:solidFill>
              <a:srgbClr val="64606D"/>
            </a:solidFill>
            <a:ln w="3175" cap="flat" cmpd="sng" algn="ctr">
              <a:solidFill>
                <a:srgbClr val="D7D7D7"/>
              </a:solidFill>
              <a:prstDash val="solid"/>
            </a:ln>
            <a:effectLst>
              <a:outerShdw blurRad="50800" dist="38100" sx="97000" sy="97000" algn="ctr" rotWithShape="0">
                <a:srgbClr val="000000">
                  <a:alpha val="40000"/>
                </a:srgbClr>
              </a:outerShdw>
            </a:effectLst>
          </p:spPr>
          <p:txBody>
            <a:bodyPr anchor="ctr"/>
            <a:lstStyle/>
            <a:p>
              <a:pPr algn="ctr">
                <a:lnSpc>
                  <a:spcPct val="120000"/>
                </a:lnSpc>
              </a:pPr>
              <a:endParaRPr lang="zh-CN" altLang="en-US" sz="2000" b="1" kern="0">
                <a:solidFill>
                  <a:schemeClr val="tx1">
                    <a:lumMod val="50000"/>
                    <a:lumOff val="50000"/>
                  </a:schemeClr>
                </a:solidFill>
                <a:cs typeface="+mn-ea"/>
                <a:sym typeface="+mn-lt"/>
              </a:endParaRPr>
            </a:p>
          </p:txBody>
        </p:sp>
        <p:sp>
          <p:nvSpPr>
            <p:cNvPr id="70" name="KSO_Shape"/>
            <p:cNvSpPr>
              <a:spLocks/>
            </p:cNvSpPr>
            <p:nvPr/>
          </p:nvSpPr>
          <p:spPr bwMode="auto">
            <a:xfrm>
              <a:off x="3582756" y="1384695"/>
              <a:ext cx="670248" cy="669131"/>
            </a:xfrm>
            <a:custGeom>
              <a:avLst/>
              <a:gdLst>
                <a:gd name="T0" fmla="*/ 1435690 w 5147"/>
                <a:gd name="T1" fmla="*/ 1165934 h 5145"/>
                <a:gd name="T2" fmla="*/ 1462708 w 5147"/>
                <a:gd name="T3" fmla="*/ 1091584 h 5145"/>
                <a:gd name="T4" fmla="*/ 1474552 w 5147"/>
                <a:gd name="T5" fmla="*/ 867423 h 5145"/>
                <a:gd name="T6" fmla="*/ 1440131 w 5147"/>
                <a:gd name="T7" fmla="*/ 746834 h 5145"/>
                <a:gd name="T8" fmla="*/ 1367218 w 5147"/>
                <a:gd name="T9" fmla="*/ 623656 h 5145"/>
                <a:gd name="T10" fmla="*/ 1264325 w 5147"/>
                <a:gd name="T11" fmla="*/ 524892 h 5145"/>
                <a:gd name="T12" fmla="*/ 1138114 w 5147"/>
                <a:gd name="T13" fmla="*/ 456830 h 5145"/>
                <a:gd name="T14" fmla="*/ 867928 w 5147"/>
                <a:gd name="T15" fmla="*/ 429457 h 5145"/>
                <a:gd name="T16" fmla="*/ 801307 w 5147"/>
                <a:gd name="T17" fmla="*/ 444993 h 5145"/>
                <a:gd name="T18" fmla="*/ 727653 w 5147"/>
                <a:gd name="T19" fmla="*/ 472736 h 5145"/>
                <a:gd name="T20" fmla="*/ 483375 w 5147"/>
                <a:gd name="T21" fmla="*/ 707255 h 5145"/>
                <a:gd name="T22" fmla="*/ 452285 w 5147"/>
                <a:gd name="T23" fmla="*/ 779016 h 5145"/>
                <a:gd name="T24" fmla="*/ 432298 w 5147"/>
                <a:gd name="T25" fmla="*/ 855956 h 5145"/>
                <a:gd name="T26" fmla="*/ 443772 w 5147"/>
                <a:gd name="T27" fmla="*/ 1097502 h 5145"/>
                <a:gd name="T28" fmla="*/ 502251 w 5147"/>
                <a:gd name="T29" fmla="*/ 1229558 h 5145"/>
                <a:gd name="T30" fmla="*/ 593300 w 5147"/>
                <a:gd name="T31" fmla="*/ 1339419 h 5145"/>
                <a:gd name="T32" fmla="*/ 709887 w 5147"/>
                <a:gd name="T33" fmla="*/ 1421167 h 5145"/>
                <a:gd name="T34" fmla="*/ 847201 w 5147"/>
                <a:gd name="T35" fmla="*/ 1469625 h 5145"/>
                <a:gd name="T36" fmla="*/ 1070383 w 5147"/>
                <a:gd name="T37" fmla="*/ 1466665 h 5145"/>
                <a:gd name="T38" fmla="*/ 1146257 w 5147"/>
                <a:gd name="T39" fmla="*/ 1443362 h 5145"/>
                <a:gd name="T40" fmla="*/ 1846521 w 5147"/>
                <a:gd name="T41" fmla="*/ 1844706 h 5145"/>
                <a:gd name="T42" fmla="*/ 1006722 w 5147"/>
                <a:gd name="T43" fmla="*/ 527112 h 5145"/>
                <a:gd name="T44" fmla="*/ 1079636 w 5147"/>
                <a:gd name="T45" fmla="*/ 543018 h 5145"/>
                <a:gd name="T46" fmla="*/ 1146997 w 5147"/>
                <a:gd name="T47" fmla="*/ 570390 h 5145"/>
                <a:gd name="T48" fmla="*/ 1208437 w 5147"/>
                <a:gd name="T49" fmla="*/ 608860 h 5145"/>
                <a:gd name="T50" fmla="*/ 1262104 w 5147"/>
                <a:gd name="T51" fmla="*/ 656208 h 5145"/>
                <a:gd name="T52" fmla="*/ 1307259 w 5147"/>
                <a:gd name="T53" fmla="*/ 712433 h 5145"/>
                <a:gd name="T54" fmla="*/ 1342790 w 5147"/>
                <a:gd name="T55" fmla="*/ 775317 h 5145"/>
                <a:gd name="T56" fmla="*/ 1367218 w 5147"/>
                <a:gd name="T57" fmla="*/ 844858 h 5145"/>
                <a:gd name="T58" fmla="*/ 1379432 w 5147"/>
                <a:gd name="T59" fmla="*/ 918469 h 5145"/>
                <a:gd name="T60" fmla="*/ 1379432 w 5147"/>
                <a:gd name="T61" fmla="*/ 982092 h 5145"/>
                <a:gd name="T62" fmla="*/ 1368698 w 5147"/>
                <a:gd name="T63" fmla="*/ 1052004 h 5145"/>
                <a:gd name="T64" fmla="*/ 1065201 w 5147"/>
                <a:gd name="T65" fmla="*/ 734627 h 5145"/>
                <a:gd name="T66" fmla="*/ 851643 w 5147"/>
                <a:gd name="T67" fmla="*/ 535620 h 5145"/>
                <a:gd name="T68" fmla="*/ 921595 w 5147"/>
                <a:gd name="T69" fmla="*/ 524892 h 5145"/>
                <a:gd name="T70" fmla="*/ 1034851 w 5147"/>
                <a:gd name="T71" fmla="*/ 959898 h 5145"/>
                <a:gd name="T72" fmla="*/ 1010794 w 5147"/>
                <a:gd name="T73" fmla="*/ 1010205 h 5145"/>
                <a:gd name="T74" fmla="*/ 960828 w 5147"/>
                <a:gd name="T75" fmla="*/ 1033879 h 5145"/>
                <a:gd name="T76" fmla="*/ 912712 w 5147"/>
                <a:gd name="T77" fmla="*/ 1024631 h 5145"/>
                <a:gd name="T78" fmla="*/ 876071 w 5147"/>
                <a:gd name="T79" fmla="*/ 983942 h 5145"/>
                <a:gd name="T80" fmla="*/ 870889 w 5147"/>
                <a:gd name="T81" fmla="*/ 934745 h 5145"/>
                <a:gd name="T82" fmla="*/ 899758 w 5147"/>
                <a:gd name="T83" fmla="*/ 887397 h 5145"/>
                <a:gd name="T84" fmla="*/ 952315 w 5147"/>
                <a:gd name="T85" fmla="*/ 868532 h 5145"/>
                <a:gd name="T86" fmla="*/ 998950 w 5147"/>
                <a:gd name="T87" fmla="*/ 882958 h 5145"/>
                <a:gd name="T88" fmla="*/ 1031520 w 5147"/>
                <a:gd name="T89" fmla="*/ 926977 h 5145"/>
                <a:gd name="T90" fmla="*/ 941582 w 5147"/>
                <a:gd name="T91" fmla="*/ 1379368 h 5145"/>
                <a:gd name="T92" fmla="*/ 866077 w 5147"/>
                <a:gd name="T93" fmla="*/ 1370861 h 5145"/>
                <a:gd name="T94" fmla="*/ 795755 w 5147"/>
                <a:gd name="T95" fmla="*/ 1349776 h 5145"/>
                <a:gd name="T96" fmla="*/ 730244 w 5147"/>
                <a:gd name="T97" fmla="*/ 1317225 h 5145"/>
                <a:gd name="T98" fmla="*/ 672135 w 5147"/>
                <a:gd name="T99" fmla="*/ 1275056 h 5145"/>
                <a:gd name="T100" fmla="*/ 622169 w 5147"/>
                <a:gd name="T101" fmla="*/ 1223269 h 5145"/>
                <a:gd name="T102" fmla="*/ 581086 w 5147"/>
                <a:gd name="T103" fmla="*/ 1164085 h 5145"/>
                <a:gd name="T104" fmla="*/ 549996 w 5147"/>
                <a:gd name="T105" fmla="*/ 1098242 h 5145"/>
                <a:gd name="T106" fmla="*/ 530750 w 5147"/>
                <a:gd name="T107" fmla="*/ 1027221 h 5145"/>
                <a:gd name="T108" fmla="*/ 524088 w 5147"/>
                <a:gd name="T109" fmla="*/ 951391 h 5145"/>
                <a:gd name="T110" fmla="*/ 528529 w 5147"/>
                <a:gd name="T111" fmla="*/ 890357 h 5145"/>
                <a:gd name="T112" fmla="*/ 544074 w 5147"/>
                <a:gd name="T113" fmla="*/ 822664 h 5145"/>
                <a:gd name="T114" fmla="*/ 1090739 w 5147"/>
                <a:gd name="T115" fmla="*/ 1356434 h 5145"/>
                <a:gd name="T116" fmla="*/ 1023378 w 5147"/>
                <a:gd name="T117" fmla="*/ 1373450 h 5145"/>
                <a:gd name="T118" fmla="*/ 952315 w 5147"/>
                <a:gd name="T119" fmla="*/ 1379368 h 514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147" h="5145">
                  <a:moveTo>
                    <a:pt x="4989" y="4987"/>
                  </a:moveTo>
                  <a:lnTo>
                    <a:pt x="3826" y="3260"/>
                  </a:lnTo>
                  <a:lnTo>
                    <a:pt x="3841" y="3233"/>
                  </a:lnTo>
                  <a:lnTo>
                    <a:pt x="3854" y="3207"/>
                  </a:lnTo>
                  <a:lnTo>
                    <a:pt x="3867" y="3179"/>
                  </a:lnTo>
                  <a:lnTo>
                    <a:pt x="3879" y="3152"/>
                  </a:lnTo>
                  <a:lnTo>
                    <a:pt x="3892" y="3124"/>
                  </a:lnTo>
                  <a:lnTo>
                    <a:pt x="3903" y="3096"/>
                  </a:lnTo>
                  <a:lnTo>
                    <a:pt x="3914" y="3067"/>
                  </a:lnTo>
                  <a:lnTo>
                    <a:pt x="3924" y="3038"/>
                  </a:lnTo>
                  <a:lnTo>
                    <a:pt x="3934" y="3010"/>
                  </a:lnTo>
                  <a:lnTo>
                    <a:pt x="3944" y="2980"/>
                  </a:lnTo>
                  <a:lnTo>
                    <a:pt x="3952" y="2951"/>
                  </a:lnTo>
                  <a:lnTo>
                    <a:pt x="3959" y="2921"/>
                  </a:lnTo>
                  <a:lnTo>
                    <a:pt x="3967" y="2891"/>
                  </a:lnTo>
                  <a:lnTo>
                    <a:pt x="3973" y="2861"/>
                  </a:lnTo>
                  <a:lnTo>
                    <a:pt x="3979" y="2831"/>
                  </a:lnTo>
                  <a:lnTo>
                    <a:pt x="3984" y="2800"/>
                  </a:lnTo>
                  <a:lnTo>
                    <a:pt x="5147" y="2572"/>
                  </a:lnTo>
                  <a:lnTo>
                    <a:pt x="3984" y="2345"/>
                  </a:lnTo>
                  <a:lnTo>
                    <a:pt x="3974" y="2289"/>
                  </a:lnTo>
                  <a:lnTo>
                    <a:pt x="3962" y="2233"/>
                  </a:lnTo>
                  <a:lnTo>
                    <a:pt x="3947" y="2178"/>
                  </a:lnTo>
                  <a:lnTo>
                    <a:pt x="3930" y="2124"/>
                  </a:lnTo>
                  <a:lnTo>
                    <a:pt x="3912" y="2071"/>
                  </a:lnTo>
                  <a:lnTo>
                    <a:pt x="3891" y="2019"/>
                  </a:lnTo>
                  <a:lnTo>
                    <a:pt x="3868" y="1968"/>
                  </a:lnTo>
                  <a:lnTo>
                    <a:pt x="3844" y="1918"/>
                  </a:lnTo>
                  <a:lnTo>
                    <a:pt x="3817" y="1869"/>
                  </a:lnTo>
                  <a:lnTo>
                    <a:pt x="3789" y="1821"/>
                  </a:lnTo>
                  <a:lnTo>
                    <a:pt x="3759" y="1774"/>
                  </a:lnTo>
                  <a:lnTo>
                    <a:pt x="3728" y="1730"/>
                  </a:lnTo>
                  <a:lnTo>
                    <a:pt x="3694" y="1686"/>
                  </a:lnTo>
                  <a:lnTo>
                    <a:pt x="3658" y="1643"/>
                  </a:lnTo>
                  <a:lnTo>
                    <a:pt x="3622" y="1601"/>
                  </a:lnTo>
                  <a:lnTo>
                    <a:pt x="3584" y="1562"/>
                  </a:lnTo>
                  <a:lnTo>
                    <a:pt x="3544" y="1524"/>
                  </a:lnTo>
                  <a:lnTo>
                    <a:pt x="3502" y="1487"/>
                  </a:lnTo>
                  <a:lnTo>
                    <a:pt x="3461" y="1452"/>
                  </a:lnTo>
                  <a:lnTo>
                    <a:pt x="3416" y="1419"/>
                  </a:lnTo>
                  <a:lnTo>
                    <a:pt x="3371" y="1386"/>
                  </a:lnTo>
                  <a:lnTo>
                    <a:pt x="3324" y="1357"/>
                  </a:lnTo>
                  <a:lnTo>
                    <a:pt x="3277" y="1328"/>
                  </a:lnTo>
                  <a:lnTo>
                    <a:pt x="3228" y="1302"/>
                  </a:lnTo>
                  <a:lnTo>
                    <a:pt x="3178" y="1277"/>
                  </a:lnTo>
                  <a:lnTo>
                    <a:pt x="3127" y="1255"/>
                  </a:lnTo>
                  <a:lnTo>
                    <a:pt x="3075" y="1235"/>
                  </a:lnTo>
                  <a:lnTo>
                    <a:pt x="3022" y="1215"/>
                  </a:lnTo>
                  <a:lnTo>
                    <a:pt x="2968" y="1199"/>
                  </a:lnTo>
                  <a:lnTo>
                    <a:pt x="2913" y="1185"/>
                  </a:lnTo>
                  <a:lnTo>
                    <a:pt x="2858" y="1171"/>
                  </a:lnTo>
                  <a:lnTo>
                    <a:pt x="2801" y="1161"/>
                  </a:lnTo>
                  <a:lnTo>
                    <a:pt x="2573" y="0"/>
                  </a:lnTo>
                  <a:lnTo>
                    <a:pt x="2345" y="1161"/>
                  </a:lnTo>
                  <a:lnTo>
                    <a:pt x="2315" y="1166"/>
                  </a:lnTo>
                  <a:lnTo>
                    <a:pt x="2284" y="1172"/>
                  </a:lnTo>
                  <a:lnTo>
                    <a:pt x="2255" y="1180"/>
                  </a:lnTo>
                  <a:lnTo>
                    <a:pt x="2224" y="1187"/>
                  </a:lnTo>
                  <a:lnTo>
                    <a:pt x="2194" y="1194"/>
                  </a:lnTo>
                  <a:lnTo>
                    <a:pt x="2165" y="1203"/>
                  </a:lnTo>
                  <a:lnTo>
                    <a:pt x="2135" y="1212"/>
                  </a:lnTo>
                  <a:lnTo>
                    <a:pt x="2107" y="1221"/>
                  </a:lnTo>
                  <a:lnTo>
                    <a:pt x="2078" y="1232"/>
                  </a:lnTo>
                  <a:lnTo>
                    <a:pt x="2050" y="1243"/>
                  </a:lnTo>
                  <a:lnTo>
                    <a:pt x="2021" y="1254"/>
                  </a:lnTo>
                  <a:lnTo>
                    <a:pt x="1994" y="1266"/>
                  </a:lnTo>
                  <a:lnTo>
                    <a:pt x="1966" y="1278"/>
                  </a:lnTo>
                  <a:lnTo>
                    <a:pt x="1939" y="1292"/>
                  </a:lnTo>
                  <a:lnTo>
                    <a:pt x="1912" y="1305"/>
                  </a:lnTo>
                  <a:lnTo>
                    <a:pt x="1886" y="1319"/>
                  </a:lnTo>
                  <a:lnTo>
                    <a:pt x="158" y="157"/>
                  </a:lnTo>
                  <a:lnTo>
                    <a:pt x="1320" y="1885"/>
                  </a:lnTo>
                  <a:lnTo>
                    <a:pt x="1306" y="1912"/>
                  </a:lnTo>
                  <a:lnTo>
                    <a:pt x="1292" y="1938"/>
                  </a:lnTo>
                  <a:lnTo>
                    <a:pt x="1279" y="1966"/>
                  </a:lnTo>
                  <a:lnTo>
                    <a:pt x="1266" y="1993"/>
                  </a:lnTo>
                  <a:lnTo>
                    <a:pt x="1254" y="2021"/>
                  </a:lnTo>
                  <a:lnTo>
                    <a:pt x="1243" y="2049"/>
                  </a:lnTo>
                  <a:lnTo>
                    <a:pt x="1232" y="2077"/>
                  </a:lnTo>
                  <a:lnTo>
                    <a:pt x="1222" y="2106"/>
                  </a:lnTo>
                  <a:lnTo>
                    <a:pt x="1212" y="2135"/>
                  </a:lnTo>
                  <a:lnTo>
                    <a:pt x="1203" y="2165"/>
                  </a:lnTo>
                  <a:lnTo>
                    <a:pt x="1195" y="2194"/>
                  </a:lnTo>
                  <a:lnTo>
                    <a:pt x="1187" y="2224"/>
                  </a:lnTo>
                  <a:lnTo>
                    <a:pt x="1180" y="2253"/>
                  </a:lnTo>
                  <a:lnTo>
                    <a:pt x="1174" y="2284"/>
                  </a:lnTo>
                  <a:lnTo>
                    <a:pt x="1168" y="2314"/>
                  </a:lnTo>
                  <a:lnTo>
                    <a:pt x="1162" y="2345"/>
                  </a:lnTo>
                  <a:lnTo>
                    <a:pt x="0" y="2572"/>
                  </a:lnTo>
                  <a:lnTo>
                    <a:pt x="1162" y="2800"/>
                  </a:lnTo>
                  <a:lnTo>
                    <a:pt x="1173" y="2856"/>
                  </a:lnTo>
                  <a:lnTo>
                    <a:pt x="1185" y="2912"/>
                  </a:lnTo>
                  <a:lnTo>
                    <a:pt x="1199" y="2967"/>
                  </a:lnTo>
                  <a:lnTo>
                    <a:pt x="1216" y="3021"/>
                  </a:lnTo>
                  <a:lnTo>
                    <a:pt x="1235" y="3074"/>
                  </a:lnTo>
                  <a:lnTo>
                    <a:pt x="1255" y="3126"/>
                  </a:lnTo>
                  <a:lnTo>
                    <a:pt x="1278" y="3177"/>
                  </a:lnTo>
                  <a:lnTo>
                    <a:pt x="1303" y="3227"/>
                  </a:lnTo>
                  <a:lnTo>
                    <a:pt x="1330" y="3276"/>
                  </a:lnTo>
                  <a:lnTo>
                    <a:pt x="1357" y="3324"/>
                  </a:lnTo>
                  <a:lnTo>
                    <a:pt x="1388" y="3371"/>
                  </a:lnTo>
                  <a:lnTo>
                    <a:pt x="1419" y="3415"/>
                  </a:lnTo>
                  <a:lnTo>
                    <a:pt x="1453" y="3459"/>
                  </a:lnTo>
                  <a:lnTo>
                    <a:pt x="1487" y="3502"/>
                  </a:lnTo>
                  <a:lnTo>
                    <a:pt x="1524" y="3543"/>
                  </a:lnTo>
                  <a:lnTo>
                    <a:pt x="1563" y="3582"/>
                  </a:lnTo>
                  <a:lnTo>
                    <a:pt x="1603" y="3621"/>
                  </a:lnTo>
                  <a:lnTo>
                    <a:pt x="1643" y="3658"/>
                  </a:lnTo>
                  <a:lnTo>
                    <a:pt x="1686" y="3692"/>
                  </a:lnTo>
                  <a:lnTo>
                    <a:pt x="1730" y="3726"/>
                  </a:lnTo>
                  <a:lnTo>
                    <a:pt x="1775" y="3758"/>
                  </a:lnTo>
                  <a:lnTo>
                    <a:pt x="1822" y="3788"/>
                  </a:lnTo>
                  <a:lnTo>
                    <a:pt x="1869" y="3816"/>
                  </a:lnTo>
                  <a:lnTo>
                    <a:pt x="1918" y="3842"/>
                  </a:lnTo>
                  <a:lnTo>
                    <a:pt x="1968" y="3868"/>
                  </a:lnTo>
                  <a:lnTo>
                    <a:pt x="2019" y="3890"/>
                  </a:lnTo>
                  <a:lnTo>
                    <a:pt x="2071" y="3910"/>
                  </a:lnTo>
                  <a:lnTo>
                    <a:pt x="2124" y="3930"/>
                  </a:lnTo>
                  <a:lnTo>
                    <a:pt x="2178" y="3946"/>
                  </a:lnTo>
                  <a:lnTo>
                    <a:pt x="2233" y="3960"/>
                  </a:lnTo>
                  <a:lnTo>
                    <a:pt x="2289" y="3973"/>
                  </a:lnTo>
                  <a:lnTo>
                    <a:pt x="2345" y="3983"/>
                  </a:lnTo>
                  <a:lnTo>
                    <a:pt x="2573" y="5145"/>
                  </a:lnTo>
                  <a:lnTo>
                    <a:pt x="2801" y="3983"/>
                  </a:lnTo>
                  <a:lnTo>
                    <a:pt x="2831" y="3978"/>
                  </a:lnTo>
                  <a:lnTo>
                    <a:pt x="2862" y="3972"/>
                  </a:lnTo>
                  <a:lnTo>
                    <a:pt x="2892" y="3965"/>
                  </a:lnTo>
                  <a:lnTo>
                    <a:pt x="2922" y="3958"/>
                  </a:lnTo>
                  <a:lnTo>
                    <a:pt x="2951" y="3950"/>
                  </a:lnTo>
                  <a:lnTo>
                    <a:pt x="2981" y="3942"/>
                  </a:lnTo>
                  <a:lnTo>
                    <a:pt x="3010" y="3933"/>
                  </a:lnTo>
                  <a:lnTo>
                    <a:pt x="3039" y="3924"/>
                  </a:lnTo>
                  <a:lnTo>
                    <a:pt x="3068" y="3913"/>
                  </a:lnTo>
                  <a:lnTo>
                    <a:pt x="3097" y="3902"/>
                  </a:lnTo>
                  <a:lnTo>
                    <a:pt x="3124" y="3891"/>
                  </a:lnTo>
                  <a:lnTo>
                    <a:pt x="3152" y="3879"/>
                  </a:lnTo>
                  <a:lnTo>
                    <a:pt x="3180" y="3867"/>
                  </a:lnTo>
                  <a:lnTo>
                    <a:pt x="3207" y="3853"/>
                  </a:lnTo>
                  <a:lnTo>
                    <a:pt x="3233" y="3839"/>
                  </a:lnTo>
                  <a:lnTo>
                    <a:pt x="3260" y="3826"/>
                  </a:lnTo>
                  <a:lnTo>
                    <a:pt x="4989" y="4987"/>
                  </a:lnTo>
                  <a:close/>
                  <a:moveTo>
                    <a:pt x="2573" y="1416"/>
                  </a:moveTo>
                  <a:lnTo>
                    <a:pt x="2573" y="1416"/>
                  </a:lnTo>
                  <a:lnTo>
                    <a:pt x="2603" y="1416"/>
                  </a:lnTo>
                  <a:lnTo>
                    <a:pt x="2632" y="1417"/>
                  </a:lnTo>
                  <a:lnTo>
                    <a:pt x="2662" y="1419"/>
                  </a:lnTo>
                  <a:lnTo>
                    <a:pt x="2692" y="1422"/>
                  </a:lnTo>
                  <a:lnTo>
                    <a:pt x="2720" y="1425"/>
                  </a:lnTo>
                  <a:lnTo>
                    <a:pt x="2750" y="1429"/>
                  </a:lnTo>
                  <a:lnTo>
                    <a:pt x="2778" y="1433"/>
                  </a:lnTo>
                  <a:lnTo>
                    <a:pt x="2806" y="1439"/>
                  </a:lnTo>
                  <a:lnTo>
                    <a:pt x="2834" y="1445"/>
                  </a:lnTo>
                  <a:lnTo>
                    <a:pt x="2862" y="1452"/>
                  </a:lnTo>
                  <a:lnTo>
                    <a:pt x="2889" y="1460"/>
                  </a:lnTo>
                  <a:lnTo>
                    <a:pt x="2917" y="1468"/>
                  </a:lnTo>
                  <a:lnTo>
                    <a:pt x="2944" y="1476"/>
                  </a:lnTo>
                  <a:lnTo>
                    <a:pt x="2971" y="1486"/>
                  </a:lnTo>
                  <a:lnTo>
                    <a:pt x="2997" y="1496"/>
                  </a:lnTo>
                  <a:lnTo>
                    <a:pt x="3023" y="1507"/>
                  </a:lnTo>
                  <a:lnTo>
                    <a:pt x="3049" y="1518"/>
                  </a:lnTo>
                  <a:lnTo>
                    <a:pt x="3075" y="1530"/>
                  </a:lnTo>
                  <a:lnTo>
                    <a:pt x="3099" y="1542"/>
                  </a:lnTo>
                  <a:lnTo>
                    <a:pt x="3124" y="1555"/>
                  </a:lnTo>
                  <a:lnTo>
                    <a:pt x="3149" y="1569"/>
                  </a:lnTo>
                  <a:lnTo>
                    <a:pt x="3172" y="1583"/>
                  </a:lnTo>
                  <a:lnTo>
                    <a:pt x="3196" y="1598"/>
                  </a:lnTo>
                  <a:lnTo>
                    <a:pt x="3219" y="1613"/>
                  </a:lnTo>
                  <a:lnTo>
                    <a:pt x="3243" y="1629"/>
                  </a:lnTo>
                  <a:lnTo>
                    <a:pt x="3265" y="1646"/>
                  </a:lnTo>
                  <a:lnTo>
                    <a:pt x="3287" y="1662"/>
                  </a:lnTo>
                  <a:lnTo>
                    <a:pt x="3309" y="1680"/>
                  </a:lnTo>
                  <a:lnTo>
                    <a:pt x="3330" y="1698"/>
                  </a:lnTo>
                  <a:lnTo>
                    <a:pt x="3351" y="1716"/>
                  </a:lnTo>
                  <a:lnTo>
                    <a:pt x="3371" y="1736"/>
                  </a:lnTo>
                  <a:lnTo>
                    <a:pt x="3390" y="1755"/>
                  </a:lnTo>
                  <a:lnTo>
                    <a:pt x="3410" y="1774"/>
                  </a:lnTo>
                  <a:lnTo>
                    <a:pt x="3429" y="1795"/>
                  </a:lnTo>
                  <a:lnTo>
                    <a:pt x="3447" y="1816"/>
                  </a:lnTo>
                  <a:lnTo>
                    <a:pt x="3466" y="1837"/>
                  </a:lnTo>
                  <a:lnTo>
                    <a:pt x="3483" y="1859"/>
                  </a:lnTo>
                  <a:lnTo>
                    <a:pt x="3500" y="1880"/>
                  </a:lnTo>
                  <a:lnTo>
                    <a:pt x="3517" y="1903"/>
                  </a:lnTo>
                  <a:lnTo>
                    <a:pt x="3532" y="1926"/>
                  </a:lnTo>
                  <a:lnTo>
                    <a:pt x="3547" y="1950"/>
                  </a:lnTo>
                  <a:lnTo>
                    <a:pt x="3563" y="1973"/>
                  </a:lnTo>
                  <a:lnTo>
                    <a:pt x="3577" y="1996"/>
                  </a:lnTo>
                  <a:lnTo>
                    <a:pt x="3590" y="2021"/>
                  </a:lnTo>
                  <a:lnTo>
                    <a:pt x="3603" y="2046"/>
                  </a:lnTo>
                  <a:lnTo>
                    <a:pt x="3616" y="2071"/>
                  </a:lnTo>
                  <a:lnTo>
                    <a:pt x="3628" y="2096"/>
                  </a:lnTo>
                  <a:lnTo>
                    <a:pt x="3639" y="2123"/>
                  </a:lnTo>
                  <a:lnTo>
                    <a:pt x="3650" y="2148"/>
                  </a:lnTo>
                  <a:lnTo>
                    <a:pt x="3659" y="2175"/>
                  </a:lnTo>
                  <a:lnTo>
                    <a:pt x="3669" y="2201"/>
                  </a:lnTo>
                  <a:lnTo>
                    <a:pt x="3678" y="2229"/>
                  </a:lnTo>
                  <a:lnTo>
                    <a:pt x="3686" y="2256"/>
                  </a:lnTo>
                  <a:lnTo>
                    <a:pt x="3694" y="2284"/>
                  </a:lnTo>
                  <a:lnTo>
                    <a:pt x="3700" y="2311"/>
                  </a:lnTo>
                  <a:lnTo>
                    <a:pt x="3706" y="2340"/>
                  </a:lnTo>
                  <a:lnTo>
                    <a:pt x="3712" y="2368"/>
                  </a:lnTo>
                  <a:lnTo>
                    <a:pt x="3716" y="2397"/>
                  </a:lnTo>
                  <a:lnTo>
                    <a:pt x="3720" y="2425"/>
                  </a:lnTo>
                  <a:lnTo>
                    <a:pt x="3725" y="2454"/>
                  </a:lnTo>
                  <a:lnTo>
                    <a:pt x="3727" y="2483"/>
                  </a:lnTo>
                  <a:lnTo>
                    <a:pt x="3729" y="2513"/>
                  </a:lnTo>
                  <a:lnTo>
                    <a:pt x="3730" y="2542"/>
                  </a:lnTo>
                  <a:lnTo>
                    <a:pt x="3730" y="2572"/>
                  </a:lnTo>
                  <a:lnTo>
                    <a:pt x="3730" y="2600"/>
                  </a:lnTo>
                  <a:lnTo>
                    <a:pt x="3729" y="2628"/>
                  </a:lnTo>
                  <a:lnTo>
                    <a:pt x="3727" y="2655"/>
                  </a:lnTo>
                  <a:lnTo>
                    <a:pt x="3725" y="2683"/>
                  </a:lnTo>
                  <a:lnTo>
                    <a:pt x="3721" y="2711"/>
                  </a:lnTo>
                  <a:lnTo>
                    <a:pt x="3718" y="2738"/>
                  </a:lnTo>
                  <a:lnTo>
                    <a:pt x="3714" y="2764"/>
                  </a:lnTo>
                  <a:lnTo>
                    <a:pt x="3709" y="2791"/>
                  </a:lnTo>
                  <a:lnTo>
                    <a:pt x="3704" y="2817"/>
                  </a:lnTo>
                  <a:lnTo>
                    <a:pt x="3698" y="2844"/>
                  </a:lnTo>
                  <a:lnTo>
                    <a:pt x="3691" y="2870"/>
                  </a:lnTo>
                  <a:lnTo>
                    <a:pt x="3684" y="2896"/>
                  </a:lnTo>
                  <a:lnTo>
                    <a:pt x="3676" y="2921"/>
                  </a:lnTo>
                  <a:lnTo>
                    <a:pt x="3667" y="2947"/>
                  </a:lnTo>
                  <a:lnTo>
                    <a:pt x="3649" y="2997"/>
                  </a:lnTo>
                  <a:lnTo>
                    <a:pt x="3159" y="2268"/>
                  </a:lnTo>
                  <a:lnTo>
                    <a:pt x="2878" y="1986"/>
                  </a:lnTo>
                  <a:lnTo>
                    <a:pt x="2149" y="1496"/>
                  </a:lnTo>
                  <a:lnTo>
                    <a:pt x="2198" y="1478"/>
                  </a:lnTo>
                  <a:lnTo>
                    <a:pt x="2224" y="1470"/>
                  </a:lnTo>
                  <a:lnTo>
                    <a:pt x="2249" y="1462"/>
                  </a:lnTo>
                  <a:lnTo>
                    <a:pt x="2276" y="1455"/>
                  </a:lnTo>
                  <a:lnTo>
                    <a:pt x="2301" y="1448"/>
                  </a:lnTo>
                  <a:lnTo>
                    <a:pt x="2328" y="1442"/>
                  </a:lnTo>
                  <a:lnTo>
                    <a:pt x="2354" y="1436"/>
                  </a:lnTo>
                  <a:lnTo>
                    <a:pt x="2381" y="1431"/>
                  </a:lnTo>
                  <a:lnTo>
                    <a:pt x="2407" y="1427"/>
                  </a:lnTo>
                  <a:lnTo>
                    <a:pt x="2435" y="1424"/>
                  </a:lnTo>
                  <a:lnTo>
                    <a:pt x="2462" y="1421"/>
                  </a:lnTo>
                  <a:lnTo>
                    <a:pt x="2490" y="1419"/>
                  </a:lnTo>
                  <a:lnTo>
                    <a:pt x="2517" y="1417"/>
                  </a:lnTo>
                  <a:lnTo>
                    <a:pt x="2545" y="1416"/>
                  </a:lnTo>
                  <a:lnTo>
                    <a:pt x="2573" y="1416"/>
                  </a:lnTo>
                  <a:close/>
                  <a:moveTo>
                    <a:pt x="2797" y="2572"/>
                  </a:moveTo>
                  <a:lnTo>
                    <a:pt x="2797" y="2572"/>
                  </a:lnTo>
                  <a:lnTo>
                    <a:pt x="2796" y="2595"/>
                  </a:lnTo>
                  <a:lnTo>
                    <a:pt x="2792" y="2618"/>
                  </a:lnTo>
                  <a:lnTo>
                    <a:pt x="2787" y="2639"/>
                  </a:lnTo>
                  <a:lnTo>
                    <a:pt x="2780" y="2660"/>
                  </a:lnTo>
                  <a:lnTo>
                    <a:pt x="2770" y="2679"/>
                  </a:lnTo>
                  <a:lnTo>
                    <a:pt x="2759" y="2698"/>
                  </a:lnTo>
                  <a:lnTo>
                    <a:pt x="2747" y="2715"/>
                  </a:lnTo>
                  <a:lnTo>
                    <a:pt x="2731" y="2731"/>
                  </a:lnTo>
                  <a:lnTo>
                    <a:pt x="2716" y="2745"/>
                  </a:lnTo>
                  <a:lnTo>
                    <a:pt x="2699" y="2758"/>
                  </a:lnTo>
                  <a:lnTo>
                    <a:pt x="2680" y="2770"/>
                  </a:lnTo>
                  <a:lnTo>
                    <a:pt x="2660" y="2779"/>
                  </a:lnTo>
                  <a:lnTo>
                    <a:pt x="2640" y="2787"/>
                  </a:lnTo>
                  <a:lnTo>
                    <a:pt x="2618" y="2792"/>
                  </a:lnTo>
                  <a:lnTo>
                    <a:pt x="2596" y="2795"/>
                  </a:lnTo>
                  <a:lnTo>
                    <a:pt x="2573" y="2797"/>
                  </a:lnTo>
                  <a:lnTo>
                    <a:pt x="2550" y="2795"/>
                  </a:lnTo>
                  <a:lnTo>
                    <a:pt x="2528" y="2792"/>
                  </a:lnTo>
                  <a:lnTo>
                    <a:pt x="2506" y="2787"/>
                  </a:lnTo>
                  <a:lnTo>
                    <a:pt x="2486" y="2779"/>
                  </a:lnTo>
                  <a:lnTo>
                    <a:pt x="2466" y="2770"/>
                  </a:lnTo>
                  <a:lnTo>
                    <a:pt x="2448" y="2758"/>
                  </a:lnTo>
                  <a:lnTo>
                    <a:pt x="2431" y="2745"/>
                  </a:lnTo>
                  <a:lnTo>
                    <a:pt x="2414" y="2731"/>
                  </a:lnTo>
                  <a:lnTo>
                    <a:pt x="2400" y="2715"/>
                  </a:lnTo>
                  <a:lnTo>
                    <a:pt x="2387" y="2698"/>
                  </a:lnTo>
                  <a:lnTo>
                    <a:pt x="2376" y="2679"/>
                  </a:lnTo>
                  <a:lnTo>
                    <a:pt x="2367" y="2660"/>
                  </a:lnTo>
                  <a:lnTo>
                    <a:pt x="2358" y="2639"/>
                  </a:lnTo>
                  <a:lnTo>
                    <a:pt x="2353" y="2618"/>
                  </a:lnTo>
                  <a:lnTo>
                    <a:pt x="2350" y="2595"/>
                  </a:lnTo>
                  <a:lnTo>
                    <a:pt x="2348" y="2572"/>
                  </a:lnTo>
                  <a:lnTo>
                    <a:pt x="2350" y="2550"/>
                  </a:lnTo>
                  <a:lnTo>
                    <a:pt x="2353" y="2527"/>
                  </a:lnTo>
                  <a:lnTo>
                    <a:pt x="2358" y="2506"/>
                  </a:lnTo>
                  <a:lnTo>
                    <a:pt x="2367" y="2485"/>
                  </a:lnTo>
                  <a:lnTo>
                    <a:pt x="2376" y="2465"/>
                  </a:lnTo>
                  <a:lnTo>
                    <a:pt x="2387" y="2447"/>
                  </a:lnTo>
                  <a:lnTo>
                    <a:pt x="2400" y="2429"/>
                  </a:lnTo>
                  <a:lnTo>
                    <a:pt x="2414" y="2414"/>
                  </a:lnTo>
                  <a:lnTo>
                    <a:pt x="2431" y="2399"/>
                  </a:lnTo>
                  <a:lnTo>
                    <a:pt x="2448" y="2387"/>
                  </a:lnTo>
                  <a:lnTo>
                    <a:pt x="2466" y="2375"/>
                  </a:lnTo>
                  <a:lnTo>
                    <a:pt x="2486" y="2365"/>
                  </a:lnTo>
                  <a:lnTo>
                    <a:pt x="2506" y="2358"/>
                  </a:lnTo>
                  <a:lnTo>
                    <a:pt x="2528" y="2353"/>
                  </a:lnTo>
                  <a:lnTo>
                    <a:pt x="2550" y="2349"/>
                  </a:lnTo>
                  <a:lnTo>
                    <a:pt x="2573" y="2348"/>
                  </a:lnTo>
                  <a:lnTo>
                    <a:pt x="2596" y="2349"/>
                  </a:lnTo>
                  <a:lnTo>
                    <a:pt x="2618" y="2353"/>
                  </a:lnTo>
                  <a:lnTo>
                    <a:pt x="2640" y="2358"/>
                  </a:lnTo>
                  <a:lnTo>
                    <a:pt x="2660" y="2365"/>
                  </a:lnTo>
                  <a:lnTo>
                    <a:pt x="2680" y="2375"/>
                  </a:lnTo>
                  <a:lnTo>
                    <a:pt x="2699" y="2387"/>
                  </a:lnTo>
                  <a:lnTo>
                    <a:pt x="2716" y="2399"/>
                  </a:lnTo>
                  <a:lnTo>
                    <a:pt x="2731" y="2414"/>
                  </a:lnTo>
                  <a:lnTo>
                    <a:pt x="2747" y="2429"/>
                  </a:lnTo>
                  <a:lnTo>
                    <a:pt x="2759" y="2447"/>
                  </a:lnTo>
                  <a:lnTo>
                    <a:pt x="2770" y="2465"/>
                  </a:lnTo>
                  <a:lnTo>
                    <a:pt x="2780" y="2485"/>
                  </a:lnTo>
                  <a:lnTo>
                    <a:pt x="2787" y="2506"/>
                  </a:lnTo>
                  <a:lnTo>
                    <a:pt x="2792" y="2527"/>
                  </a:lnTo>
                  <a:lnTo>
                    <a:pt x="2796" y="2550"/>
                  </a:lnTo>
                  <a:lnTo>
                    <a:pt x="2797" y="2572"/>
                  </a:lnTo>
                  <a:close/>
                  <a:moveTo>
                    <a:pt x="2573" y="3729"/>
                  </a:moveTo>
                  <a:lnTo>
                    <a:pt x="2573" y="3729"/>
                  </a:lnTo>
                  <a:lnTo>
                    <a:pt x="2544" y="3729"/>
                  </a:lnTo>
                  <a:lnTo>
                    <a:pt x="2513" y="3728"/>
                  </a:lnTo>
                  <a:lnTo>
                    <a:pt x="2485" y="3726"/>
                  </a:lnTo>
                  <a:lnTo>
                    <a:pt x="2455" y="3723"/>
                  </a:lnTo>
                  <a:lnTo>
                    <a:pt x="2426" y="3720"/>
                  </a:lnTo>
                  <a:lnTo>
                    <a:pt x="2397" y="3716"/>
                  </a:lnTo>
                  <a:lnTo>
                    <a:pt x="2369" y="3711"/>
                  </a:lnTo>
                  <a:lnTo>
                    <a:pt x="2340" y="3706"/>
                  </a:lnTo>
                  <a:lnTo>
                    <a:pt x="2313" y="3700"/>
                  </a:lnTo>
                  <a:lnTo>
                    <a:pt x="2284" y="3692"/>
                  </a:lnTo>
                  <a:lnTo>
                    <a:pt x="2257" y="3685"/>
                  </a:lnTo>
                  <a:lnTo>
                    <a:pt x="2229" y="3677"/>
                  </a:lnTo>
                  <a:lnTo>
                    <a:pt x="2203" y="3668"/>
                  </a:lnTo>
                  <a:lnTo>
                    <a:pt x="2176" y="3659"/>
                  </a:lnTo>
                  <a:lnTo>
                    <a:pt x="2150" y="3649"/>
                  </a:lnTo>
                  <a:lnTo>
                    <a:pt x="2123" y="3638"/>
                  </a:lnTo>
                  <a:lnTo>
                    <a:pt x="2098" y="3627"/>
                  </a:lnTo>
                  <a:lnTo>
                    <a:pt x="2072" y="3615"/>
                  </a:lnTo>
                  <a:lnTo>
                    <a:pt x="2047" y="3603"/>
                  </a:lnTo>
                  <a:lnTo>
                    <a:pt x="2022" y="3590"/>
                  </a:lnTo>
                  <a:lnTo>
                    <a:pt x="1998" y="3575"/>
                  </a:lnTo>
                  <a:lnTo>
                    <a:pt x="1973" y="3561"/>
                  </a:lnTo>
                  <a:lnTo>
                    <a:pt x="1950" y="3547"/>
                  </a:lnTo>
                  <a:lnTo>
                    <a:pt x="1926" y="3531"/>
                  </a:lnTo>
                  <a:lnTo>
                    <a:pt x="1904" y="3515"/>
                  </a:lnTo>
                  <a:lnTo>
                    <a:pt x="1882" y="3499"/>
                  </a:lnTo>
                  <a:lnTo>
                    <a:pt x="1859" y="3482"/>
                  </a:lnTo>
                  <a:lnTo>
                    <a:pt x="1838" y="3464"/>
                  </a:lnTo>
                  <a:lnTo>
                    <a:pt x="1816" y="3447"/>
                  </a:lnTo>
                  <a:lnTo>
                    <a:pt x="1796" y="3429"/>
                  </a:lnTo>
                  <a:lnTo>
                    <a:pt x="1776" y="3409"/>
                  </a:lnTo>
                  <a:lnTo>
                    <a:pt x="1755" y="3390"/>
                  </a:lnTo>
                  <a:lnTo>
                    <a:pt x="1736" y="3370"/>
                  </a:lnTo>
                  <a:lnTo>
                    <a:pt x="1717" y="3350"/>
                  </a:lnTo>
                  <a:lnTo>
                    <a:pt x="1698" y="3329"/>
                  </a:lnTo>
                  <a:lnTo>
                    <a:pt x="1681" y="3307"/>
                  </a:lnTo>
                  <a:lnTo>
                    <a:pt x="1664" y="3286"/>
                  </a:lnTo>
                  <a:lnTo>
                    <a:pt x="1646" y="3264"/>
                  </a:lnTo>
                  <a:lnTo>
                    <a:pt x="1630" y="3241"/>
                  </a:lnTo>
                  <a:lnTo>
                    <a:pt x="1614" y="3219"/>
                  </a:lnTo>
                  <a:lnTo>
                    <a:pt x="1598" y="3195"/>
                  </a:lnTo>
                  <a:lnTo>
                    <a:pt x="1584" y="3172"/>
                  </a:lnTo>
                  <a:lnTo>
                    <a:pt x="1570" y="3147"/>
                  </a:lnTo>
                  <a:lnTo>
                    <a:pt x="1556" y="3123"/>
                  </a:lnTo>
                  <a:lnTo>
                    <a:pt x="1543" y="3099"/>
                  </a:lnTo>
                  <a:lnTo>
                    <a:pt x="1530" y="3073"/>
                  </a:lnTo>
                  <a:lnTo>
                    <a:pt x="1519" y="3048"/>
                  </a:lnTo>
                  <a:lnTo>
                    <a:pt x="1507" y="3022"/>
                  </a:lnTo>
                  <a:lnTo>
                    <a:pt x="1497" y="2996"/>
                  </a:lnTo>
                  <a:lnTo>
                    <a:pt x="1486" y="2969"/>
                  </a:lnTo>
                  <a:lnTo>
                    <a:pt x="1477" y="2943"/>
                  </a:lnTo>
                  <a:lnTo>
                    <a:pt x="1468" y="2916"/>
                  </a:lnTo>
                  <a:lnTo>
                    <a:pt x="1460" y="2889"/>
                  </a:lnTo>
                  <a:lnTo>
                    <a:pt x="1453" y="2861"/>
                  </a:lnTo>
                  <a:lnTo>
                    <a:pt x="1446" y="2833"/>
                  </a:lnTo>
                  <a:lnTo>
                    <a:pt x="1440" y="2805"/>
                  </a:lnTo>
                  <a:lnTo>
                    <a:pt x="1434" y="2777"/>
                  </a:lnTo>
                  <a:lnTo>
                    <a:pt x="1429" y="2748"/>
                  </a:lnTo>
                  <a:lnTo>
                    <a:pt x="1425" y="2720"/>
                  </a:lnTo>
                  <a:lnTo>
                    <a:pt x="1422" y="2690"/>
                  </a:lnTo>
                  <a:lnTo>
                    <a:pt x="1419" y="2662"/>
                  </a:lnTo>
                  <a:lnTo>
                    <a:pt x="1418" y="2632"/>
                  </a:lnTo>
                  <a:lnTo>
                    <a:pt x="1416" y="2603"/>
                  </a:lnTo>
                  <a:lnTo>
                    <a:pt x="1416" y="2572"/>
                  </a:lnTo>
                  <a:lnTo>
                    <a:pt x="1416" y="2544"/>
                  </a:lnTo>
                  <a:lnTo>
                    <a:pt x="1417" y="2517"/>
                  </a:lnTo>
                  <a:lnTo>
                    <a:pt x="1419" y="2488"/>
                  </a:lnTo>
                  <a:lnTo>
                    <a:pt x="1421" y="2461"/>
                  </a:lnTo>
                  <a:lnTo>
                    <a:pt x="1424" y="2434"/>
                  </a:lnTo>
                  <a:lnTo>
                    <a:pt x="1428" y="2407"/>
                  </a:lnTo>
                  <a:lnTo>
                    <a:pt x="1432" y="2380"/>
                  </a:lnTo>
                  <a:lnTo>
                    <a:pt x="1438" y="2354"/>
                  </a:lnTo>
                  <a:lnTo>
                    <a:pt x="1443" y="2328"/>
                  </a:lnTo>
                  <a:lnTo>
                    <a:pt x="1449" y="2301"/>
                  </a:lnTo>
                  <a:lnTo>
                    <a:pt x="1455" y="2275"/>
                  </a:lnTo>
                  <a:lnTo>
                    <a:pt x="1462" y="2249"/>
                  </a:lnTo>
                  <a:lnTo>
                    <a:pt x="1470" y="2224"/>
                  </a:lnTo>
                  <a:lnTo>
                    <a:pt x="1478" y="2198"/>
                  </a:lnTo>
                  <a:lnTo>
                    <a:pt x="1497" y="2148"/>
                  </a:lnTo>
                  <a:lnTo>
                    <a:pt x="1987" y="2877"/>
                  </a:lnTo>
                  <a:lnTo>
                    <a:pt x="2269" y="3159"/>
                  </a:lnTo>
                  <a:lnTo>
                    <a:pt x="2997" y="3649"/>
                  </a:lnTo>
                  <a:lnTo>
                    <a:pt x="2947" y="3667"/>
                  </a:lnTo>
                  <a:lnTo>
                    <a:pt x="2922" y="3675"/>
                  </a:lnTo>
                  <a:lnTo>
                    <a:pt x="2896" y="3683"/>
                  </a:lnTo>
                  <a:lnTo>
                    <a:pt x="2871" y="3690"/>
                  </a:lnTo>
                  <a:lnTo>
                    <a:pt x="2844" y="3696"/>
                  </a:lnTo>
                  <a:lnTo>
                    <a:pt x="2819" y="3703"/>
                  </a:lnTo>
                  <a:lnTo>
                    <a:pt x="2792" y="3708"/>
                  </a:lnTo>
                  <a:lnTo>
                    <a:pt x="2765" y="3713"/>
                  </a:lnTo>
                  <a:lnTo>
                    <a:pt x="2738" y="3717"/>
                  </a:lnTo>
                  <a:lnTo>
                    <a:pt x="2711" y="3721"/>
                  </a:lnTo>
                  <a:lnTo>
                    <a:pt x="2684" y="3724"/>
                  </a:lnTo>
                  <a:lnTo>
                    <a:pt x="2657" y="3726"/>
                  </a:lnTo>
                  <a:lnTo>
                    <a:pt x="2629" y="3728"/>
                  </a:lnTo>
                  <a:lnTo>
                    <a:pt x="2601" y="3729"/>
                  </a:lnTo>
                  <a:lnTo>
                    <a:pt x="2573" y="3729"/>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cs typeface="+mn-ea"/>
                <a:sym typeface="+mn-lt"/>
              </a:endParaRPr>
            </a:p>
          </p:txBody>
        </p:sp>
      </p:grpSp>
      <p:grpSp>
        <p:nvGrpSpPr>
          <p:cNvPr id="77" name="组合 76"/>
          <p:cNvGrpSpPr/>
          <p:nvPr/>
        </p:nvGrpSpPr>
        <p:grpSpPr>
          <a:xfrm>
            <a:off x="6804248" y="1419622"/>
            <a:ext cx="948873" cy="1143356"/>
            <a:chOff x="7590014" y="1203598"/>
            <a:chExt cx="948873" cy="1143356"/>
          </a:xfrm>
        </p:grpSpPr>
        <p:sp>
          <p:nvSpPr>
            <p:cNvPr id="60" name="椭圆 11"/>
            <p:cNvSpPr/>
            <p:nvPr/>
          </p:nvSpPr>
          <p:spPr>
            <a:xfrm>
              <a:off x="7590014" y="1203598"/>
              <a:ext cx="948873" cy="1143356"/>
            </a:xfrm>
            <a:custGeom>
              <a:avLst/>
              <a:gdLst/>
              <a:ahLst/>
              <a:cxnLst/>
              <a:rect l="l" t="t" r="r" b="b"/>
              <a:pathLst>
                <a:path w="1845204" h="2223400">
                  <a:moveTo>
                    <a:pt x="922602" y="0"/>
                  </a:moveTo>
                  <a:cubicBezTo>
                    <a:pt x="1432141" y="0"/>
                    <a:pt x="1845204" y="413063"/>
                    <a:pt x="1845204" y="922602"/>
                  </a:cubicBezTo>
                  <a:cubicBezTo>
                    <a:pt x="1845204" y="1147299"/>
                    <a:pt x="1764878" y="1353235"/>
                    <a:pt x="1628134" y="1510557"/>
                  </a:cubicBezTo>
                  <a:lnTo>
                    <a:pt x="1635445" y="1510557"/>
                  </a:lnTo>
                  <a:lnTo>
                    <a:pt x="1593653" y="1552349"/>
                  </a:lnTo>
                  <a:cubicBezTo>
                    <a:pt x="1581994" y="1568184"/>
                    <a:pt x="1568184" y="1581994"/>
                    <a:pt x="1552350" y="1593652"/>
                  </a:cubicBezTo>
                  <a:lnTo>
                    <a:pt x="922602" y="2223400"/>
                  </a:lnTo>
                  <a:lnTo>
                    <a:pt x="292852" y="1593650"/>
                  </a:lnTo>
                  <a:cubicBezTo>
                    <a:pt x="277019" y="1581993"/>
                    <a:pt x="263211" y="1568185"/>
                    <a:pt x="251554" y="1552352"/>
                  </a:cubicBezTo>
                  <a:lnTo>
                    <a:pt x="209759" y="1510557"/>
                  </a:lnTo>
                  <a:lnTo>
                    <a:pt x="217070" y="1510557"/>
                  </a:lnTo>
                  <a:cubicBezTo>
                    <a:pt x="80326" y="1353235"/>
                    <a:pt x="0" y="1147299"/>
                    <a:pt x="0" y="922602"/>
                  </a:cubicBezTo>
                  <a:cubicBezTo>
                    <a:pt x="0" y="413063"/>
                    <a:pt x="413063" y="0"/>
                    <a:pt x="922602" y="0"/>
                  </a:cubicBezTo>
                  <a:close/>
                </a:path>
              </a:pathLst>
            </a:custGeom>
            <a:solidFill>
              <a:srgbClr val="6460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cs typeface="+mn-ea"/>
                <a:sym typeface="+mn-lt"/>
              </a:endParaRPr>
            </a:p>
          </p:txBody>
        </p:sp>
        <p:sp>
          <p:nvSpPr>
            <p:cNvPr id="72" name="KSO_Shape"/>
            <p:cNvSpPr>
              <a:spLocks/>
            </p:cNvSpPr>
            <p:nvPr/>
          </p:nvSpPr>
          <p:spPr bwMode="auto">
            <a:xfrm>
              <a:off x="7780288" y="1477249"/>
              <a:ext cx="568324" cy="484022"/>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2"/>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cs typeface="+mn-ea"/>
                <a:sym typeface="+mn-lt"/>
              </a:endParaRPr>
            </a:p>
          </p:txBody>
        </p:sp>
      </p:grpSp>
      <p:grpSp>
        <p:nvGrpSpPr>
          <p:cNvPr id="80" name="组合 79"/>
          <p:cNvGrpSpPr/>
          <p:nvPr/>
        </p:nvGrpSpPr>
        <p:grpSpPr>
          <a:xfrm>
            <a:off x="1217518" y="1449778"/>
            <a:ext cx="948873" cy="1143356"/>
            <a:chOff x="679064" y="1203598"/>
            <a:chExt cx="948873" cy="1143356"/>
          </a:xfrm>
        </p:grpSpPr>
        <p:sp>
          <p:nvSpPr>
            <p:cNvPr id="54" name="椭圆 11"/>
            <p:cNvSpPr/>
            <p:nvPr/>
          </p:nvSpPr>
          <p:spPr>
            <a:xfrm>
              <a:off x="679064" y="1203598"/>
              <a:ext cx="948873" cy="1143356"/>
            </a:xfrm>
            <a:custGeom>
              <a:avLst/>
              <a:gdLst/>
              <a:ahLst/>
              <a:cxnLst/>
              <a:rect l="l" t="t" r="r" b="b"/>
              <a:pathLst>
                <a:path w="1845204" h="2223400">
                  <a:moveTo>
                    <a:pt x="922602" y="0"/>
                  </a:moveTo>
                  <a:cubicBezTo>
                    <a:pt x="1432141" y="0"/>
                    <a:pt x="1845204" y="413063"/>
                    <a:pt x="1845204" y="922602"/>
                  </a:cubicBezTo>
                  <a:cubicBezTo>
                    <a:pt x="1845204" y="1147299"/>
                    <a:pt x="1764878" y="1353235"/>
                    <a:pt x="1628134" y="1510557"/>
                  </a:cubicBezTo>
                  <a:lnTo>
                    <a:pt x="1635445" y="1510557"/>
                  </a:lnTo>
                  <a:lnTo>
                    <a:pt x="1593653" y="1552349"/>
                  </a:lnTo>
                  <a:cubicBezTo>
                    <a:pt x="1581994" y="1568184"/>
                    <a:pt x="1568184" y="1581994"/>
                    <a:pt x="1552350" y="1593652"/>
                  </a:cubicBezTo>
                  <a:lnTo>
                    <a:pt x="922602" y="2223400"/>
                  </a:lnTo>
                  <a:lnTo>
                    <a:pt x="292852" y="1593650"/>
                  </a:lnTo>
                  <a:cubicBezTo>
                    <a:pt x="277019" y="1581993"/>
                    <a:pt x="263211" y="1568185"/>
                    <a:pt x="251554" y="1552352"/>
                  </a:cubicBezTo>
                  <a:lnTo>
                    <a:pt x="209759" y="1510557"/>
                  </a:lnTo>
                  <a:lnTo>
                    <a:pt x="217070" y="1510557"/>
                  </a:lnTo>
                  <a:cubicBezTo>
                    <a:pt x="80326" y="1353235"/>
                    <a:pt x="0" y="1147299"/>
                    <a:pt x="0" y="922602"/>
                  </a:cubicBezTo>
                  <a:cubicBezTo>
                    <a:pt x="0" y="413063"/>
                    <a:pt x="413063" y="0"/>
                    <a:pt x="922602" y="0"/>
                  </a:cubicBezTo>
                  <a:close/>
                </a:path>
              </a:pathLst>
            </a:custGeom>
            <a:solidFill>
              <a:srgbClr val="64606D"/>
            </a:solidFill>
            <a:ln w="3175" cap="flat" cmpd="sng" algn="ctr">
              <a:solidFill>
                <a:srgbClr val="D7D7D7"/>
              </a:solidFill>
              <a:prstDash val="solid"/>
            </a:ln>
            <a:effectLst>
              <a:outerShdw blurRad="50800" dist="38100" sx="97000" sy="97000" algn="ctr" rotWithShape="0">
                <a:srgbClr val="000000">
                  <a:alpha val="40000"/>
                </a:srgbClr>
              </a:outerShdw>
            </a:effectLst>
          </p:spPr>
          <p:txBody>
            <a:bodyPr anchor="ctr"/>
            <a:lstStyle/>
            <a:p>
              <a:pPr algn="ctr">
                <a:lnSpc>
                  <a:spcPct val="120000"/>
                </a:lnSpc>
              </a:pPr>
              <a:endParaRPr lang="zh-CN" altLang="en-US" sz="2000" b="1" kern="0">
                <a:solidFill>
                  <a:schemeClr val="tx1">
                    <a:lumMod val="50000"/>
                    <a:lumOff val="50000"/>
                  </a:schemeClr>
                </a:solidFill>
                <a:cs typeface="+mn-ea"/>
                <a:sym typeface="+mn-lt"/>
              </a:endParaRPr>
            </a:p>
          </p:txBody>
        </p:sp>
        <p:sp>
          <p:nvSpPr>
            <p:cNvPr id="79" name="KSO_Shape"/>
            <p:cNvSpPr>
              <a:spLocks/>
            </p:cNvSpPr>
            <p:nvPr/>
          </p:nvSpPr>
          <p:spPr bwMode="auto">
            <a:xfrm>
              <a:off x="928620" y="1385460"/>
              <a:ext cx="449760" cy="610534"/>
            </a:xfrm>
            <a:custGeom>
              <a:avLst/>
              <a:gdLst>
                <a:gd name="T0" fmla="*/ 1224924 w 2376488"/>
                <a:gd name="T1" fmla="*/ 2761395 h 3225800"/>
                <a:gd name="T2" fmla="*/ 1200514 w 2376488"/>
                <a:gd name="T3" fmla="*/ 2844137 h 3225800"/>
                <a:gd name="T4" fmla="*/ 434302 w 2376488"/>
                <a:gd name="T5" fmla="*/ 2840318 h 3225800"/>
                <a:gd name="T6" fmla="*/ 417817 w 2376488"/>
                <a:gd name="T7" fmla="*/ 2755348 h 3225800"/>
                <a:gd name="T8" fmla="*/ 1946947 w 2376488"/>
                <a:gd name="T9" fmla="*/ 2276790 h 3225800"/>
                <a:gd name="T10" fmla="*/ 2007871 w 2376488"/>
                <a:gd name="T11" fmla="*/ 2336867 h 3225800"/>
                <a:gd name="T12" fmla="*/ 1960274 w 2376488"/>
                <a:gd name="T13" fmla="*/ 2408268 h 3225800"/>
                <a:gd name="T14" fmla="*/ 421315 w 2376488"/>
                <a:gd name="T15" fmla="*/ 2381532 h 3225800"/>
                <a:gd name="T16" fmla="*/ 429565 w 2376488"/>
                <a:gd name="T17" fmla="*/ 2296291 h 3225800"/>
                <a:gd name="T18" fmla="*/ 1966620 w 2376488"/>
                <a:gd name="T19" fmla="*/ 1981797 h 3225800"/>
                <a:gd name="T20" fmla="*/ 2006602 w 2376488"/>
                <a:gd name="T21" fmla="*/ 2057463 h 3225800"/>
                <a:gd name="T22" fmla="*/ 1940284 w 2376488"/>
                <a:gd name="T23" fmla="*/ 2111375 h 3225800"/>
                <a:gd name="T24" fmla="*/ 412748 w 2376488"/>
                <a:gd name="T25" fmla="*/ 2064084 h 3225800"/>
                <a:gd name="T26" fmla="*/ 445431 w 2376488"/>
                <a:gd name="T27" fmla="*/ 1984634 h 3225800"/>
                <a:gd name="T28" fmla="*/ 1983438 w 2376488"/>
                <a:gd name="T29" fmla="*/ 1691813 h 3225800"/>
                <a:gd name="T30" fmla="*/ 1999621 w 2376488"/>
                <a:gd name="T31" fmla="*/ 1776110 h 3225800"/>
                <a:gd name="T32" fmla="*/ 464152 w 2376488"/>
                <a:gd name="T33" fmla="*/ 1809766 h 3225800"/>
                <a:gd name="T34" fmla="*/ 409575 w 2376488"/>
                <a:gd name="T35" fmla="*/ 1743712 h 3225800"/>
                <a:gd name="T36" fmla="*/ 464152 w 2376488"/>
                <a:gd name="T37" fmla="*/ 1677973 h 3225800"/>
                <a:gd name="T38" fmla="*/ 839503 w 2376488"/>
                <a:gd name="T39" fmla="*/ 1405929 h 3225800"/>
                <a:gd name="T40" fmla="*/ 831271 w 2376488"/>
                <a:gd name="T41" fmla="*/ 1491484 h 3225800"/>
                <a:gd name="T42" fmla="*/ 445349 w 2376488"/>
                <a:gd name="T43" fmla="*/ 1503122 h 3225800"/>
                <a:gd name="T44" fmla="*/ 412741 w 2376488"/>
                <a:gd name="T45" fmla="*/ 1423858 h 3225800"/>
                <a:gd name="T46" fmla="*/ 1305682 w 2376488"/>
                <a:gd name="T47" fmla="*/ 909637 h 3225800"/>
                <a:gd name="T48" fmla="*/ 1477663 w 2376488"/>
                <a:gd name="T49" fmla="*/ 930614 h 3225800"/>
                <a:gd name="T50" fmla="*/ 1610543 w 2376488"/>
                <a:gd name="T51" fmla="*/ 964305 h 3225800"/>
                <a:gd name="T52" fmla="*/ 1857547 w 2376488"/>
                <a:gd name="T53" fmla="*/ 995452 h 3225800"/>
                <a:gd name="T54" fmla="*/ 1953551 w 2376488"/>
                <a:gd name="T55" fmla="*/ 1129896 h 3225800"/>
                <a:gd name="T56" fmla="*/ 1951644 w 2376488"/>
                <a:gd name="T57" fmla="*/ 1484281 h 3225800"/>
                <a:gd name="T58" fmla="*/ 1772351 w 2376488"/>
                <a:gd name="T59" fmla="*/ 1229696 h 3225800"/>
                <a:gd name="T60" fmla="*/ 1346691 w 2376488"/>
                <a:gd name="T61" fmla="*/ 1512886 h 3225800"/>
                <a:gd name="T62" fmla="*/ 1134337 w 2376488"/>
                <a:gd name="T63" fmla="*/ 1276735 h 3225800"/>
                <a:gd name="T64" fmla="*/ 953455 w 2376488"/>
                <a:gd name="T65" fmla="*/ 1247177 h 3225800"/>
                <a:gd name="T66" fmla="*/ 985244 w 2376488"/>
                <a:gd name="T67" fmla="*/ 1088260 h 3225800"/>
                <a:gd name="T68" fmla="*/ 1137516 w 2376488"/>
                <a:gd name="T69" fmla="*/ 966212 h 3225800"/>
                <a:gd name="T70" fmla="*/ 1523318 w 2376488"/>
                <a:gd name="T71" fmla="*/ 269565 h 3225800"/>
                <a:gd name="T72" fmla="*/ 1643237 w 2376488"/>
                <a:gd name="T73" fmla="*/ 362372 h 3225800"/>
                <a:gd name="T74" fmla="*/ 1694767 w 2376488"/>
                <a:gd name="T75" fmla="*/ 516202 h 3225800"/>
                <a:gd name="T76" fmla="*/ 1720850 w 2376488"/>
                <a:gd name="T77" fmla="*/ 562923 h 3225800"/>
                <a:gd name="T78" fmla="*/ 1679181 w 2376488"/>
                <a:gd name="T79" fmla="*/ 652233 h 3225800"/>
                <a:gd name="T80" fmla="*/ 1618744 w 2376488"/>
                <a:gd name="T81" fmla="*/ 782861 h 3225800"/>
                <a:gd name="T82" fmla="*/ 1514411 w 2376488"/>
                <a:gd name="T83" fmla="*/ 865815 h 3225800"/>
                <a:gd name="T84" fmla="*/ 1382405 w 2376488"/>
                <a:gd name="T85" fmla="*/ 850559 h 3225800"/>
                <a:gd name="T86" fmla="*/ 1291750 w 2376488"/>
                <a:gd name="T87" fmla="*/ 748218 h 3225800"/>
                <a:gd name="T88" fmla="*/ 1240220 w 2376488"/>
                <a:gd name="T89" fmla="*/ 647783 h 3225800"/>
                <a:gd name="T90" fmla="*/ 1206503 w 2376488"/>
                <a:gd name="T91" fmla="*/ 551481 h 3225800"/>
                <a:gd name="T92" fmla="*/ 1239266 w 2376488"/>
                <a:gd name="T93" fmla="*/ 512705 h 3225800"/>
                <a:gd name="T94" fmla="*/ 1288251 w 2376488"/>
                <a:gd name="T95" fmla="*/ 361736 h 3225800"/>
                <a:gd name="T96" fmla="*/ 1408488 w 2376488"/>
                <a:gd name="T97" fmla="*/ 269565 h 3225800"/>
                <a:gd name="T98" fmla="*/ 124794 w 2376488"/>
                <a:gd name="T99" fmla="*/ 3092133 h 3225800"/>
                <a:gd name="T100" fmla="*/ 2233594 w 2376488"/>
                <a:gd name="T101" fmla="*/ 3105468 h 3225800"/>
                <a:gd name="T102" fmla="*/ 2257092 w 2376488"/>
                <a:gd name="T103" fmla="*/ 152400 h 3225800"/>
                <a:gd name="T104" fmla="*/ 2230736 w 2376488"/>
                <a:gd name="T105" fmla="*/ 120015 h 3225800"/>
                <a:gd name="T106" fmla="*/ 2289799 w 2376488"/>
                <a:gd name="T107" fmla="*/ 15557 h 3225800"/>
                <a:gd name="T108" fmla="*/ 2360928 w 2376488"/>
                <a:gd name="T109" fmla="*/ 86677 h 3225800"/>
                <a:gd name="T110" fmla="*/ 2372995 w 2376488"/>
                <a:gd name="T111" fmla="*/ 3104198 h 3225800"/>
                <a:gd name="T112" fmla="*/ 2320918 w 2376488"/>
                <a:gd name="T113" fmla="*/ 3191193 h 3225800"/>
                <a:gd name="T114" fmla="*/ 2224068 w 2376488"/>
                <a:gd name="T115" fmla="*/ 3225800 h 3225800"/>
                <a:gd name="T116" fmla="*/ 61285 w 2376488"/>
                <a:gd name="T117" fmla="*/ 3195638 h 3225800"/>
                <a:gd name="T118" fmla="*/ 5080 w 2376488"/>
                <a:gd name="T119" fmla="*/ 3111818 h 3225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76488" h="3225800">
                  <a:moveTo>
                    <a:pt x="477415" y="2719387"/>
                  </a:moveTo>
                  <a:lnTo>
                    <a:pt x="1162156" y="2719387"/>
                  </a:lnTo>
                  <a:lnTo>
                    <a:pt x="1169130" y="2720024"/>
                  </a:lnTo>
                  <a:lnTo>
                    <a:pt x="1175787" y="2720978"/>
                  </a:lnTo>
                  <a:lnTo>
                    <a:pt x="1182444" y="2722570"/>
                  </a:lnTo>
                  <a:lnTo>
                    <a:pt x="1188468" y="2724797"/>
                  </a:lnTo>
                  <a:lnTo>
                    <a:pt x="1194491" y="2727980"/>
                  </a:lnTo>
                  <a:lnTo>
                    <a:pt x="1200514" y="2731162"/>
                  </a:lnTo>
                  <a:lnTo>
                    <a:pt x="1205269" y="2735299"/>
                  </a:lnTo>
                  <a:lnTo>
                    <a:pt x="1210342" y="2739436"/>
                  </a:lnTo>
                  <a:lnTo>
                    <a:pt x="1214463" y="2744528"/>
                  </a:lnTo>
                  <a:lnTo>
                    <a:pt x="1218584" y="2749938"/>
                  </a:lnTo>
                  <a:lnTo>
                    <a:pt x="1222071" y="2755348"/>
                  </a:lnTo>
                  <a:lnTo>
                    <a:pt x="1224924" y="2761395"/>
                  </a:lnTo>
                  <a:lnTo>
                    <a:pt x="1227143" y="2767442"/>
                  </a:lnTo>
                  <a:lnTo>
                    <a:pt x="1228728" y="2774125"/>
                  </a:lnTo>
                  <a:lnTo>
                    <a:pt x="1229679" y="2780808"/>
                  </a:lnTo>
                  <a:lnTo>
                    <a:pt x="1230313" y="2787809"/>
                  </a:lnTo>
                  <a:lnTo>
                    <a:pt x="1229679" y="2794810"/>
                  </a:lnTo>
                  <a:lnTo>
                    <a:pt x="1228728" y="2801493"/>
                  </a:lnTo>
                  <a:lnTo>
                    <a:pt x="1227143" y="2808176"/>
                  </a:lnTo>
                  <a:lnTo>
                    <a:pt x="1224924" y="2814223"/>
                  </a:lnTo>
                  <a:lnTo>
                    <a:pt x="1222071" y="2820269"/>
                  </a:lnTo>
                  <a:lnTo>
                    <a:pt x="1218584" y="2825679"/>
                  </a:lnTo>
                  <a:lnTo>
                    <a:pt x="1214463" y="2831090"/>
                  </a:lnTo>
                  <a:lnTo>
                    <a:pt x="1210342" y="2836181"/>
                  </a:lnTo>
                  <a:lnTo>
                    <a:pt x="1205269" y="2840318"/>
                  </a:lnTo>
                  <a:lnTo>
                    <a:pt x="1200514" y="2844137"/>
                  </a:lnTo>
                  <a:lnTo>
                    <a:pt x="1194491" y="2847638"/>
                  </a:lnTo>
                  <a:lnTo>
                    <a:pt x="1188468" y="2850820"/>
                  </a:lnTo>
                  <a:lnTo>
                    <a:pt x="1182444" y="2853048"/>
                  </a:lnTo>
                  <a:lnTo>
                    <a:pt x="1175787" y="2854639"/>
                  </a:lnTo>
                  <a:lnTo>
                    <a:pt x="1169130" y="2855594"/>
                  </a:lnTo>
                  <a:lnTo>
                    <a:pt x="1162156" y="2855912"/>
                  </a:lnTo>
                  <a:lnTo>
                    <a:pt x="477415" y="2855912"/>
                  </a:lnTo>
                  <a:lnTo>
                    <a:pt x="470441" y="2855594"/>
                  </a:lnTo>
                  <a:lnTo>
                    <a:pt x="464100" y="2854639"/>
                  </a:lnTo>
                  <a:lnTo>
                    <a:pt x="457126" y="2853048"/>
                  </a:lnTo>
                  <a:lnTo>
                    <a:pt x="451103" y="2850820"/>
                  </a:lnTo>
                  <a:lnTo>
                    <a:pt x="445397" y="2847638"/>
                  </a:lnTo>
                  <a:lnTo>
                    <a:pt x="439374" y="2844137"/>
                  </a:lnTo>
                  <a:lnTo>
                    <a:pt x="434302" y="2840318"/>
                  </a:lnTo>
                  <a:lnTo>
                    <a:pt x="429546" y="2836181"/>
                  </a:lnTo>
                  <a:lnTo>
                    <a:pt x="425108" y="2831090"/>
                  </a:lnTo>
                  <a:lnTo>
                    <a:pt x="421304" y="2825679"/>
                  </a:lnTo>
                  <a:lnTo>
                    <a:pt x="417817" y="2820269"/>
                  </a:lnTo>
                  <a:lnTo>
                    <a:pt x="414964" y="2814223"/>
                  </a:lnTo>
                  <a:lnTo>
                    <a:pt x="412745" y="2808176"/>
                  </a:lnTo>
                  <a:lnTo>
                    <a:pt x="410843" y="2801493"/>
                  </a:lnTo>
                  <a:lnTo>
                    <a:pt x="409575" y="2794810"/>
                  </a:lnTo>
                  <a:lnTo>
                    <a:pt x="409575" y="2787809"/>
                  </a:lnTo>
                  <a:lnTo>
                    <a:pt x="409575" y="2780808"/>
                  </a:lnTo>
                  <a:lnTo>
                    <a:pt x="410843" y="2774125"/>
                  </a:lnTo>
                  <a:lnTo>
                    <a:pt x="412745" y="2767442"/>
                  </a:lnTo>
                  <a:lnTo>
                    <a:pt x="414964" y="2761395"/>
                  </a:lnTo>
                  <a:lnTo>
                    <a:pt x="417817" y="2755348"/>
                  </a:lnTo>
                  <a:lnTo>
                    <a:pt x="421304" y="2749938"/>
                  </a:lnTo>
                  <a:lnTo>
                    <a:pt x="425108" y="2744528"/>
                  </a:lnTo>
                  <a:lnTo>
                    <a:pt x="429546" y="2739436"/>
                  </a:lnTo>
                  <a:lnTo>
                    <a:pt x="434302" y="2735299"/>
                  </a:lnTo>
                  <a:lnTo>
                    <a:pt x="439374" y="2731162"/>
                  </a:lnTo>
                  <a:lnTo>
                    <a:pt x="445397" y="2727980"/>
                  </a:lnTo>
                  <a:lnTo>
                    <a:pt x="451103" y="2724797"/>
                  </a:lnTo>
                  <a:lnTo>
                    <a:pt x="457126" y="2722570"/>
                  </a:lnTo>
                  <a:lnTo>
                    <a:pt x="464100" y="2720978"/>
                  </a:lnTo>
                  <a:lnTo>
                    <a:pt x="470441" y="2720024"/>
                  </a:lnTo>
                  <a:lnTo>
                    <a:pt x="477415" y="2719387"/>
                  </a:lnTo>
                  <a:close/>
                  <a:moveTo>
                    <a:pt x="477479" y="2276475"/>
                  </a:moveTo>
                  <a:lnTo>
                    <a:pt x="1940284" y="2276475"/>
                  </a:lnTo>
                  <a:lnTo>
                    <a:pt x="1946947" y="2276790"/>
                  </a:lnTo>
                  <a:lnTo>
                    <a:pt x="1953928" y="2277733"/>
                  </a:lnTo>
                  <a:lnTo>
                    <a:pt x="1960274" y="2279621"/>
                  </a:lnTo>
                  <a:lnTo>
                    <a:pt x="1966620" y="2281822"/>
                  </a:lnTo>
                  <a:lnTo>
                    <a:pt x="1972649" y="2284339"/>
                  </a:lnTo>
                  <a:lnTo>
                    <a:pt x="1978044" y="2287799"/>
                  </a:lnTo>
                  <a:lnTo>
                    <a:pt x="1983438" y="2291573"/>
                  </a:lnTo>
                  <a:lnTo>
                    <a:pt x="1988197" y="2296291"/>
                  </a:lnTo>
                  <a:lnTo>
                    <a:pt x="1992640" y="2300695"/>
                  </a:lnTo>
                  <a:lnTo>
                    <a:pt x="1996448" y="2306042"/>
                  </a:lnTo>
                  <a:lnTo>
                    <a:pt x="1999621" y="2311704"/>
                  </a:lnTo>
                  <a:lnTo>
                    <a:pt x="2002794" y="2317366"/>
                  </a:lnTo>
                  <a:lnTo>
                    <a:pt x="2005015" y="2323971"/>
                  </a:lnTo>
                  <a:lnTo>
                    <a:pt x="2006602" y="2330262"/>
                  </a:lnTo>
                  <a:lnTo>
                    <a:pt x="2007871" y="2336867"/>
                  </a:lnTo>
                  <a:lnTo>
                    <a:pt x="2008188" y="2343787"/>
                  </a:lnTo>
                  <a:lnTo>
                    <a:pt x="2007871" y="2350707"/>
                  </a:lnTo>
                  <a:lnTo>
                    <a:pt x="2006602" y="2357312"/>
                  </a:lnTo>
                  <a:lnTo>
                    <a:pt x="2005015" y="2363603"/>
                  </a:lnTo>
                  <a:lnTo>
                    <a:pt x="2002794" y="2370208"/>
                  </a:lnTo>
                  <a:lnTo>
                    <a:pt x="1999621" y="2375870"/>
                  </a:lnTo>
                  <a:lnTo>
                    <a:pt x="1996448" y="2381532"/>
                  </a:lnTo>
                  <a:lnTo>
                    <a:pt x="1992640" y="2386879"/>
                  </a:lnTo>
                  <a:lnTo>
                    <a:pt x="1988197" y="2391283"/>
                  </a:lnTo>
                  <a:lnTo>
                    <a:pt x="1983438" y="2395686"/>
                  </a:lnTo>
                  <a:lnTo>
                    <a:pt x="1978044" y="2399775"/>
                  </a:lnTo>
                  <a:lnTo>
                    <a:pt x="1972649" y="2402921"/>
                  </a:lnTo>
                  <a:lnTo>
                    <a:pt x="1966620" y="2406066"/>
                  </a:lnTo>
                  <a:lnTo>
                    <a:pt x="1960274" y="2408268"/>
                  </a:lnTo>
                  <a:lnTo>
                    <a:pt x="1953928" y="2409841"/>
                  </a:lnTo>
                  <a:lnTo>
                    <a:pt x="1946947" y="2411099"/>
                  </a:lnTo>
                  <a:lnTo>
                    <a:pt x="1940284" y="2411413"/>
                  </a:lnTo>
                  <a:lnTo>
                    <a:pt x="477479" y="2411413"/>
                  </a:lnTo>
                  <a:lnTo>
                    <a:pt x="470498" y="2411099"/>
                  </a:lnTo>
                  <a:lnTo>
                    <a:pt x="464152" y="2409841"/>
                  </a:lnTo>
                  <a:lnTo>
                    <a:pt x="457171" y="2408268"/>
                  </a:lnTo>
                  <a:lnTo>
                    <a:pt x="451142" y="2406066"/>
                  </a:lnTo>
                  <a:lnTo>
                    <a:pt x="445431" y="2402921"/>
                  </a:lnTo>
                  <a:lnTo>
                    <a:pt x="439402" y="2399775"/>
                  </a:lnTo>
                  <a:lnTo>
                    <a:pt x="434325" y="2395686"/>
                  </a:lnTo>
                  <a:lnTo>
                    <a:pt x="429565" y="2391283"/>
                  </a:lnTo>
                  <a:lnTo>
                    <a:pt x="425123" y="2386879"/>
                  </a:lnTo>
                  <a:lnTo>
                    <a:pt x="421315" y="2381532"/>
                  </a:lnTo>
                  <a:lnTo>
                    <a:pt x="417825" y="2375870"/>
                  </a:lnTo>
                  <a:lnTo>
                    <a:pt x="414969" y="2370208"/>
                  </a:lnTo>
                  <a:lnTo>
                    <a:pt x="412748" y="2363603"/>
                  </a:lnTo>
                  <a:lnTo>
                    <a:pt x="410844" y="2357312"/>
                  </a:lnTo>
                  <a:lnTo>
                    <a:pt x="409575" y="2350707"/>
                  </a:lnTo>
                  <a:lnTo>
                    <a:pt x="409575" y="2343787"/>
                  </a:lnTo>
                  <a:lnTo>
                    <a:pt x="409575" y="2336867"/>
                  </a:lnTo>
                  <a:lnTo>
                    <a:pt x="410844" y="2330262"/>
                  </a:lnTo>
                  <a:lnTo>
                    <a:pt x="412748" y="2323971"/>
                  </a:lnTo>
                  <a:lnTo>
                    <a:pt x="414969" y="2317366"/>
                  </a:lnTo>
                  <a:lnTo>
                    <a:pt x="417825" y="2311704"/>
                  </a:lnTo>
                  <a:lnTo>
                    <a:pt x="421315" y="2306042"/>
                  </a:lnTo>
                  <a:lnTo>
                    <a:pt x="425123" y="2300695"/>
                  </a:lnTo>
                  <a:lnTo>
                    <a:pt x="429565" y="2296291"/>
                  </a:lnTo>
                  <a:lnTo>
                    <a:pt x="434325" y="2291573"/>
                  </a:lnTo>
                  <a:lnTo>
                    <a:pt x="439402" y="2287799"/>
                  </a:lnTo>
                  <a:lnTo>
                    <a:pt x="445431" y="2284339"/>
                  </a:lnTo>
                  <a:lnTo>
                    <a:pt x="451142" y="2281822"/>
                  </a:lnTo>
                  <a:lnTo>
                    <a:pt x="457171" y="2279621"/>
                  </a:lnTo>
                  <a:lnTo>
                    <a:pt x="464152" y="2277733"/>
                  </a:lnTo>
                  <a:lnTo>
                    <a:pt x="470498" y="2276790"/>
                  </a:lnTo>
                  <a:lnTo>
                    <a:pt x="477479" y="2276475"/>
                  </a:lnTo>
                  <a:close/>
                  <a:moveTo>
                    <a:pt x="477479" y="1976437"/>
                  </a:moveTo>
                  <a:lnTo>
                    <a:pt x="1940284" y="1976437"/>
                  </a:lnTo>
                  <a:lnTo>
                    <a:pt x="1946947" y="1977068"/>
                  </a:lnTo>
                  <a:lnTo>
                    <a:pt x="1953928" y="1977698"/>
                  </a:lnTo>
                  <a:lnTo>
                    <a:pt x="1960274" y="1979590"/>
                  </a:lnTo>
                  <a:lnTo>
                    <a:pt x="1966620" y="1981797"/>
                  </a:lnTo>
                  <a:lnTo>
                    <a:pt x="1972649" y="1984634"/>
                  </a:lnTo>
                  <a:lnTo>
                    <a:pt x="1978044" y="1988102"/>
                  </a:lnTo>
                  <a:lnTo>
                    <a:pt x="1983438" y="1991886"/>
                  </a:lnTo>
                  <a:lnTo>
                    <a:pt x="1988197" y="1996300"/>
                  </a:lnTo>
                  <a:lnTo>
                    <a:pt x="1992640" y="2001029"/>
                  </a:lnTo>
                  <a:lnTo>
                    <a:pt x="1996448" y="2006073"/>
                  </a:lnTo>
                  <a:lnTo>
                    <a:pt x="1999621" y="2011748"/>
                  </a:lnTo>
                  <a:lnTo>
                    <a:pt x="2002794" y="2017738"/>
                  </a:lnTo>
                  <a:lnTo>
                    <a:pt x="2005015" y="2024044"/>
                  </a:lnTo>
                  <a:lnTo>
                    <a:pt x="2006602" y="2030665"/>
                  </a:lnTo>
                  <a:lnTo>
                    <a:pt x="2007871" y="2036970"/>
                  </a:lnTo>
                  <a:lnTo>
                    <a:pt x="2008188" y="2043906"/>
                  </a:lnTo>
                  <a:lnTo>
                    <a:pt x="2007871" y="2051158"/>
                  </a:lnTo>
                  <a:lnTo>
                    <a:pt x="2006602" y="2057463"/>
                  </a:lnTo>
                  <a:lnTo>
                    <a:pt x="2005015" y="2064084"/>
                  </a:lnTo>
                  <a:lnTo>
                    <a:pt x="2002794" y="2070389"/>
                  </a:lnTo>
                  <a:lnTo>
                    <a:pt x="1999621" y="2076064"/>
                  </a:lnTo>
                  <a:lnTo>
                    <a:pt x="1996448" y="2081739"/>
                  </a:lnTo>
                  <a:lnTo>
                    <a:pt x="1992640" y="2087099"/>
                  </a:lnTo>
                  <a:lnTo>
                    <a:pt x="1988197" y="2091513"/>
                  </a:lnTo>
                  <a:lnTo>
                    <a:pt x="1983438" y="2096242"/>
                  </a:lnTo>
                  <a:lnTo>
                    <a:pt x="1978044" y="2100025"/>
                  </a:lnTo>
                  <a:lnTo>
                    <a:pt x="1972649" y="2103493"/>
                  </a:lnTo>
                  <a:lnTo>
                    <a:pt x="1966620" y="2106016"/>
                  </a:lnTo>
                  <a:lnTo>
                    <a:pt x="1960274" y="2108538"/>
                  </a:lnTo>
                  <a:lnTo>
                    <a:pt x="1953928" y="2110429"/>
                  </a:lnTo>
                  <a:lnTo>
                    <a:pt x="1946947" y="2111060"/>
                  </a:lnTo>
                  <a:lnTo>
                    <a:pt x="1940284" y="2111375"/>
                  </a:lnTo>
                  <a:lnTo>
                    <a:pt x="477479" y="2111375"/>
                  </a:lnTo>
                  <a:lnTo>
                    <a:pt x="470498" y="2111060"/>
                  </a:lnTo>
                  <a:lnTo>
                    <a:pt x="464152" y="2110429"/>
                  </a:lnTo>
                  <a:lnTo>
                    <a:pt x="457171" y="2108538"/>
                  </a:lnTo>
                  <a:lnTo>
                    <a:pt x="451142" y="2106016"/>
                  </a:lnTo>
                  <a:lnTo>
                    <a:pt x="445431" y="2103493"/>
                  </a:lnTo>
                  <a:lnTo>
                    <a:pt x="439402" y="2100025"/>
                  </a:lnTo>
                  <a:lnTo>
                    <a:pt x="434325" y="2096242"/>
                  </a:lnTo>
                  <a:lnTo>
                    <a:pt x="429565" y="2091513"/>
                  </a:lnTo>
                  <a:lnTo>
                    <a:pt x="425123" y="2087099"/>
                  </a:lnTo>
                  <a:lnTo>
                    <a:pt x="421315" y="2081739"/>
                  </a:lnTo>
                  <a:lnTo>
                    <a:pt x="417825" y="2076064"/>
                  </a:lnTo>
                  <a:lnTo>
                    <a:pt x="414969" y="2070389"/>
                  </a:lnTo>
                  <a:lnTo>
                    <a:pt x="412748" y="2064084"/>
                  </a:lnTo>
                  <a:lnTo>
                    <a:pt x="410844" y="2057463"/>
                  </a:lnTo>
                  <a:lnTo>
                    <a:pt x="409575" y="2051158"/>
                  </a:lnTo>
                  <a:lnTo>
                    <a:pt x="409575" y="2043906"/>
                  </a:lnTo>
                  <a:lnTo>
                    <a:pt x="409575" y="2036970"/>
                  </a:lnTo>
                  <a:lnTo>
                    <a:pt x="410844" y="2030665"/>
                  </a:lnTo>
                  <a:lnTo>
                    <a:pt x="412748" y="2024044"/>
                  </a:lnTo>
                  <a:lnTo>
                    <a:pt x="414969" y="2017738"/>
                  </a:lnTo>
                  <a:lnTo>
                    <a:pt x="417825" y="2011748"/>
                  </a:lnTo>
                  <a:lnTo>
                    <a:pt x="421315" y="2006073"/>
                  </a:lnTo>
                  <a:lnTo>
                    <a:pt x="425123" y="2001029"/>
                  </a:lnTo>
                  <a:lnTo>
                    <a:pt x="429565" y="1996300"/>
                  </a:lnTo>
                  <a:lnTo>
                    <a:pt x="434325" y="1991886"/>
                  </a:lnTo>
                  <a:lnTo>
                    <a:pt x="439402" y="1988102"/>
                  </a:lnTo>
                  <a:lnTo>
                    <a:pt x="445431" y="1984634"/>
                  </a:lnTo>
                  <a:lnTo>
                    <a:pt x="451142" y="1981797"/>
                  </a:lnTo>
                  <a:lnTo>
                    <a:pt x="457171" y="1979590"/>
                  </a:lnTo>
                  <a:lnTo>
                    <a:pt x="464152" y="1977698"/>
                  </a:lnTo>
                  <a:lnTo>
                    <a:pt x="470498" y="1977068"/>
                  </a:lnTo>
                  <a:lnTo>
                    <a:pt x="477479" y="1976437"/>
                  </a:lnTo>
                  <a:close/>
                  <a:moveTo>
                    <a:pt x="477479" y="1676400"/>
                  </a:moveTo>
                  <a:lnTo>
                    <a:pt x="1940284" y="1676400"/>
                  </a:lnTo>
                  <a:lnTo>
                    <a:pt x="1946947" y="1676715"/>
                  </a:lnTo>
                  <a:lnTo>
                    <a:pt x="1953928" y="1677973"/>
                  </a:lnTo>
                  <a:lnTo>
                    <a:pt x="1960274" y="1679231"/>
                  </a:lnTo>
                  <a:lnTo>
                    <a:pt x="1966620" y="1681747"/>
                  </a:lnTo>
                  <a:lnTo>
                    <a:pt x="1972649" y="1684578"/>
                  </a:lnTo>
                  <a:lnTo>
                    <a:pt x="1978044" y="1688038"/>
                  </a:lnTo>
                  <a:lnTo>
                    <a:pt x="1983438" y="1691813"/>
                  </a:lnTo>
                  <a:lnTo>
                    <a:pt x="1988197" y="1695902"/>
                  </a:lnTo>
                  <a:lnTo>
                    <a:pt x="1992640" y="1700934"/>
                  </a:lnTo>
                  <a:lnTo>
                    <a:pt x="1996448" y="1706282"/>
                  </a:lnTo>
                  <a:lnTo>
                    <a:pt x="1999621" y="1711629"/>
                  </a:lnTo>
                  <a:lnTo>
                    <a:pt x="2002794" y="1717605"/>
                  </a:lnTo>
                  <a:lnTo>
                    <a:pt x="2005015" y="1723581"/>
                  </a:lnTo>
                  <a:lnTo>
                    <a:pt x="2006602" y="1730187"/>
                  </a:lnTo>
                  <a:lnTo>
                    <a:pt x="2007871" y="1736792"/>
                  </a:lnTo>
                  <a:lnTo>
                    <a:pt x="2008188" y="1743712"/>
                  </a:lnTo>
                  <a:lnTo>
                    <a:pt x="2007871" y="1750632"/>
                  </a:lnTo>
                  <a:lnTo>
                    <a:pt x="2006602" y="1757552"/>
                  </a:lnTo>
                  <a:lnTo>
                    <a:pt x="2005015" y="1763843"/>
                  </a:lnTo>
                  <a:lnTo>
                    <a:pt x="2002794" y="1769819"/>
                  </a:lnTo>
                  <a:lnTo>
                    <a:pt x="1999621" y="1776110"/>
                  </a:lnTo>
                  <a:lnTo>
                    <a:pt x="1996448" y="1781771"/>
                  </a:lnTo>
                  <a:lnTo>
                    <a:pt x="1992640" y="1786490"/>
                  </a:lnTo>
                  <a:lnTo>
                    <a:pt x="1988197" y="1791522"/>
                  </a:lnTo>
                  <a:lnTo>
                    <a:pt x="1983438" y="1795611"/>
                  </a:lnTo>
                  <a:lnTo>
                    <a:pt x="1978044" y="1799700"/>
                  </a:lnTo>
                  <a:lnTo>
                    <a:pt x="1972649" y="1803160"/>
                  </a:lnTo>
                  <a:lnTo>
                    <a:pt x="1966620" y="1805991"/>
                  </a:lnTo>
                  <a:lnTo>
                    <a:pt x="1960274" y="1808193"/>
                  </a:lnTo>
                  <a:lnTo>
                    <a:pt x="1953928" y="1809766"/>
                  </a:lnTo>
                  <a:lnTo>
                    <a:pt x="1946947" y="1810709"/>
                  </a:lnTo>
                  <a:lnTo>
                    <a:pt x="1940284" y="1811338"/>
                  </a:lnTo>
                  <a:lnTo>
                    <a:pt x="477479" y="1811338"/>
                  </a:lnTo>
                  <a:lnTo>
                    <a:pt x="470498" y="1810709"/>
                  </a:lnTo>
                  <a:lnTo>
                    <a:pt x="464152" y="1809766"/>
                  </a:lnTo>
                  <a:lnTo>
                    <a:pt x="457171" y="1808193"/>
                  </a:lnTo>
                  <a:lnTo>
                    <a:pt x="451142" y="1805991"/>
                  </a:lnTo>
                  <a:lnTo>
                    <a:pt x="445431" y="1803160"/>
                  </a:lnTo>
                  <a:lnTo>
                    <a:pt x="439402" y="1799700"/>
                  </a:lnTo>
                  <a:lnTo>
                    <a:pt x="434325" y="1795611"/>
                  </a:lnTo>
                  <a:lnTo>
                    <a:pt x="429565" y="1791522"/>
                  </a:lnTo>
                  <a:lnTo>
                    <a:pt x="425123" y="1786490"/>
                  </a:lnTo>
                  <a:lnTo>
                    <a:pt x="421315" y="1781771"/>
                  </a:lnTo>
                  <a:lnTo>
                    <a:pt x="417825" y="1776110"/>
                  </a:lnTo>
                  <a:lnTo>
                    <a:pt x="414969" y="1769819"/>
                  </a:lnTo>
                  <a:lnTo>
                    <a:pt x="412748" y="1763843"/>
                  </a:lnTo>
                  <a:lnTo>
                    <a:pt x="410844" y="1757552"/>
                  </a:lnTo>
                  <a:lnTo>
                    <a:pt x="409575" y="1750632"/>
                  </a:lnTo>
                  <a:lnTo>
                    <a:pt x="409575" y="1743712"/>
                  </a:lnTo>
                  <a:lnTo>
                    <a:pt x="409575" y="1736792"/>
                  </a:lnTo>
                  <a:lnTo>
                    <a:pt x="410844" y="1730187"/>
                  </a:lnTo>
                  <a:lnTo>
                    <a:pt x="412748" y="1723581"/>
                  </a:lnTo>
                  <a:lnTo>
                    <a:pt x="414969" y="1717605"/>
                  </a:lnTo>
                  <a:lnTo>
                    <a:pt x="417825" y="1711629"/>
                  </a:lnTo>
                  <a:lnTo>
                    <a:pt x="421315" y="1706282"/>
                  </a:lnTo>
                  <a:lnTo>
                    <a:pt x="425123" y="1700934"/>
                  </a:lnTo>
                  <a:lnTo>
                    <a:pt x="429565" y="1695902"/>
                  </a:lnTo>
                  <a:lnTo>
                    <a:pt x="434325" y="1691813"/>
                  </a:lnTo>
                  <a:lnTo>
                    <a:pt x="439402" y="1688038"/>
                  </a:lnTo>
                  <a:lnTo>
                    <a:pt x="445431" y="1684578"/>
                  </a:lnTo>
                  <a:lnTo>
                    <a:pt x="451142" y="1681747"/>
                  </a:lnTo>
                  <a:lnTo>
                    <a:pt x="457171" y="1679231"/>
                  </a:lnTo>
                  <a:lnTo>
                    <a:pt x="464152" y="1677973"/>
                  </a:lnTo>
                  <a:lnTo>
                    <a:pt x="470498" y="1676715"/>
                  </a:lnTo>
                  <a:lnTo>
                    <a:pt x="477479" y="1676400"/>
                  </a:lnTo>
                  <a:close/>
                  <a:moveTo>
                    <a:pt x="477325" y="1376362"/>
                  </a:moveTo>
                  <a:lnTo>
                    <a:pt x="783466" y="1376362"/>
                  </a:lnTo>
                  <a:lnTo>
                    <a:pt x="790431" y="1376677"/>
                  </a:lnTo>
                  <a:lnTo>
                    <a:pt x="796763" y="1377935"/>
                  </a:lnTo>
                  <a:lnTo>
                    <a:pt x="803411" y="1379508"/>
                  </a:lnTo>
                  <a:lnTo>
                    <a:pt x="809743" y="1381709"/>
                  </a:lnTo>
                  <a:lnTo>
                    <a:pt x="815442" y="1384226"/>
                  </a:lnTo>
                  <a:lnTo>
                    <a:pt x="821457" y="1387686"/>
                  </a:lnTo>
                  <a:lnTo>
                    <a:pt x="826522" y="1392089"/>
                  </a:lnTo>
                  <a:lnTo>
                    <a:pt x="831271" y="1396178"/>
                  </a:lnTo>
                  <a:lnTo>
                    <a:pt x="835703" y="1401211"/>
                  </a:lnTo>
                  <a:lnTo>
                    <a:pt x="839503" y="1405929"/>
                  </a:lnTo>
                  <a:lnTo>
                    <a:pt x="842985" y="1411591"/>
                  </a:lnTo>
                  <a:lnTo>
                    <a:pt x="845834" y="1417882"/>
                  </a:lnTo>
                  <a:lnTo>
                    <a:pt x="848050" y="1423858"/>
                  </a:lnTo>
                  <a:lnTo>
                    <a:pt x="849950" y="1430149"/>
                  </a:lnTo>
                  <a:lnTo>
                    <a:pt x="850583" y="1437069"/>
                  </a:lnTo>
                  <a:lnTo>
                    <a:pt x="850900" y="1443989"/>
                  </a:lnTo>
                  <a:lnTo>
                    <a:pt x="850583" y="1450594"/>
                  </a:lnTo>
                  <a:lnTo>
                    <a:pt x="849950" y="1457514"/>
                  </a:lnTo>
                  <a:lnTo>
                    <a:pt x="848050" y="1463805"/>
                  </a:lnTo>
                  <a:lnTo>
                    <a:pt x="845834" y="1470095"/>
                  </a:lnTo>
                  <a:lnTo>
                    <a:pt x="842985" y="1476072"/>
                  </a:lnTo>
                  <a:lnTo>
                    <a:pt x="839503" y="1481419"/>
                  </a:lnTo>
                  <a:lnTo>
                    <a:pt x="835703" y="1486766"/>
                  </a:lnTo>
                  <a:lnTo>
                    <a:pt x="831271" y="1491484"/>
                  </a:lnTo>
                  <a:lnTo>
                    <a:pt x="826522" y="1495888"/>
                  </a:lnTo>
                  <a:lnTo>
                    <a:pt x="821457" y="1499662"/>
                  </a:lnTo>
                  <a:lnTo>
                    <a:pt x="815442" y="1503122"/>
                  </a:lnTo>
                  <a:lnTo>
                    <a:pt x="809743" y="1505953"/>
                  </a:lnTo>
                  <a:lnTo>
                    <a:pt x="803411" y="1508155"/>
                  </a:lnTo>
                  <a:lnTo>
                    <a:pt x="796763" y="1509728"/>
                  </a:lnTo>
                  <a:lnTo>
                    <a:pt x="790431" y="1510986"/>
                  </a:lnTo>
                  <a:lnTo>
                    <a:pt x="783466" y="1511300"/>
                  </a:lnTo>
                  <a:lnTo>
                    <a:pt x="477325" y="1511300"/>
                  </a:lnTo>
                  <a:lnTo>
                    <a:pt x="470360" y="1510986"/>
                  </a:lnTo>
                  <a:lnTo>
                    <a:pt x="464028" y="1509728"/>
                  </a:lnTo>
                  <a:lnTo>
                    <a:pt x="457063" y="1508155"/>
                  </a:lnTo>
                  <a:lnTo>
                    <a:pt x="451048" y="1505953"/>
                  </a:lnTo>
                  <a:lnTo>
                    <a:pt x="445349" y="1503122"/>
                  </a:lnTo>
                  <a:lnTo>
                    <a:pt x="439334" y="1499662"/>
                  </a:lnTo>
                  <a:lnTo>
                    <a:pt x="434269" y="1495888"/>
                  </a:lnTo>
                  <a:lnTo>
                    <a:pt x="429520" y="1491484"/>
                  </a:lnTo>
                  <a:lnTo>
                    <a:pt x="425088" y="1486766"/>
                  </a:lnTo>
                  <a:lnTo>
                    <a:pt x="421289" y="1481419"/>
                  </a:lnTo>
                  <a:lnTo>
                    <a:pt x="417806" y="1476072"/>
                  </a:lnTo>
                  <a:lnTo>
                    <a:pt x="414957" y="1470095"/>
                  </a:lnTo>
                  <a:lnTo>
                    <a:pt x="412741" y="1463805"/>
                  </a:lnTo>
                  <a:lnTo>
                    <a:pt x="410841" y="1457514"/>
                  </a:lnTo>
                  <a:lnTo>
                    <a:pt x="409575" y="1450594"/>
                  </a:lnTo>
                  <a:lnTo>
                    <a:pt x="409575" y="1443989"/>
                  </a:lnTo>
                  <a:lnTo>
                    <a:pt x="409575" y="1437069"/>
                  </a:lnTo>
                  <a:lnTo>
                    <a:pt x="410841" y="1430149"/>
                  </a:lnTo>
                  <a:lnTo>
                    <a:pt x="412741" y="1423858"/>
                  </a:lnTo>
                  <a:lnTo>
                    <a:pt x="414957" y="1417882"/>
                  </a:lnTo>
                  <a:lnTo>
                    <a:pt x="417806" y="1411591"/>
                  </a:lnTo>
                  <a:lnTo>
                    <a:pt x="421289" y="1405929"/>
                  </a:lnTo>
                  <a:lnTo>
                    <a:pt x="425088" y="1401211"/>
                  </a:lnTo>
                  <a:lnTo>
                    <a:pt x="429520" y="1396178"/>
                  </a:lnTo>
                  <a:lnTo>
                    <a:pt x="434269" y="1392089"/>
                  </a:lnTo>
                  <a:lnTo>
                    <a:pt x="439334" y="1387686"/>
                  </a:lnTo>
                  <a:lnTo>
                    <a:pt x="445349" y="1384226"/>
                  </a:lnTo>
                  <a:lnTo>
                    <a:pt x="451048" y="1381709"/>
                  </a:lnTo>
                  <a:lnTo>
                    <a:pt x="457063" y="1379508"/>
                  </a:lnTo>
                  <a:lnTo>
                    <a:pt x="464028" y="1377935"/>
                  </a:lnTo>
                  <a:lnTo>
                    <a:pt x="470360" y="1376677"/>
                  </a:lnTo>
                  <a:lnTo>
                    <a:pt x="477325" y="1376362"/>
                  </a:lnTo>
                  <a:close/>
                  <a:moveTo>
                    <a:pt x="1305682" y="909637"/>
                  </a:moveTo>
                  <a:lnTo>
                    <a:pt x="1307590" y="922668"/>
                  </a:lnTo>
                  <a:lnTo>
                    <a:pt x="1310451" y="941103"/>
                  </a:lnTo>
                  <a:lnTo>
                    <a:pt x="1314901" y="964305"/>
                  </a:lnTo>
                  <a:lnTo>
                    <a:pt x="1319987" y="991956"/>
                  </a:lnTo>
                  <a:lnTo>
                    <a:pt x="1333021" y="1054252"/>
                  </a:lnTo>
                  <a:lnTo>
                    <a:pt x="1347644" y="1121315"/>
                  </a:lnTo>
                  <a:lnTo>
                    <a:pt x="1374665" y="1241138"/>
                  </a:lnTo>
                  <a:lnTo>
                    <a:pt x="1386427" y="1293898"/>
                  </a:lnTo>
                  <a:lnTo>
                    <a:pt x="1430933" y="1032957"/>
                  </a:lnTo>
                  <a:lnTo>
                    <a:pt x="1404865" y="971297"/>
                  </a:lnTo>
                  <a:lnTo>
                    <a:pt x="1447781" y="930614"/>
                  </a:lnTo>
                  <a:lnTo>
                    <a:pt x="1461133" y="930614"/>
                  </a:lnTo>
                  <a:lnTo>
                    <a:pt x="1463994" y="930614"/>
                  </a:lnTo>
                  <a:lnTo>
                    <a:pt x="1477663" y="930614"/>
                  </a:lnTo>
                  <a:lnTo>
                    <a:pt x="1520897" y="971297"/>
                  </a:lnTo>
                  <a:lnTo>
                    <a:pt x="1506909" y="1001809"/>
                  </a:lnTo>
                  <a:lnTo>
                    <a:pt x="1498326" y="1023422"/>
                  </a:lnTo>
                  <a:lnTo>
                    <a:pt x="1495147" y="1030096"/>
                  </a:lnTo>
                  <a:lnTo>
                    <a:pt x="1494512" y="1032957"/>
                  </a:lnTo>
                  <a:lnTo>
                    <a:pt x="1496419" y="1044399"/>
                  </a:lnTo>
                  <a:lnTo>
                    <a:pt x="1501823" y="1073957"/>
                  </a:lnTo>
                  <a:lnTo>
                    <a:pt x="1517082" y="1163904"/>
                  </a:lnTo>
                  <a:lnTo>
                    <a:pt x="1538699" y="1293898"/>
                  </a:lnTo>
                  <a:lnTo>
                    <a:pt x="1551097" y="1241138"/>
                  </a:lnTo>
                  <a:lnTo>
                    <a:pt x="1577482" y="1121315"/>
                  </a:lnTo>
                  <a:lnTo>
                    <a:pt x="1592105" y="1054252"/>
                  </a:lnTo>
                  <a:lnTo>
                    <a:pt x="1605139" y="991956"/>
                  </a:lnTo>
                  <a:lnTo>
                    <a:pt x="1610543" y="964305"/>
                  </a:lnTo>
                  <a:lnTo>
                    <a:pt x="1614676" y="941103"/>
                  </a:lnTo>
                  <a:lnTo>
                    <a:pt x="1618172" y="922668"/>
                  </a:lnTo>
                  <a:lnTo>
                    <a:pt x="1619762" y="909637"/>
                  </a:lnTo>
                  <a:lnTo>
                    <a:pt x="1622623" y="910273"/>
                  </a:lnTo>
                  <a:lnTo>
                    <a:pt x="1627074" y="911544"/>
                  </a:lnTo>
                  <a:lnTo>
                    <a:pt x="1650280" y="918854"/>
                  </a:lnTo>
                  <a:lnTo>
                    <a:pt x="1679844" y="928389"/>
                  </a:lnTo>
                  <a:lnTo>
                    <a:pt x="1713859" y="939831"/>
                  </a:lnTo>
                  <a:lnTo>
                    <a:pt x="1750099" y="952545"/>
                  </a:lnTo>
                  <a:lnTo>
                    <a:pt x="1787928" y="966212"/>
                  </a:lnTo>
                  <a:lnTo>
                    <a:pt x="1806048" y="973522"/>
                  </a:lnTo>
                  <a:lnTo>
                    <a:pt x="1824168" y="980832"/>
                  </a:lnTo>
                  <a:lnTo>
                    <a:pt x="1841334" y="988142"/>
                  </a:lnTo>
                  <a:lnTo>
                    <a:pt x="1857547" y="995452"/>
                  </a:lnTo>
                  <a:lnTo>
                    <a:pt x="1872806" y="1002763"/>
                  </a:lnTo>
                  <a:lnTo>
                    <a:pt x="1886475" y="1009755"/>
                  </a:lnTo>
                  <a:lnTo>
                    <a:pt x="1896966" y="1020561"/>
                  </a:lnTo>
                  <a:lnTo>
                    <a:pt x="1902688" y="1027236"/>
                  </a:lnTo>
                  <a:lnTo>
                    <a:pt x="1908728" y="1034546"/>
                  </a:lnTo>
                  <a:lnTo>
                    <a:pt x="1915086" y="1042810"/>
                  </a:lnTo>
                  <a:lnTo>
                    <a:pt x="1921126" y="1052027"/>
                  </a:lnTo>
                  <a:lnTo>
                    <a:pt x="1927484" y="1062833"/>
                  </a:lnTo>
                  <a:lnTo>
                    <a:pt x="1933842" y="1074593"/>
                  </a:lnTo>
                  <a:lnTo>
                    <a:pt x="1939882" y="1088260"/>
                  </a:lnTo>
                  <a:lnTo>
                    <a:pt x="1945604" y="1103198"/>
                  </a:lnTo>
                  <a:lnTo>
                    <a:pt x="1948147" y="1111780"/>
                  </a:lnTo>
                  <a:lnTo>
                    <a:pt x="1951008" y="1120679"/>
                  </a:lnTo>
                  <a:lnTo>
                    <a:pt x="1953551" y="1129896"/>
                  </a:lnTo>
                  <a:lnTo>
                    <a:pt x="1956412" y="1139431"/>
                  </a:lnTo>
                  <a:lnTo>
                    <a:pt x="1958637" y="1149602"/>
                  </a:lnTo>
                  <a:lnTo>
                    <a:pt x="1960863" y="1160408"/>
                  </a:lnTo>
                  <a:lnTo>
                    <a:pt x="1963088" y="1171532"/>
                  </a:lnTo>
                  <a:lnTo>
                    <a:pt x="1964995" y="1183292"/>
                  </a:lnTo>
                  <a:lnTo>
                    <a:pt x="1966903" y="1195688"/>
                  </a:lnTo>
                  <a:lnTo>
                    <a:pt x="1968492" y="1208719"/>
                  </a:lnTo>
                  <a:lnTo>
                    <a:pt x="1970082" y="1222386"/>
                  </a:lnTo>
                  <a:lnTo>
                    <a:pt x="1971353" y="1236688"/>
                  </a:lnTo>
                  <a:lnTo>
                    <a:pt x="1971989" y="1247177"/>
                  </a:lnTo>
                  <a:lnTo>
                    <a:pt x="1972307" y="1266883"/>
                  </a:lnTo>
                  <a:lnTo>
                    <a:pt x="1973260" y="1326953"/>
                  </a:lnTo>
                  <a:lnTo>
                    <a:pt x="1974850" y="1481738"/>
                  </a:lnTo>
                  <a:lnTo>
                    <a:pt x="1951644" y="1484281"/>
                  </a:lnTo>
                  <a:lnTo>
                    <a:pt x="1929073" y="1487459"/>
                  </a:lnTo>
                  <a:lnTo>
                    <a:pt x="1906503" y="1489684"/>
                  </a:lnTo>
                  <a:lnTo>
                    <a:pt x="1883614" y="1491909"/>
                  </a:lnTo>
                  <a:lnTo>
                    <a:pt x="1836884" y="1495723"/>
                  </a:lnTo>
                  <a:lnTo>
                    <a:pt x="1786974" y="1499537"/>
                  </a:lnTo>
                  <a:lnTo>
                    <a:pt x="1786339" y="1378760"/>
                  </a:lnTo>
                  <a:lnTo>
                    <a:pt x="1786339" y="1291991"/>
                  </a:lnTo>
                  <a:lnTo>
                    <a:pt x="1786021" y="1285953"/>
                  </a:lnTo>
                  <a:lnTo>
                    <a:pt x="1785385" y="1279914"/>
                  </a:lnTo>
                  <a:lnTo>
                    <a:pt x="1784431" y="1268472"/>
                  </a:lnTo>
                  <a:lnTo>
                    <a:pt x="1782524" y="1257665"/>
                  </a:lnTo>
                  <a:lnTo>
                    <a:pt x="1779663" y="1247813"/>
                  </a:lnTo>
                  <a:lnTo>
                    <a:pt x="1776166" y="1238595"/>
                  </a:lnTo>
                  <a:lnTo>
                    <a:pt x="1772351" y="1229696"/>
                  </a:lnTo>
                  <a:lnTo>
                    <a:pt x="1768536" y="1221115"/>
                  </a:lnTo>
                  <a:lnTo>
                    <a:pt x="1764404" y="1213486"/>
                  </a:lnTo>
                  <a:lnTo>
                    <a:pt x="1764404" y="1504622"/>
                  </a:lnTo>
                  <a:lnTo>
                    <a:pt x="1729118" y="1506847"/>
                  </a:lnTo>
                  <a:lnTo>
                    <a:pt x="1692878" y="1508754"/>
                  </a:lnTo>
                  <a:lnTo>
                    <a:pt x="1655366" y="1510343"/>
                  </a:lnTo>
                  <a:lnTo>
                    <a:pt x="1616583" y="1511933"/>
                  </a:lnTo>
                  <a:lnTo>
                    <a:pt x="1577800" y="1512886"/>
                  </a:lnTo>
                  <a:lnTo>
                    <a:pt x="1538699" y="1513840"/>
                  </a:lnTo>
                  <a:lnTo>
                    <a:pt x="1500552" y="1514157"/>
                  </a:lnTo>
                  <a:lnTo>
                    <a:pt x="1462722" y="1514475"/>
                  </a:lnTo>
                  <a:lnTo>
                    <a:pt x="1424575" y="1514157"/>
                  </a:lnTo>
                  <a:lnTo>
                    <a:pt x="1386110" y="1513840"/>
                  </a:lnTo>
                  <a:lnTo>
                    <a:pt x="1346691" y="1512886"/>
                  </a:lnTo>
                  <a:lnTo>
                    <a:pt x="1307590" y="1511933"/>
                  </a:lnTo>
                  <a:lnTo>
                    <a:pt x="1268489" y="1510343"/>
                  </a:lnTo>
                  <a:lnTo>
                    <a:pt x="1230659" y="1508754"/>
                  </a:lnTo>
                  <a:lnTo>
                    <a:pt x="1193783" y="1506847"/>
                  </a:lnTo>
                  <a:lnTo>
                    <a:pt x="1158815" y="1504622"/>
                  </a:lnTo>
                  <a:lnTo>
                    <a:pt x="1158815" y="1213486"/>
                  </a:lnTo>
                  <a:lnTo>
                    <a:pt x="1155000" y="1222068"/>
                  </a:lnTo>
                  <a:lnTo>
                    <a:pt x="1150867" y="1230967"/>
                  </a:lnTo>
                  <a:lnTo>
                    <a:pt x="1146735" y="1240185"/>
                  </a:lnTo>
                  <a:lnTo>
                    <a:pt x="1142284" y="1250037"/>
                  </a:lnTo>
                  <a:lnTo>
                    <a:pt x="1138469" y="1260208"/>
                  </a:lnTo>
                  <a:lnTo>
                    <a:pt x="1137198" y="1265611"/>
                  </a:lnTo>
                  <a:lnTo>
                    <a:pt x="1135608" y="1271014"/>
                  </a:lnTo>
                  <a:lnTo>
                    <a:pt x="1134337" y="1276735"/>
                  </a:lnTo>
                  <a:lnTo>
                    <a:pt x="1133701" y="1282774"/>
                  </a:lnTo>
                  <a:lnTo>
                    <a:pt x="1133065" y="1289131"/>
                  </a:lnTo>
                  <a:lnTo>
                    <a:pt x="1132747" y="1295170"/>
                  </a:lnTo>
                  <a:lnTo>
                    <a:pt x="1132429" y="1381303"/>
                  </a:lnTo>
                  <a:lnTo>
                    <a:pt x="1131794" y="1502715"/>
                  </a:lnTo>
                  <a:lnTo>
                    <a:pt x="1106680" y="1500808"/>
                  </a:lnTo>
                  <a:lnTo>
                    <a:pt x="1083156" y="1498584"/>
                  </a:lnTo>
                  <a:lnTo>
                    <a:pt x="1060585" y="1495723"/>
                  </a:lnTo>
                  <a:lnTo>
                    <a:pt x="1038651" y="1493180"/>
                  </a:lnTo>
                  <a:lnTo>
                    <a:pt x="995417" y="1487777"/>
                  </a:lnTo>
                  <a:lnTo>
                    <a:pt x="950912" y="1481738"/>
                  </a:lnTo>
                  <a:lnTo>
                    <a:pt x="952183" y="1326953"/>
                  </a:lnTo>
                  <a:lnTo>
                    <a:pt x="952819" y="1266883"/>
                  </a:lnTo>
                  <a:lnTo>
                    <a:pt x="953455" y="1247177"/>
                  </a:lnTo>
                  <a:lnTo>
                    <a:pt x="954091" y="1236688"/>
                  </a:lnTo>
                  <a:lnTo>
                    <a:pt x="955044" y="1222386"/>
                  </a:lnTo>
                  <a:lnTo>
                    <a:pt x="956634" y="1208719"/>
                  </a:lnTo>
                  <a:lnTo>
                    <a:pt x="958223" y="1195688"/>
                  </a:lnTo>
                  <a:lnTo>
                    <a:pt x="960131" y="1183292"/>
                  </a:lnTo>
                  <a:lnTo>
                    <a:pt x="962038" y="1171532"/>
                  </a:lnTo>
                  <a:lnTo>
                    <a:pt x="964263" y="1160408"/>
                  </a:lnTo>
                  <a:lnTo>
                    <a:pt x="966489" y="1149602"/>
                  </a:lnTo>
                  <a:lnTo>
                    <a:pt x="969032" y="1139431"/>
                  </a:lnTo>
                  <a:lnTo>
                    <a:pt x="971575" y="1129896"/>
                  </a:lnTo>
                  <a:lnTo>
                    <a:pt x="974118" y="1120679"/>
                  </a:lnTo>
                  <a:lnTo>
                    <a:pt x="976979" y="1111780"/>
                  </a:lnTo>
                  <a:lnTo>
                    <a:pt x="979522" y="1103198"/>
                  </a:lnTo>
                  <a:lnTo>
                    <a:pt x="985244" y="1088260"/>
                  </a:lnTo>
                  <a:lnTo>
                    <a:pt x="991602" y="1074593"/>
                  </a:lnTo>
                  <a:lnTo>
                    <a:pt x="997960" y="1062833"/>
                  </a:lnTo>
                  <a:lnTo>
                    <a:pt x="1004000" y="1052027"/>
                  </a:lnTo>
                  <a:lnTo>
                    <a:pt x="1010358" y="1042810"/>
                  </a:lnTo>
                  <a:lnTo>
                    <a:pt x="1016398" y="1034546"/>
                  </a:lnTo>
                  <a:lnTo>
                    <a:pt x="1022438" y="1027236"/>
                  </a:lnTo>
                  <a:lnTo>
                    <a:pt x="1028160" y="1020561"/>
                  </a:lnTo>
                  <a:lnTo>
                    <a:pt x="1038651" y="1009755"/>
                  </a:lnTo>
                  <a:lnTo>
                    <a:pt x="1052320" y="1002763"/>
                  </a:lnTo>
                  <a:lnTo>
                    <a:pt x="1067261" y="995452"/>
                  </a:lnTo>
                  <a:lnTo>
                    <a:pt x="1083792" y="988142"/>
                  </a:lnTo>
                  <a:lnTo>
                    <a:pt x="1100958" y="980832"/>
                  </a:lnTo>
                  <a:lnTo>
                    <a:pt x="1119078" y="973522"/>
                  </a:lnTo>
                  <a:lnTo>
                    <a:pt x="1137516" y="966212"/>
                  </a:lnTo>
                  <a:lnTo>
                    <a:pt x="1174709" y="952545"/>
                  </a:lnTo>
                  <a:lnTo>
                    <a:pt x="1211268" y="939831"/>
                  </a:lnTo>
                  <a:lnTo>
                    <a:pt x="1245282" y="928389"/>
                  </a:lnTo>
                  <a:lnTo>
                    <a:pt x="1274847" y="918854"/>
                  </a:lnTo>
                  <a:lnTo>
                    <a:pt x="1298371" y="911544"/>
                  </a:lnTo>
                  <a:lnTo>
                    <a:pt x="1302821" y="910273"/>
                  </a:lnTo>
                  <a:lnTo>
                    <a:pt x="1305682" y="909637"/>
                  </a:lnTo>
                  <a:close/>
                  <a:moveTo>
                    <a:pt x="1453656" y="261937"/>
                  </a:moveTo>
                  <a:lnTo>
                    <a:pt x="1465744" y="261937"/>
                  </a:lnTo>
                  <a:lnTo>
                    <a:pt x="1477831" y="261937"/>
                  </a:lnTo>
                  <a:lnTo>
                    <a:pt x="1489600" y="263208"/>
                  </a:lnTo>
                  <a:lnTo>
                    <a:pt x="1501052" y="264798"/>
                  </a:lnTo>
                  <a:lnTo>
                    <a:pt x="1512185" y="267022"/>
                  </a:lnTo>
                  <a:lnTo>
                    <a:pt x="1523318" y="269565"/>
                  </a:lnTo>
                  <a:lnTo>
                    <a:pt x="1534133" y="273061"/>
                  </a:lnTo>
                  <a:lnTo>
                    <a:pt x="1544311" y="276875"/>
                  </a:lnTo>
                  <a:lnTo>
                    <a:pt x="1554490" y="281643"/>
                  </a:lnTo>
                  <a:lnTo>
                    <a:pt x="1564033" y="286410"/>
                  </a:lnTo>
                  <a:lnTo>
                    <a:pt x="1573575" y="291813"/>
                  </a:lnTo>
                  <a:lnTo>
                    <a:pt x="1582800" y="298170"/>
                  </a:lnTo>
                  <a:lnTo>
                    <a:pt x="1591388" y="304526"/>
                  </a:lnTo>
                  <a:lnTo>
                    <a:pt x="1599977" y="311519"/>
                  </a:lnTo>
                  <a:lnTo>
                    <a:pt x="1607929" y="319147"/>
                  </a:lnTo>
                  <a:lnTo>
                    <a:pt x="1615563" y="326775"/>
                  </a:lnTo>
                  <a:lnTo>
                    <a:pt x="1623197" y="335038"/>
                  </a:lnTo>
                  <a:lnTo>
                    <a:pt x="1630195" y="343937"/>
                  </a:lnTo>
                  <a:lnTo>
                    <a:pt x="1637193" y="352837"/>
                  </a:lnTo>
                  <a:lnTo>
                    <a:pt x="1643237" y="362372"/>
                  </a:lnTo>
                  <a:lnTo>
                    <a:pt x="1649280" y="372224"/>
                  </a:lnTo>
                  <a:lnTo>
                    <a:pt x="1654688" y="382713"/>
                  </a:lnTo>
                  <a:lnTo>
                    <a:pt x="1660095" y="392883"/>
                  </a:lnTo>
                  <a:lnTo>
                    <a:pt x="1664867" y="404007"/>
                  </a:lnTo>
                  <a:lnTo>
                    <a:pt x="1669320" y="415131"/>
                  </a:lnTo>
                  <a:lnTo>
                    <a:pt x="1673137" y="426573"/>
                  </a:lnTo>
                  <a:lnTo>
                    <a:pt x="1676636" y="438333"/>
                  </a:lnTo>
                  <a:lnTo>
                    <a:pt x="1679817" y="450411"/>
                  </a:lnTo>
                  <a:lnTo>
                    <a:pt x="1682361" y="462806"/>
                  </a:lnTo>
                  <a:lnTo>
                    <a:pt x="1684588" y="474884"/>
                  </a:lnTo>
                  <a:lnTo>
                    <a:pt x="1686497" y="487915"/>
                  </a:lnTo>
                  <a:lnTo>
                    <a:pt x="1687769" y="500628"/>
                  </a:lnTo>
                  <a:lnTo>
                    <a:pt x="1688405" y="513659"/>
                  </a:lnTo>
                  <a:lnTo>
                    <a:pt x="1694767" y="516202"/>
                  </a:lnTo>
                  <a:lnTo>
                    <a:pt x="1700492" y="519698"/>
                  </a:lnTo>
                  <a:lnTo>
                    <a:pt x="1702719" y="521605"/>
                  </a:lnTo>
                  <a:lnTo>
                    <a:pt x="1705264" y="523512"/>
                  </a:lnTo>
                  <a:lnTo>
                    <a:pt x="1707808" y="525736"/>
                  </a:lnTo>
                  <a:lnTo>
                    <a:pt x="1709717" y="528279"/>
                  </a:lnTo>
                  <a:lnTo>
                    <a:pt x="1711625" y="531140"/>
                  </a:lnTo>
                  <a:lnTo>
                    <a:pt x="1713534" y="534000"/>
                  </a:lnTo>
                  <a:lnTo>
                    <a:pt x="1714806" y="536860"/>
                  </a:lnTo>
                  <a:lnTo>
                    <a:pt x="1716397" y="540357"/>
                  </a:lnTo>
                  <a:lnTo>
                    <a:pt x="1717669" y="543853"/>
                  </a:lnTo>
                  <a:lnTo>
                    <a:pt x="1718623" y="547667"/>
                  </a:lnTo>
                  <a:lnTo>
                    <a:pt x="1719578" y="551799"/>
                  </a:lnTo>
                  <a:lnTo>
                    <a:pt x="1719896" y="556248"/>
                  </a:lnTo>
                  <a:lnTo>
                    <a:pt x="1720850" y="562923"/>
                  </a:lnTo>
                  <a:lnTo>
                    <a:pt x="1720850" y="570233"/>
                  </a:lnTo>
                  <a:lnTo>
                    <a:pt x="1719896" y="577543"/>
                  </a:lnTo>
                  <a:lnTo>
                    <a:pt x="1719260" y="585171"/>
                  </a:lnTo>
                  <a:lnTo>
                    <a:pt x="1717669" y="592481"/>
                  </a:lnTo>
                  <a:lnTo>
                    <a:pt x="1715442" y="599791"/>
                  </a:lnTo>
                  <a:lnTo>
                    <a:pt x="1712898" y="607101"/>
                  </a:lnTo>
                  <a:lnTo>
                    <a:pt x="1710035" y="614411"/>
                  </a:lnTo>
                  <a:lnTo>
                    <a:pt x="1706854" y="620768"/>
                  </a:lnTo>
                  <a:lnTo>
                    <a:pt x="1703037" y="627442"/>
                  </a:lnTo>
                  <a:lnTo>
                    <a:pt x="1699220" y="633481"/>
                  </a:lnTo>
                  <a:lnTo>
                    <a:pt x="1694767" y="639202"/>
                  </a:lnTo>
                  <a:lnTo>
                    <a:pt x="1689996" y="644287"/>
                  </a:lnTo>
                  <a:lnTo>
                    <a:pt x="1684588" y="648419"/>
                  </a:lnTo>
                  <a:lnTo>
                    <a:pt x="1679181" y="652233"/>
                  </a:lnTo>
                  <a:lnTo>
                    <a:pt x="1673455" y="655411"/>
                  </a:lnTo>
                  <a:lnTo>
                    <a:pt x="1670910" y="665900"/>
                  </a:lnTo>
                  <a:lnTo>
                    <a:pt x="1667729" y="676388"/>
                  </a:lnTo>
                  <a:lnTo>
                    <a:pt x="1664867" y="687194"/>
                  </a:lnTo>
                  <a:lnTo>
                    <a:pt x="1661050" y="697365"/>
                  </a:lnTo>
                  <a:lnTo>
                    <a:pt x="1657551" y="707853"/>
                  </a:lnTo>
                  <a:lnTo>
                    <a:pt x="1653097" y="717706"/>
                  </a:lnTo>
                  <a:lnTo>
                    <a:pt x="1648962" y="727559"/>
                  </a:lnTo>
                  <a:lnTo>
                    <a:pt x="1644827" y="737094"/>
                  </a:lnTo>
                  <a:lnTo>
                    <a:pt x="1640056" y="746947"/>
                  </a:lnTo>
                  <a:lnTo>
                    <a:pt x="1635284" y="756481"/>
                  </a:lnTo>
                  <a:lnTo>
                    <a:pt x="1629877" y="765699"/>
                  </a:lnTo>
                  <a:lnTo>
                    <a:pt x="1624469" y="774280"/>
                  </a:lnTo>
                  <a:lnTo>
                    <a:pt x="1618744" y="782861"/>
                  </a:lnTo>
                  <a:lnTo>
                    <a:pt x="1613018" y="791125"/>
                  </a:lnTo>
                  <a:lnTo>
                    <a:pt x="1606975" y="799389"/>
                  </a:lnTo>
                  <a:lnTo>
                    <a:pt x="1600613" y="807016"/>
                  </a:lnTo>
                  <a:lnTo>
                    <a:pt x="1593933" y="814327"/>
                  </a:lnTo>
                  <a:lnTo>
                    <a:pt x="1587253" y="821637"/>
                  </a:lnTo>
                  <a:lnTo>
                    <a:pt x="1579937" y="827993"/>
                  </a:lnTo>
                  <a:lnTo>
                    <a:pt x="1572621" y="834032"/>
                  </a:lnTo>
                  <a:lnTo>
                    <a:pt x="1564987" y="840389"/>
                  </a:lnTo>
                  <a:lnTo>
                    <a:pt x="1557353" y="845474"/>
                  </a:lnTo>
                  <a:lnTo>
                    <a:pt x="1549401" y="850559"/>
                  </a:lnTo>
                  <a:lnTo>
                    <a:pt x="1540812" y="855327"/>
                  </a:lnTo>
                  <a:lnTo>
                    <a:pt x="1532542" y="859141"/>
                  </a:lnTo>
                  <a:lnTo>
                    <a:pt x="1523636" y="862955"/>
                  </a:lnTo>
                  <a:lnTo>
                    <a:pt x="1514411" y="865815"/>
                  </a:lnTo>
                  <a:lnTo>
                    <a:pt x="1505187" y="868040"/>
                  </a:lnTo>
                  <a:lnTo>
                    <a:pt x="1495644" y="870583"/>
                  </a:lnTo>
                  <a:lnTo>
                    <a:pt x="1486101" y="872172"/>
                  </a:lnTo>
                  <a:lnTo>
                    <a:pt x="1475923" y="872807"/>
                  </a:lnTo>
                  <a:lnTo>
                    <a:pt x="1465744" y="873125"/>
                  </a:lnTo>
                  <a:lnTo>
                    <a:pt x="1455565" y="872807"/>
                  </a:lnTo>
                  <a:lnTo>
                    <a:pt x="1445386" y="872172"/>
                  </a:lnTo>
                  <a:lnTo>
                    <a:pt x="1435525" y="870583"/>
                  </a:lnTo>
                  <a:lnTo>
                    <a:pt x="1426301" y="868676"/>
                  </a:lnTo>
                  <a:lnTo>
                    <a:pt x="1417076" y="865815"/>
                  </a:lnTo>
                  <a:lnTo>
                    <a:pt x="1407852" y="862955"/>
                  </a:lnTo>
                  <a:lnTo>
                    <a:pt x="1399263" y="859459"/>
                  </a:lnTo>
                  <a:lnTo>
                    <a:pt x="1390675" y="855327"/>
                  </a:lnTo>
                  <a:lnTo>
                    <a:pt x="1382405" y="850559"/>
                  </a:lnTo>
                  <a:lnTo>
                    <a:pt x="1374771" y="846110"/>
                  </a:lnTo>
                  <a:lnTo>
                    <a:pt x="1366500" y="840707"/>
                  </a:lnTo>
                  <a:lnTo>
                    <a:pt x="1359184" y="834350"/>
                  </a:lnTo>
                  <a:lnTo>
                    <a:pt x="1351868" y="828311"/>
                  </a:lnTo>
                  <a:lnTo>
                    <a:pt x="1344871" y="821955"/>
                  </a:lnTo>
                  <a:lnTo>
                    <a:pt x="1337873" y="814962"/>
                  </a:lnTo>
                  <a:lnTo>
                    <a:pt x="1331193" y="807652"/>
                  </a:lnTo>
                  <a:lnTo>
                    <a:pt x="1325149" y="800024"/>
                  </a:lnTo>
                  <a:lnTo>
                    <a:pt x="1319105" y="792078"/>
                  </a:lnTo>
                  <a:lnTo>
                    <a:pt x="1313062" y="783815"/>
                  </a:lnTo>
                  <a:lnTo>
                    <a:pt x="1307654" y="775233"/>
                  </a:lnTo>
                  <a:lnTo>
                    <a:pt x="1302247" y="766334"/>
                  </a:lnTo>
                  <a:lnTo>
                    <a:pt x="1296840" y="757435"/>
                  </a:lnTo>
                  <a:lnTo>
                    <a:pt x="1291750" y="748218"/>
                  </a:lnTo>
                  <a:lnTo>
                    <a:pt x="1287297" y="738683"/>
                  </a:lnTo>
                  <a:lnTo>
                    <a:pt x="1283162" y="729148"/>
                  </a:lnTo>
                  <a:lnTo>
                    <a:pt x="1278709" y="719295"/>
                  </a:lnTo>
                  <a:lnTo>
                    <a:pt x="1274573" y="709443"/>
                  </a:lnTo>
                  <a:lnTo>
                    <a:pt x="1270756" y="698954"/>
                  </a:lnTo>
                  <a:lnTo>
                    <a:pt x="1267257" y="688466"/>
                  </a:lnTo>
                  <a:lnTo>
                    <a:pt x="1264395" y="678295"/>
                  </a:lnTo>
                  <a:lnTo>
                    <a:pt x="1261214" y="667807"/>
                  </a:lnTo>
                  <a:lnTo>
                    <a:pt x="1258033" y="657318"/>
                  </a:lnTo>
                  <a:lnTo>
                    <a:pt x="1255170" y="656047"/>
                  </a:lnTo>
                  <a:lnTo>
                    <a:pt x="1251989" y="654776"/>
                  </a:lnTo>
                  <a:lnTo>
                    <a:pt x="1248808" y="653504"/>
                  </a:lnTo>
                  <a:lnTo>
                    <a:pt x="1245946" y="651915"/>
                  </a:lnTo>
                  <a:lnTo>
                    <a:pt x="1240220" y="647783"/>
                  </a:lnTo>
                  <a:lnTo>
                    <a:pt x="1234812" y="642698"/>
                  </a:lnTo>
                  <a:lnTo>
                    <a:pt x="1229723" y="637295"/>
                  </a:lnTo>
                  <a:lnTo>
                    <a:pt x="1225270" y="631256"/>
                  </a:lnTo>
                  <a:lnTo>
                    <a:pt x="1220817" y="624582"/>
                  </a:lnTo>
                  <a:lnTo>
                    <a:pt x="1217000" y="617907"/>
                  </a:lnTo>
                  <a:lnTo>
                    <a:pt x="1214137" y="609962"/>
                  </a:lnTo>
                  <a:lnTo>
                    <a:pt x="1210956" y="602334"/>
                  </a:lnTo>
                  <a:lnTo>
                    <a:pt x="1208729" y="594706"/>
                  </a:lnTo>
                  <a:lnTo>
                    <a:pt x="1207139" y="587078"/>
                  </a:lnTo>
                  <a:lnTo>
                    <a:pt x="1205548" y="579132"/>
                  </a:lnTo>
                  <a:lnTo>
                    <a:pt x="1205230" y="571186"/>
                  </a:lnTo>
                  <a:lnTo>
                    <a:pt x="1204912" y="563558"/>
                  </a:lnTo>
                  <a:lnTo>
                    <a:pt x="1205548" y="556248"/>
                  </a:lnTo>
                  <a:lnTo>
                    <a:pt x="1206503" y="551481"/>
                  </a:lnTo>
                  <a:lnTo>
                    <a:pt x="1207139" y="547031"/>
                  </a:lnTo>
                  <a:lnTo>
                    <a:pt x="1208411" y="542581"/>
                  </a:lnTo>
                  <a:lnTo>
                    <a:pt x="1209684" y="538767"/>
                  </a:lnTo>
                  <a:lnTo>
                    <a:pt x="1211274" y="534954"/>
                  </a:lnTo>
                  <a:lnTo>
                    <a:pt x="1213183" y="532093"/>
                  </a:lnTo>
                  <a:lnTo>
                    <a:pt x="1215727" y="528915"/>
                  </a:lnTo>
                  <a:lnTo>
                    <a:pt x="1217954" y="525736"/>
                  </a:lnTo>
                  <a:lnTo>
                    <a:pt x="1220180" y="523512"/>
                  </a:lnTo>
                  <a:lnTo>
                    <a:pt x="1222725" y="521287"/>
                  </a:lnTo>
                  <a:lnTo>
                    <a:pt x="1225906" y="519062"/>
                  </a:lnTo>
                  <a:lnTo>
                    <a:pt x="1229087" y="517155"/>
                  </a:lnTo>
                  <a:lnTo>
                    <a:pt x="1232586" y="515566"/>
                  </a:lnTo>
                  <a:lnTo>
                    <a:pt x="1235449" y="513977"/>
                  </a:lnTo>
                  <a:lnTo>
                    <a:pt x="1239266" y="512705"/>
                  </a:lnTo>
                  <a:lnTo>
                    <a:pt x="1242765" y="511752"/>
                  </a:lnTo>
                  <a:lnTo>
                    <a:pt x="1244037" y="498721"/>
                  </a:lnTo>
                  <a:lnTo>
                    <a:pt x="1244991" y="486008"/>
                  </a:lnTo>
                  <a:lnTo>
                    <a:pt x="1246900" y="473294"/>
                  </a:lnTo>
                  <a:lnTo>
                    <a:pt x="1249445" y="461217"/>
                  </a:lnTo>
                  <a:lnTo>
                    <a:pt x="1251989" y="448821"/>
                  </a:lnTo>
                  <a:lnTo>
                    <a:pt x="1255170" y="437062"/>
                  </a:lnTo>
                  <a:lnTo>
                    <a:pt x="1258987" y="425302"/>
                  </a:lnTo>
                  <a:lnTo>
                    <a:pt x="1262804" y="413542"/>
                  </a:lnTo>
                  <a:lnTo>
                    <a:pt x="1266939" y="402736"/>
                  </a:lnTo>
                  <a:lnTo>
                    <a:pt x="1272029" y="391930"/>
                  </a:lnTo>
                  <a:lnTo>
                    <a:pt x="1276800" y="381441"/>
                  </a:lnTo>
                  <a:lnTo>
                    <a:pt x="1282526" y="371271"/>
                  </a:lnTo>
                  <a:lnTo>
                    <a:pt x="1288251" y="361736"/>
                  </a:lnTo>
                  <a:lnTo>
                    <a:pt x="1294931" y="351883"/>
                  </a:lnTo>
                  <a:lnTo>
                    <a:pt x="1301293" y="343302"/>
                  </a:lnTo>
                  <a:lnTo>
                    <a:pt x="1308609" y="334402"/>
                  </a:lnTo>
                  <a:lnTo>
                    <a:pt x="1315925" y="326457"/>
                  </a:lnTo>
                  <a:lnTo>
                    <a:pt x="1323559" y="318193"/>
                  </a:lnTo>
                  <a:lnTo>
                    <a:pt x="1332147" y="311201"/>
                  </a:lnTo>
                  <a:lnTo>
                    <a:pt x="1340417" y="304209"/>
                  </a:lnTo>
                  <a:lnTo>
                    <a:pt x="1349324" y="297534"/>
                  </a:lnTo>
                  <a:lnTo>
                    <a:pt x="1358230" y="291813"/>
                  </a:lnTo>
                  <a:lnTo>
                    <a:pt x="1367773" y="286092"/>
                  </a:lnTo>
                  <a:lnTo>
                    <a:pt x="1377315" y="281325"/>
                  </a:lnTo>
                  <a:lnTo>
                    <a:pt x="1387176" y="276875"/>
                  </a:lnTo>
                  <a:lnTo>
                    <a:pt x="1397673" y="273061"/>
                  </a:lnTo>
                  <a:lnTo>
                    <a:pt x="1408488" y="269565"/>
                  </a:lnTo>
                  <a:lnTo>
                    <a:pt x="1419303" y="267022"/>
                  </a:lnTo>
                  <a:lnTo>
                    <a:pt x="1430436" y="264798"/>
                  </a:lnTo>
                  <a:lnTo>
                    <a:pt x="1442205" y="263208"/>
                  </a:lnTo>
                  <a:lnTo>
                    <a:pt x="1453656" y="261937"/>
                  </a:lnTo>
                  <a:close/>
                  <a:moveTo>
                    <a:pt x="767182" y="119062"/>
                  </a:moveTo>
                  <a:lnTo>
                    <a:pt x="746542" y="795338"/>
                  </a:lnTo>
                  <a:lnTo>
                    <a:pt x="119396" y="795338"/>
                  </a:lnTo>
                  <a:lnTo>
                    <a:pt x="119396" y="3073718"/>
                  </a:lnTo>
                  <a:lnTo>
                    <a:pt x="119396" y="3077210"/>
                  </a:lnTo>
                  <a:lnTo>
                    <a:pt x="119713" y="3080068"/>
                  </a:lnTo>
                  <a:lnTo>
                    <a:pt x="120666" y="3083560"/>
                  </a:lnTo>
                  <a:lnTo>
                    <a:pt x="121619" y="3086100"/>
                  </a:lnTo>
                  <a:lnTo>
                    <a:pt x="123206" y="3089275"/>
                  </a:lnTo>
                  <a:lnTo>
                    <a:pt x="124794" y="3092133"/>
                  </a:lnTo>
                  <a:lnTo>
                    <a:pt x="126699" y="3094673"/>
                  </a:lnTo>
                  <a:lnTo>
                    <a:pt x="128922" y="3096895"/>
                  </a:lnTo>
                  <a:lnTo>
                    <a:pt x="131780" y="3099118"/>
                  </a:lnTo>
                  <a:lnTo>
                    <a:pt x="134003" y="3101023"/>
                  </a:lnTo>
                  <a:lnTo>
                    <a:pt x="136543" y="3102610"/>
                  </a:lnTo>
                  <a:lnTo>
                    <a:pt x="139718" y="3104198"/>
                  </a:lnTo>
                  <a:lnTo>
                    <a:pt x="142894" y="3105468"/>
                  </a:lnTo>
                  <a:lnTo>
                    <a:pt x="145752" y="3106103"/>
                  </a:lnTo>
                  <a:lnTo>
                    <a:pt x="149245" y="3106420"/>
                  </a:lnTo>
                  <a:lnTo>
                    <a:pt x="152420" y="3106738"/>
                  </a:lnTo>
                  <a:lnTo>
                    <a:pt x="2224068" y="3106738"/>
                  </a:lnTo>
                  <a:lnTo>
                    <a:pt x="2227243" y="3106420"/>
                  </a:lnTo>
                  <a:lnTo>
                    <a:pt x="2230736" y="3106103"/>
                  </a:lnTo>
                  <a:lnTo>
                    <a:pt x="2233594" y="3105468"/>
                  </a:lnTo>
                  <a:lnTo>
                    <a:pt x="2236769" y="3104198"/>
                  </a:lnTo>
                  <a:lnTo>
                    <a:pt x="2239310" y="3102610"/>
                  </a:lnTo>
                  <a:lnTo>
                    <a:pt x="2242168" y="3101023"/>
                  </a:lnTo>
                  <a:lnTo>
                    <a:pt x="2244708" y="3099118"/>
                  </a:lnTo>
                  <a:lnTo>
                    <a:pt x="2247566" y="3096895"/>
                  </a:lnTo>
                  <a:lnTo>
                    <a:pt x="2249471" y="3094673"/>
                  </a:lnTo>
                  <a:lnTo>
                    <a:pt x="2251694" y="3092133"/>
                  </a:lnTo>
                  <a:lnTo>
                    <a:pt x="2253282" y="3089275"/>
                  </a:lnTo>
                  <a:lnTo>
                    <a:pt x="2254552" y="3086100"/>
                  </a:lnTo>
                  <a:lnTo>
                    <a:pt x="2255822" y="3083560"/>
                  </a:lnTo>
                  <a:lnTo>
                    <a:pt x="2256774" y="3080068"/>
                  </a:lnTo>
                  <a:lnTo>
                    <a:pt x="2257092" y="3077210"/>
                  </a:lnTo>
                  <a:lnTo>
                    <a:pt x="2257092" y="3073718"/>
                  </a:lnTo>
                  <a:lnTo>
                    <a:pt x="2257092" y="152400"/>
                  </a:lnTo>
                  <a:lnTo>
                    <a:pt x="2257092" y="148907"/>
                  </a:lnTo>
                  <a:lnTo>
                    <a:pt x="2256774" y="146050"/>
                  </a:lnTo>
                  <a:lnTo>
                    <a:pt x="2255504" y="142875"/>
                  </a:lnTo>
                  <a:lnTo>
                    <a:pt x="2254234" y="139700"/>
                  </a:lnTo>
                  <a:lnTo>
                    <a:pt x="2253282" y="136842"/>
                  </a:lnTo>
                  <a:lnTo>
                    <a:pt x="2251376" y="133985"/>
                  </a:lnTo>
                  <a:lnTo>
                    <a:pt x="2249471" y="131445"/>
                  </a:lnTo>
                  <a:lnTo>
                    <a:pt x="2247566" y="128905"/>
                  </a:lnTo>
                  <a:lnTo>
                    <a:pt x="2244708" y="126682"/>
                  </a:lnTo>
                  <a:lnTo>
                    <a:pt x="2242168" y="124777"/>
                  </a:lnTo>
                  <a:lnTo>
                    <a:pt x="2239310" y="123190"/>
                  </a:lnTo>
                  <a:lnTo>
                    <a:pt x="2236769" y="121920"/>
                  </a:lnTo>
                  <a:lnTo>
                    <a:pt x="2233594" y="120650"/>
                  </a:lnTo>
                  <a:lnTo>
                    <a:pt x="2230736" y="120015"/>
                  </a:lnTo>
                  <a:lnTo>
                    <a:pt x="2227243" y="119380"/>
                  </a:lnTo>
                  <a:lnTo>
                    <a:pt x="2224068" y="119062"/>
                  </a:lnTo>
                  <a:lnTo>
                    <a:pt x="767182" y="119062"/>
                  </a:lnTo>
                  <a:close/>
                  <a:moveTo>
                    <a:pt x="688114" y="0"/>
                  </a:moveTo>
                  <a:lnTo>
                    <a:pt x="2224068" y="0"/>
                  </a:lnTo>
                  <a:lnTo>
                    <a:pt x="2231688" y="635"/>
                  </a:lnTo>
                  <a:lnTo>
                    <a:pt x="2239310" y="952"/>
                  </a:lnTo>
                  <a:lnTo>
                    <a:pt x="2246931" y="2222"/>
                  </a:lnTo>
                  <a:lnTo>
                    <a:pt x="2254552" y="3175"/>
                  </a:lnTo>
                  <a:lnTo>
                    <a:pt x="2261855" y="5080"/>
                  </a:lnTo>
                  <a:lnTo>
                    <a:pt x="2269159" y="6985"/>
                  </a:lnTo>
                  <a:lnTo>
                    <a:pt x="2276144" y="9207"/>
                  </a:lnTo>
                  <a:lnTo>
                    <a:pt x="2283130" y="12382"/>
                  </a:lnTo>
                  <a:lnTo>
                    <a:pt x="2289799" y="15557"/>
                  </a:lnTo>
                  <a:lnTo>
                    <a:pt x="2296467" y="18415"/>
                  </a:lnTo>
                  <a:lnTo>
                    <a:pt x="2302818" y="22225"/>
                  </a:lnTo>
                  <a:lnTo>
                    <a:pt x="2309169" y="26035"/>
                  </a:lnTo>
                  <a:lnTo>
                    <a:pt x="2315202" y="30480"/>
                  </a:lnTo>
                  <a:lnTo>
                    <a:pt x="2320918" y="34925"/>
                  </a:lnTo>
                  <a:lnTo>
                    <a:pt x="2326316" y="40005"/>
                  </a:lnTo>
                  <a:lnTo>
                    <a:pt x="2331714" y="44767"/>
                  </a:lnTo>
                  <a:lnTo>
                    <a:pt x="2336478" y="50165"/>
                  </a:lnTo>
                  <a:lnTo>
                    <a:pt x="2341241" y="55562"/>
                  </a:lnTo>
                  <a:lnTo>
                    <a:pt x="2345686" y="61277"/>
                  </a:lnTo>
                  <a:lnTo>
                    <a:pt x="2350132" y="67627"/>
                  </a:lnTo>
                  <a:lnTo>
                    <a:pt x="2354260" y="73660"/>
                  </a:lnTo>
                  <a:lnTo>
                    <a:pt x="2357753" y="79692"/>
                  </a:lnTo>
                  <a:lnTo>
                    <a:pt x="2360928" y="86677"/>
                  </a:lnTo>
                  <a:lnTo>
                    <a:pt x="2364104" y="93027"/>
                  </a:lnTo>
                  <a:lnTo>
                    <a:pt x="2366962" y="100012"/>
                  </a:lnTo>
                  <a:lnTo>
                    <a:pt x="2369184" y="107315"/>
                  </a:lnTo>
                  <a:lnTo>
                    <a:pt x="2371407" y="114617"/>
                  </a:lnTo>
                  <a:lnTo>
                    <a:pt x="2372995" y="121920"/>
                  </a:lnTo>
                  <a:lnTo>
                    <a:pt x="2374583" y="129540"/>
                  </a:lnTo>
                  <a:lnTo>
                    <a:pt x="2375218" y="137160"/>
                  </a:lnTo>
                  <a:lnTo>
                    <a:pt x="2375853" y="144780"/>
                  </a:lnTo>
                  <a:lnTo>
                    <a:pt x="2376488" y="152400"/>
                  </a:lnTo>
                  <a:lnTo>
                    <a:pt x="2376488" y="3073718"/>
                  </a:lnTo>
                  <a:lnTo>
                    <a:pt x="2375853" y="3081338"/>
                  </a:lnTo>
                  <a:lnTo>
                    <a:pt x="2375218" y="3089275"/>
                  </a:lnTo>
                  <a:lnTo>
                    <a:pt x="2374583" y="3096895"/>
                  </a:lnTo>
                  <a:lnTo>
                    <a:pt x="2372995" y="3104198"/>
                  </a:lnTo>
                  <a:lnTo>
                    <a:pt x="2371407" y="3111500"/>
                  </a:lnTo>
                  <a:lnTo>
                    <a:pt x="2369184" y="3118803"/>
                  </a:lnTo>
                  <a:lnTo>
                    <a:pt x="2366962" y="3126105"/>
                  </a:lnTo>
                  <a:lnTo>
                    <a:pt x="2364104" y="3132773"/>
                  </a:lnTo>
                  <a:lnTo>
                    <a:pt x="2360928" y="3139758"/>
                  </a:lnTo>
                  <a:lnTo>
                    <a:pt x="2357753" y="3146425"/>
                  </a:lnTo>
                  <a:lnTo>
                    <a:pt x="2354260" y="3152458"/>
                  </a:lnTo>
                  <a:lnTo>
                    <a:pt x="2350132" y="3158490"/>
                  </a:lnTo>
                  <a:lnTo>
                    <a:pt x="2345686" y="3164523"/>
                  </a:lnTo>
                  <a:lnTo>
                    <a:pt x="2341241" y="3170238"/>
                  </a:lnTo>
                  <a:lnTo>
                    <a:pt x="2336478" y="3176270"/>
                  </a:lnTo>
                  <a:lnTo>
                    <a:pt x="2331714" y="3181033"/>
                  </a:lnTo>
                  <a:lnTo>
                    <a:pt x="2326316" y="3186113"/>
                  </a:lnTo>
                  <a:lnTo>
                    <a:pt x="2320918" y="3191193"/>
                  </a:lnTo>
                  <a:lnTo>
                    <a:pt x="2315202" y="3195638"/>
                  </a:lnTo>
                  <a:lnTo>
                    <a:pt x="2309169" y="3199765"/>
                  </a:lnTo>
                  <a:lnTo>
                    <a:pt x="2302818" y="3203575"/>
                  </a:lnTo>
                  <a:lnTo>
                    <a:pt x="2296467" y="3207385"/>
                  </a:lnTo>
                  <a:lnTo>
                    <a:pt x="2289799" y="3210878"/>
                  </a:lnTo>
                  <a:lnTo>
                    <a:pt x="2283130" y="3214053"/>
                  </a:lnTo>
                  <a:lnTo>
                    <a:pt x="2276144" y="3216593"/>
                  </a:lnTo>
                  <a:lnTo>
                    <a:pt x="2269159" y="3218815"/>
                  </a:lnTo>
                  <a:lnTo>
                    <a:pt x="2261855" y="3221038"/>
                  </a:lnTo>
                  <a:lnTo>
                    <a:pt x="2254552" y="3222943"/>
                  </a:lnTo>
                  <a:lnTo>
                    <a:pt x="2246931" y="3223895"/>
                  </a:lnTo>
                  <a:lnTo>
                    <a:pt x="2239310" y="3225165"/>
                  </a:lnTo>
                  <a:lnTo>
                    <a:pt x="2231688" y="3225483"/>
                  </a:lnTo>
                  <a:lnTo>
                    <a:pt x="2224068" y="3225800"/>
                  </a:lnTo>
                  <a:lnTo>
                    <a:pt x="152420" y="3225800"/>
                  </a:lnTo>
                  <a:lnTo>
                    <a:pt x="144799" y="3225483"/>
                  </a:lnTo>
                  <a:lnTo>
                    <a:pt x="137178" y="3225165"/>
                  </a:lnTo>
                  <a:lnTo>
                    <a:pt x="129557" y="3223895"/>
                  </a:lnTo>
                  <a:lnTo>
                    <a:pt x="121619" y="3222943"/>
                  </a:lnTo>
                  <a:lnTo>
                    <a:pt x="114633" y="3221038"/>
                  </a:lnTo>
                  <a:lnTo>
                    <a:pt x="107329" y="3218815"/>
                  </a:lnTo>
                  <a:lnTo>
                    <a:pt x="100343" y="3216593"/>
                  </a:lnTo>
                  <a:lnTo>
                    <a:pt x="93040" y="3214053"/>
                  </a:lnTo>
                  <a:lnTo>
                    <a:pt x="86689" y="3210878"/>
                  </a:lnTo>
                  <a:lnTo>
                    <a:pt x="80020" y="3207385"/>
                  </a:lnTo>
                  <a:lnTo>
                    <a:pt x="73670" y="3203575"/>
                  </a:lnTo>
                  <a:lnTo>
                    <a:pt x="67319" y="3199765"/>
                  </a:lnTo>
                  <a:lnTo>
                    <a:pt x="61285" y="3195638"/>
                  </a:lnTo>
                  <a:lnTo>
                    <a:pt x="55570" y="3191193"/>
                  </a:lnTo>
                  <a:lnTo>
                    <a:pt x="50171" y="3186430"/>
                  </a:lnTo>
                  <a:lnTo>
                    <a:pt x="44773" y="3181033"/>
                  </a:lnTo>
                  <a:lnTo>
                    <a:pt x="40010" y="3176270"/>
                  </a:lnTo>
                  <a:lnTo>
                    <a:pt x="34929" y="3170238"/>
                  </a:lnTo>
                  <a:lnTo>
                    <a:pt x="30801" y="3164523"/>
                  </a:lnTo>
                  <a:lnTo>
                    <a:pt x="26038" y="3158808"/>
                  </a:lnTo>
                  <a:lnTo>
                    <a:pt x="22228" y="3152458"/>
                  </a:lnTo>
                  <a:lnTo>
                    <a:pt x="18735" y="3146425"/>
                  </a:lnTo>
                  <a:lnTo>
                    <a:pt x="15242" y="3139758"/>
                  </a:lnTo>
                  <a:lnTo>
                    <a:pt x="12384" y="3132773"/>
                  </a:lnTo>
                  <a:lnTo>
                    <a:pt x="9526" y="3126105"/>
                  </a:lnTo>
                  <a:lnTo>
                    <a:pt x="6986" y="3118803"/>
                  </a:lnTo>
                  <a:lnTo>
                    <a:pt x="5080" y="3111818"/>
                  </a:lnTo>
                  <a:lnTo>
                    <a:pt x="3175" y="3104198"/>
                  </a:lnTo>
                  <a:lnTo>
                    <a:pt x="1905" y="3096895"/>
                  </a:lnTo>
                  <a:lnTo>
                    <a:pt x="952" y="3089275"/>
                  </a:lnTo>
                  <a:lnTo>
                    <a:pt x="317" y="3081338"/>
                  </a:lnTo>
                  <a:lnTo>
                    <a:pt x="0" y="3073718"/>
                  </a:lnTo>
                  <a:lnTo>
                    <a:pt x="0" y="743268"/>
                  </a:lnTo>
                  <a:lnTo>
                    <a:pt x="68811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cs typeface="+mn-ea"/>
                <a:sym typeface="+mn-lt"/>
              </a:endParaRPr>
            </a:p>
          </p:txBody>
        </p:sp>
      </p:grpSp>
      <p:cxnSp>
        <p:nvCxnSpPr>
          <p:cNvPr id="81" name="直接连接符 80"/>
          <p:cNvCxnSpPr/>
          <p:nvPr/>
        </p:nvCxnSpPr>
        <p:spPr>
          <a:xfrm>
            <a:off x="990000" y="4661299"/>
            <a:ext cx="7164000" cy="119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978253" y="543347"/>
            <a:ext cx="2844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5234291" y="543347"/>
            <a:ext cx="2844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4089532"/>
      </p:ext>
    </p:extLst>
  </p:cSld>
  <p:clrMapOvr>
    <a:masterClrMapping/>
  </p:clrMapOvr>
  <mc:AlternateContent xmlns:mc="http://schemas.openxmlformats.org/markup-compatibility/2006" xmlns:p14="http://schemas.microsoft.com/office/powerpoint/2010/main">
    <mc:Choice Requires="p14">
      <p:transition spd="slow" p14:dur="1400" advClick="0" advTm="0">
        <p14:doors dir="vert"/>
      </p:transition>
    </mc:Choice>
    <mc:Fallback xmlns="">
      <p:transition spd="slow" advClick="0" advTm="0">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表 5"/>
          <p:cNvGraphicFramePr/>
          <p:nvPr>
            <p:extLst>
              <p:ext uri="{D42A27DB-BD31-4B8C-83A1-F6EECF244321}">
                <p14:modId xmlns:p14="http://schemas.microsoft.com/office/powerpoint/2010/main" val="2493910006"/>
              </p:ext>
            </p:extLst>
          </p:nvPr>
        </p:nvGraphicFramePr>
        <p:xfrm>
          <a:off x="1907704" y="1203598"/>
          <a:ext cx="6120680" cy="3600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86684600"/>
      </p:ext>
    </p:extLst>
  </p:cSld>
  <p:clrMapOvr>
    <a:masterClrMapping/>
  </p:clrMapOvr>
  <p:transition spd="slow" advClick="0" advTm="3000">
    <p:wip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txBox="1">
            <a:spLocks/>
          </p:cNvSpPr>
          <p:nvPr/>
        </p:nvSpPr>
        <p:spPr>
          <a:xfrm>
            <a:off x="1907704" y="1491630"/>
            <a:ext cx="4680520" cy="2808312"/>
          </a:xfrm>
          <a:prstGeom prst="rect">
            <a:avLst/>
          </a:prstGeom>
        </p:spPr>
        <p:txBody>
          <a:bodyPr/>
          <a:lst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a:lstStyle>
          <a:p>
            <a:pPr marL="0" indent="0">
              <a:buNone/>
            </a:pPr>
            <a:r>
              <a:rPr lang="zh-CN" altLang="en-US" sz="2400" dirty="0" smtClean="0"/>
              <a:t>实现针对</a:t>
            </a:r>
            <a:r>
              <a:rPr lang="en-US" altLang="zh-CN" sz="2400" dirty="0" smtClean="0"/>
              <a:t>AES</a:t>
            </a:r>
            <a:r>
              <a:rPr lang="zh-CN" altLang="en-US" sz="2400" dirty="0" smtClean="0"/>
              <a:t>的</a:t>
            </a:r>
            <a:r>
              <a:rPr lang="en-US" altLang="zh-CN" sz="2400" dirty="0" smtClean="0"/>
              <a:t>cache</a:t>
            </a:r>
            <a:r>
              <a:rPr lang="zh-CN" altLang="en-US" sz="2400" dirty="0" smtClean="0"/>
              <a:t>攻击</a:t>
            </a:r>
            <a:endParaRPr lang="en-US" altLang="zh-CN" sz="2400" dirty="0" smtClean="0"/>
          </a:p>
          <a:p>
            <a:pPr marL="0" indent="0">
              <a:buFont typeface="Wingdings" panose="05000000000000000000" pitchFamily="2" charset="2"/>
              <a:buNone/>
            </a:pPr>
            <a:endParaRPr lang="en-US" altLang="zh-CN" dirty="0" smtClean="0"/>
          </a:p>
          <a:p>
            <a:pPr marL="457200" lvl="1" indent="-457200">
              <a:buFont typeface="+mj-lt"/>
              <a:buAutoNum type="arabicPeriod"/>
            </a:pPr>
            <a:r>
              <a:rPr lang="zh-CN" altLang="en-US" sz="1600" dirty="0" smtClean="0"/>
              <a:t>探索</a:t>
            </a:r>
            <a:r>
              <a:rPr lang="en-US" altLang="zh-CN" sz="1600" dirty="0" smtClean="0"/>
              <a:t>AES</a:t>
            </a:r>
            <a:r>
              <a:rPr lang="zh-CN" altLang="en-US" sz="1600" dirty="0" smtClean="0"/>
              <a:t>密钥扩展、各轮变换的数学模式</a:t>
            </a:r>
            <a:endParaRPr lang="en-US" altLang="zh-CN" sz="1600" dirty="0" smtClean="0"/>
          </a:p>
          <a:p>
            <a:pPr marL="457200" lvl="1" indent="-457200">
              <a:buFont typeface="+mj-lt"/>
              <a:buAutoNum type="arabicPeriod"/>
            </a:pPr>
            <a:endParaRPr lang="en-US" altLang="zh-CN" sz="1600" dirty="0" smtClean="0"/>
          </a:p>
          <a:p>
            <a:pPr marL="457200" lvl="1" indent="-457200">
              <a:buFont typeface="+mj-lt"/>
              <a:buAutoNum type="arabicPeriod"/>
            </a:pPr>
            <a:r>
              <a:rPr lang="zh-CN" altLang="en-US" sz="1600" dirty="0" smtClean="0"/>
              <a:t>实现度量密钥可疑度的</a:t>
            </a:r>
            <a:r>
              <a:rPr lang="en-US" altLang="zh-CN" sz="1600" dirty="0" smtClean="0"/>
              <a:t>KS</a:t>
            </a:r>
            <a:r>
              <a:rPr lang="zh-CN" altLang="en-US" sz="1600" dirty="0" smtClean="0"/>
              <a:t>检验算法</a:t>
            </a:r>
            <a:endParaRPr lang="en-US" altLang="zh-CN" sz="1600" dirty="0" smtClean="0"/>
          </a:p>
          <a:p>
            <a:pPr marL="914400" lvl="1" indent="-457200">
              <a:buFont typeface="+mj-lt"/>
              <a:buAutoNum type="arabicPeriod"/>
            </a:pPr>
            <a:endParaRPr lang="en-US" altLang="zh-CN" sz="1600" dirty="0" smtClean="0"/>
          </a:p>
          <a:p>
            <a:pPr marL="457200" lvl="1" indent="-457200">
              <a:buFont typeface="+mj-lt"/>
              <a:buAutoNum type="arabicPeriod"/>
            </a:pPr>
            <a:r>
              <a:rPr lang="zh-CN" altLang="en-US" sz="1600" dirty="0" smtClean="0"/>
              <a:t>利用假设检验的方式获取用户密钥</a:t>
            </a:r>
            <a:endParaRPr lang="en-US" altLang="zh-CN" sz="1600" dirty="0" smtClean="0"/>
          </a:p>
          <a:p>
            <a:pPr lvl="1">
              <a:buFont typeface="Wingdings" panose="05000000000000000000" pitchFamily="2" charset="2"/>
              <a:buChar char="n"/>
            </a:pPr>
            <a:endParaRPr lang="en-US" altLang="zh-CN" dirty="0" smtClean="0"/>
          </a:p>
          <a:p>
            <a:pPr lvl="1">
              <a:buFont typeface="Wingdings" panose="05000000000000000000" pitchFamily="2" charset="2"/>
              <a:buChar char="n"/>
            </a:pPr>
            <a:endParaRPr lang="en-US" altLang="zh-CN" dirty="0" smtClean="0"/>
          </a:p>
          <a:p>
            <a:endParaRPr lang="en-US" altLang="zh-CN" dirty="0" smtClean="0"/>
          </a:p>
          <a:p>
            <a:pPr lvl="1">
              <a:buFont typeface="Wingdings" panose="05000000000000000000" pitchFamily="2" charset="2"/>
              <a:buChar char="n"/>
            </a:pPr>
            <a:endParaRPr lang="en-US" altLang="zh-CN" dirty="0" smtClean="0"/>
          </a:p>
          <a:p>
            <a:pPr marL="914400" lvl="2" indent="0">
              <a:buFont typeface="Arial" panose="020B0604020202020204" pitchFamily="34" charset="0"/>
              <a:buNone/>
            </a:pPr>
            <a:endParaRPr lang="en-US" altLang="zh-CN" dirty="0"/>
          </a:p>
        </p:txBody>
      </p:sp>
    </p:spTree>
    <p:extLst>
      <p:ext uri="{BB962C8B-B14F-4D97-AF65-F5344CB8AC3E}">
        <p14:creationId xmlns:p14="http://schemas.microsoft.com/office/powerpoint/2010/main" val="515990803"/>
      </p:ext>
    </p:extLst>
  </p:cSld>
  <p:clrMapOvr>
    <a:masterClrMapping/>
  </p:clrMapOvr>
  <p:transition spd="slow" advClick="0" advTm="3000">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7">
            <a:extLst>
              <a:ext uri="{FF2B5EF4-FFF2-40B4-BE49-F238E27FC236}">
                <a16:creationId xmlns:a16="http://schemas.microsoft.com/office/drawing/2014/main" id="{25490D5F-02C9-40B2-A81F-51413AD8CF3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79712" y="123478"/>
            <a:ext cx="5509883" cy="5020022"/>
          </a:xfrm>
          <a:prstGeom prst="rect">
            <a:avLst/>
          </a:prstGeom>
        </p:spPr>
      </p:pic>
      <p:sp>
        <p:nvSpPr>
          <p:cNvPr id="7" name="TextBox 16"/>
          <p:cNvSpPr txBox="1"/>
          <p:nvPr/>
        </p:nvSpPr>
        <p:spPr>
          <a:xfrm>
            <a:off x="1115616" y="1275606"/>
            <a:ext cx="288032" cy="2154436"/>
          </a:xfrm>
          <a:prstGeom prst="rect">
            <a:avLst/>
          </a:prstGeom>
          <a:noFill/>
        </p:spPr>
        <p:txBody>
          <a:bodyPr wrap="square" lIns="56620" tIns="0" rIns="56620" bIns="0" rtlCol="0" anchor="t">
            <a:spAutoFit/>
          </a:bodyPr>
          <a:lstStyle/>
          <a:p>
            <a:r>
              <a:rPr lang="en-US" altLang="zh-CN" sz="2100" baseline="-3000" dirty="0" smtClean="0">
                <a:latin typeface="微软雅黑" pitchFamily="34" charset="-122"/>
                <a:ea typeface="微软雅黑" pitchFamily="34" charset="-122"/>
              </a:rPr>
              <a:t>AES</a:t>
            </a:r>
            <a:r>
              <a:rPr lang="zh-CN" altLang="en-US" sz="2100" baseline="-3000" dirty="0" smtClean="0">
                <a:latin typeface="微软雅黑" pitchFamily="34" charset="-122"/>
                <a:ea typeface="微软雅黑" pitchFamily="34" charset="-122"/>
              </a:rPr>
              <a:t>加密过程流程图</a:t>
            </a:r>
            <a:endParaRPr lang="zh-CN" altLang="en-US" sz="2100" baseline="-3000" dirty="0">
              <a:latin typeface="微软雅黑" pitchFamily="34" charset="-122"/>
              <a:ea typeface="微软雅黑" pitchFamily="34" charset="-122"/>
            </a:endParaRPr>
          </a:p>
        </p:txBody>
      </p:sp>
      <p:cxnSp>
        <p:nvCxnSpPr>
          <p:cNvPr id="4" name="直接连接符 3"/>
          <p:cNvCxnSpPr/>
          <p:nvPr/>
        </p:nvCxnSpPr>
        <p:spPr>
          <a:xfrm flipH="1">
            <a:off x="1403648" y="267494"/>
            <a:ext cx="72008" cy="4536504"/>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5115532"/>
      </p:ext>
    </p:extLst>
  </p:cSld>
  <p:clrMapOvr>
    <a:masterClrMapping/>
  </p:clrMapOvr>
  <p:transition spd="slow" advClick="0" advTm="3000">
    <p:wip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内容占位符 2"/>
              <p:cNvSpPr txBox="1">
                <a:spLocks/>
              </p:cNvSpPr>
              <p:nvPr/>
            </p:nvSpPr>
            <p:spPr>
              <a:xfrm>
                <a:off x="1491371" y="3291830"/>
                <a:ext cx="7041069" cy="1224136"/>
              </a:xfrm>
              <a:prstGeom prst="rect">
                <a:avLst/>
              </a:prstGeom>
            </p:spPr>
            <p:txBody>
              <a:bodyPr>
                <a:normAutofit/>
              </a:bodyPr>
              <a:lst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a:lstStyle>
              <a:p>
                <a:pPr marL="0" indent="0">
                  <a:buNone/>
                </a:pPr>
                <a:r>
                  <a:rPr lang="en-US" altLang="zh-CN" sz="1400" dirty="0" smtClean="0">
                    <a:solidFill>
                      <a:schemeClr val="tx1"/>
                    </a:solidFill>
                  </a:rPr>
                  <a:t>	</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𝑥</m:t>
                        </m:r>
                      </m:e>
                      <m:sub>
                        <m:r>
                          <a:rPr lang="en-US" altLang="zh-CN" sz="1400" i="1">
                            <a:solidFill>
                              <a:schemeClr val="tx1"/>
                            </a:solidFill>
                            <a:latin typeface="Cambria Math" panose="02040503050406030204" pitchFamily="18" charset="0"/>
                          </a:rPr>
                          <m:t>2</m:t>
                        </m:r>
                      </m:sub>
                    </m:sSub>
                    <m:r>
                      <a:rPr lang="en-US" altLang="zh-CN" sz="1400" i="1">
                        <a:solidFill>
                          <a:schemeClr val="tx1"/>
                        </a:solidFill>
                        <a:latin typeface="Cambria Math" panose="02040503050406030204" pitchFamily="18" charset="0"/>
                      </a:rPr>
                      <m:t>=</m:t>
                    </m:r>
                    <m:r>
                      <a:rPr lang="en-US" altLang="zh-CN" sz="1400" i="1">
                        <a:solidFill>
                          <a:schemeClr val="tx1"/>
                        </a:solidFill>
                        <a:latin typeface="Cambria Math" panose="02040503050406030204" pitchFamily="18" charset="0"/>
                      </a:rPr>
                      <m:t>𝑠</m:t>
                    </m:r>
                    <m:r>
                      <a:rPr lang="en-US" altLang="zh-CN" sz="1400" i="1">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0</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0</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5</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5</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r>
                  <a:rPr lang="en-US" altLang="zh-CN" sz="1400" dirty="0">
                    <a:solidFill>
                      <a:schemeClr val="tx1"/>
                    </a:solidFill>
                  </a:rPr>
                  <a:t>2•</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10</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10</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r>
                  <a:rPr lang="en-US" altLang="zh-CN" sz="1400" dirty="0">
                    <a:solidFill>
                      <a:schemeClr val="tx1"/>
                    </a:solidFill>
                  </a:rPr>
                  <a:t>3•</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15</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15</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15</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2</m:t>
                        </m:r>
                      </m:sub>
                    </m:sSub>
                  </m:oMath>
                </a14:m>
                <a:endParaRPr lang="zh-CN" altLang="zh-CN" sz="1400" dirty="0">
                  <a:solidFill>
                    <a:schemeClr val="tx1"/>
                  </a:solidFill>
                </a:endParaRPr>
              </a:p>
              <a:p>
                <a:pPr marL="0" indent="0">
                  <a:buNone/>
                </a:pPr>
                <a:r>
                  <a:rPr lang="en-US" altLang="zh-CN" sz="1400" dirty="0" smtClean="0">
                    <a:solidFill>
                      <a:schemeClr val="tx1"/>
                    </a:solidFill>
                  </a:rPr>
                  <a:t>	</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𝑥</m:t>
                        </m:r>
                      </m:e>
                      <m:sub>
                        <m:r>
                          <a:rPr lang="en-US" altLang="zh-CN" sz="1400" i="1">
                            <a:solidFill>
                              <a:schemeClr val="tx1"/>
                            </a:solidFill>
                            <a:latin typeface="Cambria Math" panose="02040503050406030204" pitchFamily="18" charset="0"/>
                          </a:rPr>
                          <m:t>5</m:t>
                        </m:r>
                      </m:sub>
                    </m:sSub>
                    <m:r>
                      <a:rPr lang="en-US" altLang="zh-CN" sz="1400" i="1">
                        <a:solidFill>
                          <a:schemeClr val="tx1"/>
                        </a:solidFill>
                        <a:latin typeface="Cambria Math" panose="02040503050406030204" pitchFamily="18" charset="0"/>
                      </a:rPr>
                      <m:t>=</m:t>
                    </m:r>
                    <m:r>
                      <a:rPr lang="en-US" altLang="zh-CN" sz="1400" i="1">
                        <a:solidFill>
                          <a:schemeClr val="tx1"/>
                        </a:solidFill>
                        <a:latin typeface="Cambria Math" panose="02040503050406030204" pitchFamily="18" charset="0"/>
                      </a:rPr>
                      <m:t>𝑠</m:t>
                    </m:r>
                    <m:r>
                      <a:rPr lang="en-US" altLang="zh-CN" sz="1400" i="1">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4</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4</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m:rPr>
                        <m:nor/>
                      </m:rPr>
                      <a:rPr lang="en-US" altLang="zh-CN" sz="1400" smtClean="0">
                        <a:solidFill>
                          <a:schemeClr val="tx1"/>
                        </a:solidFill>
                      </a:rPr>
                      <m:t>2•</m:t>
                    </m:r>
                    <m:r>
                      <a:rPr lang="en-US" altLang="zh-CN" sz="1400" i="1">
                        <a:solidFill>
                          <a:schemeClr val="tx1"/>
                        </a:solidFill>
                        <a:latin typeface="Cambria Math" panose="02040503050406030204" pitchFamily="18" charset="0"/>
                      </a:rPr>
                      <m:t>𝑠</m:t>
                    </m:r>
                    <m:r>
                      <a:rPr lang="en-US" altLang="zh-CN" sz="1400" i="1">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9</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9</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r>
                  <a:rPr lang="en-US" altLang="zh-CN" sz="1400" dirty="0">
                    <a:solidFill>
                      <a:schemeClr val="tx1"/>
                    </a:solidFill>
                  </a:rPr>
                  <a:t>3•</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14</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14</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3</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3</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14</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15</m:t>
                        </m:r>
                      </m:sub>
                    </m:sSub>
                  </m:oMath>
                </a14:m>
                <a:endParaRPr lang="zh-CN" altLang="zh-CN" sz="1400" dirty="0">
                  <a:solidFill>
                    <a:schemeClr val="tx1"/>
                  </a:solidFill>
                </a:endParaRPr>
              </a:p>
              <a:p>
                <a:pPr marL="0" indent="0">
                  <a:buNone/>
                </a:pPr>
                <a:r>
                  <a:rPr lang="en-US" altLang="zh-CN" sz="1400" dirty="0" smtClean="0">
                    <a:solidFill>
                      <a:schemeClr val="tx1"/>
                    </a:solidFill>
                  </a:rPr>
                  <a:t>	</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𝑥</m:t>
                        </m:r>
                      </m:e>
                      <m:sub>
                        <m:r>
                          <a:rPr lang="en-US" altLang="zh-CN" sz="1400" i="1">
                            <a:solidFill>
                              <a:schemeClr val="tx1"/>
                            </a:solidFill>
                            <a:latin typeface="Cambria Math" panose="02040503050406030204" pitchFamily="18" charset="0"/>
                          </a:rPr>
                          <m:t>8</m:t>
                        </m:r>
                      </m:sub>
                    </m:sSub>
                    <m:r>
                      <a:rPr lang="en-US" altLang="zh-CN" sz="1400">
                        <a:solidFill>
                          <a:schemeClr val="tx1"/>
                        </a:solidFill>
                        <a:latin typeface="Cambria Math" panose="02040503050406030204" pitchFamily="18" charset="0"/>
                      </a:rPr>
                      <m:t>=</m:t>
                    </m:r>
                    <m:r>
                      <m:rPr>
                        <m:nor/>
                      </m:rPr>
                      <a:rPr lang="en-US" altLang="zh-CN" sz="1400">
                        <a:solidFill>
                          <a:schemeClr val="tx1"/>
                        </a:solidFill>
                      </a:rPr>
                      <m:t>2•</m:t>
                    </m:r>
                    <m:r>
                      <a:rPr lang="en-US" altLang="zh-CN" sz="1400" i="1">
                        <a:solidFill>
                          <a:schemeClr val="tx1"/>
                        </a:solidFill>
                        <a:latin typeface="Cambria Math" panose="02040503050406030204" pitchFamily="18" charset="0"/>
                      </a:rPr>
                      <m:t>𝑠</m:t>
                    </m:r>
                    <m:r>
                      <a:rPr lang="en-US" altLang="zh-CN" sz="1400" i="1">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8</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8</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m:rPr>
                        <m:nor/>
                      </m:rPr>
                      <a:rPr lang="en-US" altLang="zh-CN" sz="1400" smtClean="0">
                        <a:solidFill>
                          <a:schemeClr val="tx1"/>
                        </a:solidFill>
                      </a:rPr>
                      <m:t>3•</m:t>
                    </m:r>
                    <m:r>
                      <a:rPr lang="en-US" altLang="zh-CN" sz="1400" i="1">
                        <a:solidFill>
                          <a:schemeClr val="tx1"/>
                        </a:solidFill>
                        <a:latin typeface="Cambria Math" panose="02040503050406030204" pitchFamily="18" charset="0"/>
                      </a:rPr>
                      <m:t>𝑠</m:t>
                    </m:r>
                    <m:r>
                      <a:rPr lang="en-US" altLang="zh-CN" sz="1400" i="1">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13</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13</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2</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2</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7</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7</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13</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0</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4</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8</m:t>
                        </m:r>
                      </m:sub>
                    </m:sSub>
                  </m:oMath>
                </a14:m>
                <a:r>
                  <a:rPr lang="zh-CN" altLang="zh-CN" sz="1400" dirty="0">
                    <a:solidFill>
                      <a:schemeClr val="tx1"/>
                    </a:solidFill>
                  </a:rPr>
                  <a:t>⊕</a:t>
                </a:r>
                <a:r>
                  <a:rPr lang="en-US" altLang="zh-CN" sz="1400" dirty="0">
                    <a:solidFill>
                      <a:schemeClr val="tx1"/>
                    </a:solidFill>
                  </a:rPr>
                  <a:t>1</a:t>
                </a:r>
                <a:endParaRPr lang="en-US" altLang="zh-CN" sz="1400" dirty="0" smtClean="0">
                  <a:solidFill>
                    <a:schemeClr val="tx1"/>
                  </a:solidFill>
                </a:endParaRPr>
              </a:p>
              <a:p>
                <a:pPr marL="0" indent="0">
                  <a:buNone/>
                </a:pPr>
                <a:r>
                  <a:rPr lang="en-US" altLang="zh-CN" sz="1400" dirty="0" smtClean="0">
                    <a:solidFill>
                      <a:schemeClr val="tx1"/>
                    </a:solidFill>
                  </a:rPr>
                  <a:t>	</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𝑥</m:t>
                        </m:r>
                      </m:e>
                      <m:sub>
                        <m:r>
                          <a:rPr lang="en-US" altLang="zh-CN" sz="1400" i="1">
                            <a:solidFill>
                              <a:schemeClr val="tx1"/>
                            </a:solidFill>
                            <a:latin typeface="Cambria Math" panose="02040503050406030204" pitchFamily="18" charset="0"/>
                          </a:rPr>
                          <m:t>15</m:t>
                        </m:r>
                      </m:sub>
                    </m:sSub>
                    <m:r>
                      <a:rPr lang="en-US" altLang="zh-CN" sz="1400" i="1">
                        <a:solidFill>
                          <a:schemeClr val="tx1"/>
                        </a:solidFill>
                        <a:latin typeface="Cambria Math" panose="02040503050406030204" pitchFamily="18" charset="0"/>
                      </a:rPr>
                      <m:t>=</m:t>
                    </m:r>
                    <m:r>
                      <m:rPr>
                        <m:nor/>
                      </m:rPr>
                      <a:rPr lang="en-US" altLang="zh-CN" sz="1400">
                        <a:solidFill>
                          <a:schemeClr val="tx1"/>
                        </a:solidFill>
                      </a:rPr>
                      <m:t>3•</m:t>
                    </m:r>
                    <m:r>
                      <a:rPr lang="en-US" altLang="zh-CN" sz="1400" i="1">
                        <a:solidFill>
                          <a:schemeClr val="tx1"/>
                        </a:solidFill>
                        <a:latin typeface="Cambria Math" panose="02040503050406030204" pitchFamily="18" charset="0"/>
                      </a:rPr>
                      <m:t>𝑠</m:t>
                    </m:r>
                    <m:r>
                      <a:rPr lang="en-US" altLang="zh-CN" sz="1400" i="1">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12</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12</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1</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6</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6</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m:rPr>
                        <m:nor/>
                      </m:rPr>
                      <a:rPr lang="en-US" altLang="zh-CN" sz="1400" smtClean="0">
                        <a:solidFill>
                          <a:schemeClr val="tx1"/>
                        </a:solidFill>
                      </a:rPr>
                      <m:t>2•</m:t>
                    </m:r>
                    <m:r>
                      <a:rPr lang="en-US" altLang="zh-CN" sz="1400" i="1">
                        <a:solidFill>
                          <a:schemeClr val="tx1"/>
                        </a:solidFill>
                        <a:latin typeface="Cambria Math" panose="02040503050406030204" pitchFamily="18" charset="0"/>
                      </a:rPr>
                      <m:t> </m:t>
                    </m:r>
                    <m:r>
                      <a:rPr lang="en-US" altLang="zh-CN" sz="1400" i="1">
                        <a:solidFill>
                          <a:schemeClr val="tx1"/>
                        </a:solidFill>
                        <a:latin typeface="Cambria Math" panose="02040503050406030204" pitchFamily="18" charset="0"/>
                      </a:rPr>
                      <m:t>𝑠</m:t>
                    </m:r>
                    <m:r>
                      <a:rPr lang="en-US" altLang="zh-CN" sz="1400" i="1">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11</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11</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r>
                      <a:rPr lang="en-US" altLang="zh-CN" sz="1400" i="1" smtClean="0">
                        <a:solidFill>
                          <a:schemeClr val="tx1"/>
                        </a:solidFill>
                        <a:latin typeface="Cambria Math" panose="02040503050406030204" pitchFamily="18" charset="0"/>
                      </a:rPr>
                      <m:t>𝑠</m:t>
                    </m:r>
                    <m:r>
                      <a:rPr lang="en-US" altLang="zh-CN" sz="1400" i="1" smtClean="0">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12</m:t>
                        </m:r>
                      </m:sub>
                    </m:sSub>
                    <m:r>
                      <a:rPr lang="en-US" altLang="zh-CN" sz="1400" i="1">
                        <a:solidFill>
                          <a:schemeClr val="tx1"/>
                        </a:solidFill>
                        <a:latin typeface="Cambria Math" panose="02040503050406030204" pitchFamily="18" charset="0"/>
                      </a:rPr>
                      <m:t>)</m:t>
                    </m:r>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15</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3</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7</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11</m:t>
                        </m:r>
                      </m:sub>
                    </m:sSub>
                  </m:oMath>
                </a14:m>
                <a:endParaRPr lang="en-US" altLang="zh-CN" sz="1400" dirty="0"/>
              </a:p>
              <a:p>
                <a:pPr marL="457200" lvl="1" indent="0">
                  <a:buFont typeface="Calibri" panose="020F0502020204030204" pitchFamily="34" charset="0"/>
                  <a:buNone/>
                </a:pPr>
                <a:endParaRPr lang="en-US" altLang="zh-CN" dirty="0"/>
              </a:p>
              <a:p>
                <a:pPr marL="0" indent="0" algn="ctr">
                  <a:buFont typeface="Wingdings" panose="05000000000000000000" pitchFamily="2" charset="2"/>
                  <a:buNone/>
                </a:pPr>
                <a:endParaRPr lang="en-US" altLang="zh-CN" dirty="0"/>
              </a:p>
              <a:p>
                <a:pPr lvl="1">
                  <a:buFont typeface="Wingdings" panose="05000000000000000000" pitchFamily="2" charset="2"/>
                  <a:buChar char="n"/>
                </a:pPr>
                <a:endParaRPr lang="en-US" altLang="zh-CN" dirty="0"/>
              </a:p>
              <a:p>
                <a:pPr marL="914400" lvl="2" indent="0">
                  <a:buFont typeface="Arial" panose="020B0604020202020204" pitchFamily="34" charset="0"/>
                  <a:buNone/>
                </a:pPr>
                <a:endParaRPr lang="en-US" altLang="zh-CN" dirty="0"/>
              </a:p>
            </p:txBody>
          </p:sp>
        </mc:Choice>
        <mc:Fallback xmlns="">
          <p:sp>
            <p:nvSpPr>
              <p:cNvPr id="6" name="内容占位符 2"/>
              <p:cNvSpPr txBox="1">
                <a:spLocks noRot="1" noChangeAspect="1" noMove="1" noResize="1" noEditPoints="1" noAdjustHandles="1" noChangeArrowheads="1" noChangeShapeType="1" noTextEdit="1"/>
              </p:cNvSpPr>
              <p:nvPr/>
            </p:nvSpPr>
            <p:spPr>
              <a:xfrm>
                <a:off x="1491371" y="3291830"/>
                <a:ext cx="7041069" cy="1224136"/>
              </a:xfrm>
              <a:prstGeom prst="rect">
                <a:avLst/>
              </a:prstGeom>
              <a:blipFill>
                <a:blip r:embed="rId2"/>
                <a:stretch>
                  <a:fillRect t="-2488" b="-2985"/>
                </a:stretch>
              </a:blipFill>
            </p:spPr>
            <p:txBody>
              <a:bodyPr/>
              <a:lstStyle/>
              <a:p>
                <a:r>
                  <a:rPr lang="zh-CN" altLang="en-US">
                    <a:noFill/>
                  </a:rPr>
                  <a:t> </a:t>
                </a:r>
              </a:p>
            </p:txBody>
          </p:sp>
        </mc:Fallback>
      </mc:AlternateContent>
      <p:sp>
        <p:nvSpPr>
          <p:cNvPr id="3" name="文本框 2"/>
          <p:cNvSpPr txBox="1"/>
          <p:nvPr/>
        </p:nvSpPr>
        <p:spPr>
          <a:xfrm>
            <a:off x="1491371" y="1106693"/>
            <a:ext cx="2736304" cy="369332"/>
          </a:xfrm>
          <a:prstGeom prst="rect">
            <a:avLst/>
          </a:prstGeom>
          <a:noFill/>
        </p:spPr>
        <p:txBody>
          <a:bodyPr wrap="square" rtlCol="0">
            <a:spAutoFit/>
          </a:bodyPr>
          <a:lstStyle/>
          <a:p>
            <a:r>
              <a:rPr lang="en-US" altLang="zh-CN" dirty="0"/>
              <a:t>AES</a:t>
            </a:r>
            <a:r>
              <a:rPr lang="zh-CN" altLang="en-US" dirty="0"/>
              <a:t>加密第一轮访问</a:t>
            </a:r>
            <a:r>
              <a:rPr lang="zh-CN" altLang="en-US" dirty="0" smtClean="0"/>
              <a:t>索引</a:t>
            </a:r>
            <a:r>
              <a:rPr lang="en-US" altLang="zh-CN" dirty="0" smtClean="0"/>
              <a:t>:</a:t>
            </a:r>
            <a:endParaRPr lang="en-US" altLang="zh-CN" dirty="0"/>
          </a:p>
        </p:txBody>
      </p:sp>
      <p:sp>
        <p:nvSpPr>
          <p:cNvPr id="8" name="文本框 7"/>
          <p:cNvSpPr txBox="1"/>
          <p:nvPr/>
        </p:nvSpPr>
        <p:spPr>
          <a:xfrm>
            <a:off x="1491371" y="2859782"/>
            <a:ext cx="2736304" cy="369332"/>
          </a:xfrm>
          <a:prstGeom prst="rect">
            <a:avLst/>
          </a:prstGeom>
          <a:noFill/>
        </p:spPr>
        <p:txBody>
          <a:bodyPr wrap="square" rtlCol="0">
            <a:spAutoFit/>
          </a:bodyPr>
          <a:lstStyle/>
          <a:p>
            <a:r>
              <a:rPr lang="en-US" altLang="zh-CN" dirty="0"/>
              <a:t>AES</a:t>
            </a:r>
            <a:r>
              <a:rPr lang="zh-CN" altLang="en-US" dirty="0"/>
              <a:t>加密第二轮访问</a:t>
            </a:r>
            <a:r>
              <a:rPr lang="zh-CN" altLang="en-US" dirty="0" smtClean="0"/>
              <a:t>索引</a:t>
            </a:r>
            <a:r>
              <a:rPr lang="en-US" altLang="zh-CN" dirty="0" smtClean="0"/>
              <a:t>:</a:t>
            </a:r>
            <a:endParaRPr lang="en-US" altLang="zh-CN" dirty="0"/>
          </a:p>
        </p:txBody>
      </p:sp>
      <mc:AlternateContent xmlns:mc="http://schemas.openxmlformats.org/markup-compatibility/2006" xmlns:a14="http://schemas.microsoft.com/office/drawing/2010/main">
        <mc:Choice Requires="a14">
          <p:sp>
            <p:nvSpPr>
              <p:cNvPr id="9" name="内容占位符 2"/>
              <p:cNvSpPr txBox="1">
                <a:spLocks/>
              </p:cNvSpPr>
              <p:nvPr/>
            </p:nvSpPr>
            <p:spPr>
              <a:xfrm>
                <a:off x="1491371" y="1635646"/>
                <a:ext cx="1656184" cy="925271"/>
              </a:xfrm>
              <a:prstGeom prst="rect">
                <a:avLst/>
              </a:prstGeom>
            </p:spPr>
            <p:txBody>
              <a:bodyPr>
                <a:normAutofit/>
              </a:bodyPr>
              <a:lst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a:lstStyle>
              <a:p>
                <a:pPr marL="0" indent="0">
                  <a:buNone/>
                </a:pPr>
                <a:r>
                  <a:rPr lang="en-US" altLang="zh-CN" sz="1400" dirty="0" smtClean="0">
                    <a:solidFill>
                      <a:schemeClr val="tx1"/>
                    </a:solidFill>
                  </a:rPr>
                  <a:t>	</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𝑥</m:t>
                        </m:r>
                      </m:e>
                      <m:sub>
                        <m:r>
                          <a:rPr lang="en-US" altLang="zh-CN" sz="1400" b="0" i="1" smtClean="0">
                            <a:solidFill>
                              <a:schemeClr val="tx1"/>
                            </a:solidFill>
                            <a:latin typeface="Cambria Math" panose="02040503050406030204" pitchFamily="18" charset="0"/>
                          </a:rPr>
                          <m:t>0</m:t>
                        </m:r>
                      </m:sub>
                    </m:sSub>
                    <m:r>
                      <a:rPr lang="en-US" altLang="zh-CN" sz="1400" i="1">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i="1">
                            <a:solidFill>
                              <a:schemeClr val="tx1"/>
                            </a:solidFill>
                            <a:latin typeface="Cambria Math" panose="02040503050406030204" pitchFamily="18" charset="0"/>
                          </a:rPr>
                          <m:t>0</m:t>
                        </m:r>
                      </m:sub>
                    </m:sSub>
                  </m:oMath>
                </a14:m>
                <a:r>
                  <a:rPr lang="zh-CN" altLang="zh-CN" sz="1400" dirty="0">
                    <a:solidFill>
                      <a:schemeClr val="tx1"/>
                    </a:solidFill>
                  </a:rPr>
                  <a:t>⊕</a:t>
                </a:r>
                <a14:m>
                  <m:oMath xmlns:m="http://schemas.openxmlformats.org/officeDocument/2006/math">
                    <m:sSub>
                      <m:sSubPr>
                        <m:ctrlPr>
                          <a:rPr lang="zh-CN" altLang="zh-CN" sz="1400" i="1" smtClean="0">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i="1">
                            <a:solidFill>
                              <a:schemeClr val="tx1"/>
                            </a:solidFill>
                            <a:latin typeface="Cambria Math" panose="02040503050406030204" pitchFamily="18" charset="0"/>
                          </a:rPr>
                          <m:t>0</m:t>
                        </m:r>
                      </m:sub>
                    </m:sSub>
                  </m:oMath>
                </a14:m>
                <a:endParaRPr lang="zh-CN" altLang="zh-CN" sz="1400" dirty="0">
                  <a:solidFill>
                    <a:schemeClr val="tx1"/>
                  </a:solidFill>
                </a:endParaRPr>
              </a:p>
              <a:p>
                <a:pPr marL="0" indent="0">
                  <a:buNone/>
                </a:pPr>
                <a:r>
                  <a:rPr lang="en-US" altLang="zh-CN" sz="1400" dirty="0" smtClean="0"/>
                  <a:t>	…</a:t>
                </a:r>
              </a:p>
              <a:p>
                <a:pPr marL="0" indent="0">
                  <a:buNone/>
                </a:pPr>
                <a:r>
                  <a:rPr lang="en-US" altLang="zh-CN" sz="1400" dirty="0" smtClean="0">
                    <a:solidFill>
                      <a:schemeClr val="tx1"/>
                    </a:solidFill>
                  </a:rPr>
                  <a:t>	</a:t>
                </a:r>
                <a14:m>
                  <m:oMath xmlns:m="http://schemas.openxmlformats.org/officeDocument/2006/math">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𝑥</m:t>
                        </m:r>
                      </m:e>
                      <m:sub>
                        <m:r>
                          <a:rPr lang="en-US" altLang="zh-CN" sz="1400" b="0" i="1" smtClean="0">
                            <a:solidFill>
                              <a:schemeClr val="tx1"/>
                            </a:solidFill>
                            <a:latin typeface="Cambria Math" panose="02040503050406030204" pitchFamily="18" charset="0"/>
                          </a:rPr>
                          <m:t>15</m:t>
                        </m:r>
                      </m:sub>
                    </m:sSub>
                    <m:r>
                      <a:rPr lang="en-US" altLang="zh-CN" sz="1400" i="1">
                        <a:solidFill>
                          <a:schemeClr val="tx1"/>
                        </a:solidFill>
                        <a:latin typeface="Cambria Math" panose="02040503050406030204" pitchFamily="18" charset="0"/>
                      </a:rPr>
                      <m:t>=</m:t>
                    </m:r>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𝑝</m:t>
                        </m:r>
                      </m:e>
                      <m:sub>
                        <m:r>
                          <a:rPr lang="en-US" altLang="zh-CN" sz="1400" b="0" i="1" smtClean="0">
                            <a:solidFill>
                              <a:schemeClr val="tx1"/>
                            </a:solidFill>
                            <a:latin typeface="Cambria Math" panose="02040503050406030204" pitchFamily="18" charset="0"/>
                          </a:rPr>
                          <m:t>15</m:t>
                        </m:r>
                      </m:sub>
                    </m:sSub>
                  </m:oMath>
                </a14:m>
                <a:r>
                  <a:rPr lang="zh-CN" altLang="zh-CN" sz="1400" dirty="0">
                    <a:solidFill>
                      <a:schemeClr val="tx1"/>
                    </a:solidFill>
                  </a:rPr>
                  <a:t>⊕</a:t>
                </a:r>
                <a14:m>
                  <m:oMath xmlns:m="http://schemas.openxmlformats.org/officeDocument/2006/math">
                    <m:sSub>
                      <m:sSubPr>
                        <m:ctrlPr>
                          <a:rPr lang="zh-CN" altLang="zh-CN" sz="1400" i="1">
                            <a:solidFill>
                              <a:schemeClr val="tx1"/>
                            </a:solidFill>
                            <a:latin typeface="Cambria Math" panose="02040503050406030204" pitchFamily="18" charset="0"/>
                          </a:rPr>
                        </m:ctrlPr>
                      </m:sSubPr>
                      <m:e>
                        <m:r>
                          <a:rPr lang="en-US" altLang="zh-CN" sz="1400" i="1">
                            <a:solidFill>
                              <a:schemeClr val="tx1"/>
                            </a:solidFill>
                            <a:latin typeface="Cambria Math" panose="02040503050406030204" pitchFamily="18" charset="0"/>
                          </a:rPr>
                          <m:t>𝑘</m:t>
                        </m:r>
                      </m:e>
                      <m:sub>
                        <m:r>
                          <a:rPr lang="en-US" altLang="zh-CN" sz="1400" b="0" i="1" smtClean="0">
                            <a:solidFill>
                              <a:schemeClr val="tx1"/>
                            </a:solidFill>
                            <a:latin typeface="Cambria Math" panose="02040503050406030204" pitchFamily="18" charset="0"/>
                          </a:rPr>
                          <m:t>15</m:t>
                        </m:r>
                      </m:sub>
                    </m:sSub>
                  </m:oMath>
                </a14:m>
                <a:endParaRPr lang="en-US" altLang="zh-CN" sz="1400" dirty="0"/>
              </a:p>
              <a:p>
                <a:pPr marL="457200" lvl="1" indent="0">
                  <a:buFont typeface="Calibri" panose="020F0502020204030204" pitchFamily="34" charset="0"/>
                  <a:buNone/>
                </a:pPr>
                <a:endParaRPr lang="en-US" altLang="zh-CN" dirty="0"/>
              </a:p>
              <a:p>
                <a:pPr marL="0" indent="0" algn="ctr">
                  <a:buFont typeface="Wingdings" panose="05000000000000000000" pitchFamily="2" charset="2"/>
                  <a:buNone/>
                </a:pPr>
                <a:endParaRPr lang="en-US" altLang="zh-CN" dirty="0"/>
              </a:p>
              <a:p>
                <a:pPr lvl="1">
                  <a:buFont typeface="Wingdings" panose="05000000000000000000" pitchFamily="2" charset="2"/>
                  <a:buChar char="n"/>
                </a:pPr>
                <a:endParaRPr lang="en-US" altLang="zh-CN" dirty="0"/>
              </a:p>
              <a:p>
                <a:pPr marL="914400" lvl="2" indent="0">
                  <a:buFont typeface="Arial" panose="020B0604020202020204" pitchFamily="34" charset="0"/>
                  <a:buNone/>
                </a:pPr>
                <a:endParaRPr lang="en-US" altLang="zh-CN" dirty="0"/>
              </a:p>
            </p:txBody>
          </p:sp>
        </mc:Choice>
        <mc:Fallback xmlns="">
          <p:sp>
            <p:nvSpPr>
              <p:cNvPr id="9" name="内容占位符 2"/>
              <p:cNvSpPr txBox="1">
                <a:spLocks noRot="1" noChangeAspect="1" noMove="1" noResize="1" noEditPoints="1" noAdjustHandles="1" noChangeArrowheads="1" noChangeShapeType="1" noTextEdit="1"/>
              </p:cNvSpPr>
              <p:nvPr/>
            </p:nvSpPr>
            <p:spPr>
              <a:xfrm>
                <a:off x="1491371" y="1635646"/>
                <a:ext cx="1656184" cy="925271"/>
              </a:xfrm>
              <a:prstGeom prst="rect">
                <a:avLst/>
              </a:prstGeom>
              <a:blipFill>
                <a:blip r:embed="rId3"/>
                <a:stretch>
                  <a:fillRect t="-2632" b="-394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844430207"/>
      </p:ext>
    </p:extLst>
  </p:cSld>
  <p:clrMapOvr>
    <a:masterClrMapping/>
  </p:clrMapOvr>
  <p:transition spd="slow" advClick="0" advTm="3000">
    <p:wip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16"/>
          <p:cNvSpPr txBox="1"/>
          <p:nvPr/>
        </p:nvSpPr>
        <p:spPr>
          <a:xfrm>
            <a:off x="1619672" y="1227951"/>
            <a:ext cx="1224136" cy="215444"/>
          </a:xfrm>
          <a:prstGeom prst="rect">
            <a:avLst/>
          </a:prstGeom>
          <a:noFill/>
        </p:spPr>
        <p:txBody>
          <a:bodyPr wrap="square" lIns="56620" tIns="0" rIns="56620" bIns="0" rtlCol="0" anchor="t">
            <a:spAutoFit/>
          </a:bodyPr>
          <a:lstStyle/>
          <a:p>
            <a:r>
              <a:rPr lang="zh-CN" altLang="en-US" sz="2100" baseline="-3000" dirty="0" smtClean="0">
                <a:latin typeface="微软雅黑" pitchFamily="34" charset="-122"/>
                <a:ea typeface="微软雅黑" pitchFamily="34" charset="-122"/>
              </a:rPr>
              <a:t>密钥猜测方式</a:t>
            </a:r>
            <a:endParaRPr lang="zh-CN" altLang="en-US" sz="2100" baseline="-3000" dirty="0">
              <a:latin typeface="微软雅黑" pitchFamily="34" charset="-122"/>
              <a:ea typeface="微软雅黑" pitchFamily="34" charset="-122"/>
            </a:endParaRPr>
          </a:p>
        </p:txBody>
      </p:sp>
      <mc:AlternateContent xmlns:mc="http://schemas.openxmlformats.org/markup-compatibility/2006">
        <mc:Choice xmlns:a14="http://schemas.microsoft.com/office/drawing/2010/main" Requires="a14">
          <p:graphicFrame>
            <p:nvGraphicFramePr>
              <p:cNvPr id="8" name="图示 7"/>
              <p:cNvGraphicFramePr/>
              <p:nvPr>
                <p:extLst>
                  <p:ext uri="{D42A27DB-BD31-4B8C-83A1-F6EECF244321}">
                    <p14:modId xmlns:p14="http://schemas.microsoft.com/office/powerpoint/2010/main" val="382230916"/>
                  </p:ext>
                </p:extLst>
              </p:nvPr>
            </p:nvGraphicFramePr>
            <p:xfrm>
              <a:off x="1619672" y="1443395"/>
              <a:ext cx="7011057" cy="30963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Choice>
        <mc:Fallback>
          <p:graphicFrame>
            <p:nvGraphicFramePr>
              <p:cNvPr id="8" name="图示 7"/>
              <p:cNvGraphicFramePr/>
              <p:nvPr>
                <p:extLst>
                  <p:ext uri="{D42A27DB-BD31-4B8C-83A1-F6EECF244321}">
                    <p14:modId xmlns:p14="http://schemas.microsoft.com/office/powerpoint/2010/main" val="382230916"/>
                  </p:ext>
                </p:extLst>
              </p:nvPr>
            </p:nvGraphicFramePr>
            <p:xfrm>
              <a:off x="1619672" y="1443395"/>
              <a:ext cx="7011057" cy="3096344"/>
            </p:xfrm>
            <a:graphic>
              <a:graphicData uri="http://schemas.openxmlformats.org/drawingml/2006/diagram">
                <dgm:relIds xmlns:dgm="http://schemas.openxmlformats.org/drawingml/2006/diagram" xmlns:r="http://schemas.openxmlformats.org/officeDocument/2006/relationships" r:dm="rId7" r:lo="rId3" r:qs="rId4" r:cs="rId5"/>
              </a:graphicData>
            </a:graphic>
          </p:graphicFrame>
        </mc:Fallback>
      </mc:AlternateContent>
    </p:spTree>
    <p:extLst>
      <p:ext uri="{BB962C8B-B14F-4D97-AF65-F5344CB8AC3E}">
        <p14:creationId xmlns:p14="http://schemas.microsoft.com/office/powerpoint/2010/main" val="791126165"/>
      </p:ext>
    </p:extLst>
  </p:cSld>
  <p:clrMapOvr>
    <a:masterClrMapping/>
  </p:clrMapOvr>
  <p:transition spd="slow" advClick="0" advTm="3000">
    <p:wip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val 4"/>
          <p:cNvSpPr>
            <a:spLocks noChangeArrowheads="1"/>
          </p:cNvSpPr>
          <p:nvPr/>
        </p:nvSpPr>
        <p:spPr bwMode="auto">
          <a:xfrm>
            <a:off x="5008088" y="1161446"/>
            <a:ext cx="809972" cy="815843"/>
          </a:xfrm>
          <a:prstGeom prst="ellipse">
            <a:avLst/>
          </a:prstGeom>
          <a:solidFill>
            <a:schemeClr val="bg1">
              <a:lumMod val="50000"/>
            </a:schemeClr>
          </a:solidFill>
          <a:ln w="12700">
            <a:noFill/>
            <a:round/>
            <a:headEnd/>
            <a:tailEnd/>
          </a:ln>
          <a:effectLst/>
        </p:spPr>
        <p:txBody>
          <a:bodyPr wrap="none" lIns="60926" tIns="30464" rIns="60926" bIns="30464" anchor="ctr"/>
          <a:lstStyle/>
          <a:p>
            <a:endParaRPr lang="ko-KR" altLang="en-US" sz="1350">
              <a:solidFill>
                <a:srgbClr val="000000"/>
              </a:solidFill>
              <a:latin typeface="굴림" pitchFamily="34" charset="-127"/>
              <a:ea typeface="굴림" pitchFamily="34" charset="-127"/>
            </a:endParaRPr>
          </a:p>
        </p:txBody>
      </p:sp>
      <p:sp>
        <p:nvSpPr>
          <p:cNvPr id="25" name="Oval 4"/>
          <p:cNvSpPr>
            <a:spLocks noChangeArrowheads="1"/>
          </p:cNvSpPr>
          <p:nvPr/>
        </p:nvSpPr>
        <p:spPr bwMode="auto">
          <a:xfrm>
            <a:off x="5008088" y="1161446"/>
            <a:ext cx="809972" cy="815843"/>
          </a:xfrm>
          <a:prstGeom prst="ellipse">
            <a:avLst/>
          </a:prstGeom>
          <a:solidFill>
            <a:srgbClr val="414455"/>
          </a:solidFill>
          <a:ln w="12700">
            <a:noFill/>
            <a:round/>
            <a:headEnd/>
            <a:tailEnd/>
          </a:ln>
        </p:spPr>
        <p:txBody>
          <a:bodyPr wrap="none" lIns="60926" tIns="30464" rIns="60926" bIns="30464" anchor="ctr"/>
          <a:lstStyle/>
          <a:p>
            <a:endParaRPr lang="ko-KR" altLang="en-US" sz="1350">
              <a:solidFill>
                <a:srgbClr val="000000"/>
              </a:solidFill>
              <a:latin typeface="굴림" pitchFamily="34" charset="-127"/>
              <a:ea typeface="굴림" pitchFamily="34" charset="-127"/>
            </a:endParaRPr>
          </a:p>
        </p:txBody>
      </p:sp>
      <p:sp>
        <p:nvSpPr>
          <p:cNvPr id="26" name="Oval 4"/>
          <p:cNvSpPr>
            <a:spLocks noChangeArrowheads="1"/>
          </p:cNvSpPr>
          <p:nvPr/>
        </p:nvSpPr>
        <p:spPr bwMode="auto">
          <a:xfrm>
            <a:off x="4107319" y="1530279"/>
            <a:ext cx="1108141" cy="1116173"/>
          </a:xfrm>
          <a:prstGeom prst="ellipse">
            <a:avLst/>
          </a:prstGeom>
          <a:solidFill>
            <a:schemeClr val="bg1">
              <a:lumMod val="50000"/>
            </a:schemeClr>
          </a:solidFill>
          <a:ln w="12700">
            <a:noFill/>
            <a:round/>
            <a:headEnd/>
            <a:tailEnd/>
          </a:ln>
          <a:effectLst/>
        </p:spPr>
        <p:txBody>
          <a:bodyPr wrap="none" lIns="60926" tIns="30464" rIns="60926" bIns="30464" anchor="ctr"/>
          <a:lstStyle/>
          <a:p>
            <a:endParaRPr lang="ko-KR" altLang="en-US" sz="1350">
              <a:solidFill>
                <a:srgbClr val="000000"/>
              </a:solidFill>
              <a:latin typeface="굴림" pitchFamily="34" charset="-127"/>
              <a:ea typeface="굴림" pitchFamily="34" charset="-127"/>
            </a:endParaRPr>
          </a:p>
        </p:txBody>
      </p:sp>
      <p:sp>
        <p:nvSpPr>
          <p:cNvPr id="27" name="Oval 4"/>
          <p:cNvSpPr>
            <a:spLocks noChangeArrowheads="1"/>
          </p:cNvSpPr>
          <p:nvPr/>
        </p:nvSpPr>
        <p:spPr bwMode="auto">
          <a:xfrm>
            <a:off x="4107319" y="1863570"/>
            <a:ext cx="1108141" cy="782882"/>
          </a:xfrm>
          <a:custGeom>
            <a:avLst/>
            <a:gdLst/>
            <a:ahLst/>
            <a:cxnLst/>
            <a:rect l="l" t="t" r="r" b="b"/>
            <a:pathLst>
              <a:path w="1667532" h="1169451">
                <a:moveTo>
                  <a:pt x="71654" y="0"/>
                </a:moveTo>
                <a:lnTo>
                  <a:pt x="1595878" y="0"/>
                </a:lnTo>
                <a:cubicBezTo>
                  <a:pt x="1642324" y="102389"/>
                  <a:pt x="1667532" y="216148"/>
                  <a:pt x="1667532" y="335794"/>
                </a:cubicBezTo>
                <a:cubicBezTo>
                  <a:pt x="1667532" y="796210"/>
                  <a:pt x="1294242" y="1169451"/>
                  <a:pt x="833766" y="1169451"/>
                </a:cubicBezTo>
                <a:cubicBezTo>
                  <a:pt x="373290" y="1169451"/>
                  <a:pt x="0" y="796210"/>
                  <a:pt x="0" y="335794"/>
                </a:cubicBezTo>
                <a:cubicBezTo>
                  <a:pt x="0" y="216148"/>
                  <a:pt x="25208" y="102389"/>
                  <a:pt x="71654" y="0"/>
                </a:cubicBezTo>
                <a:close/>
              </a:path>
            </a:pathLst>
          </a:custGeom>
          <a:solidFill>
            <a:srgbClr val="414455"/>
          </a:solidFill>
          <a:ln w="12700">
            <a:noFill/>
            <a:round/>
            <a:headEnd/>
            <a:tailEnd/>
          </a:ln>
        </p:spPr>
        <p:txBody>
          <a:bodyPr wrap="none" lIns="60926" tIns="30464" rIns="60926" bIns="30464" anchor="ctr"/>
          <a:lstStyle/>
          <a:p>
            <a:endParaRPr lang="ko-KR" altLang="en-US" sz="1350">
              <a:solidFill>
                <a:srgbClr val="000000"/>
              </a:solidFill>
              <a:latin typeface="굴림" pitchFamily="34" charset="-127"/>
              <a:ea typeface="굴림" pitchFamily="34" charset="-127"/>
            </a:endParaRPr>
          </a:p>
        </p:txBody>
      </p:sp>
      <p:sp>
        <p:nvSpPr>
          <p:cNvPr id="28" name="Oval 4"/>
          <p:cNvSpPr>
            <a:spLocks noChangeArrowheads="1"/>
          </p:cNvSpPr>
          <p:nvPr/>
        </p:nvSpPr>
        <p:spPr bwMode="auto">
          <a:xfrm>
            <a:off x="3062019" y="2042929"/>
            <a:ext cx="1365764" cy="1375844"/>
          </a:xfrm>
          <a:prstGeom prst="ellipse">
            <a:avLst/>
          </a:prstGeom>
          <a:solidFill>
            <a:schemeClr val="bg1">
              <a:lumMod val="50000"/>
            </a:schemeClr>
          </a:solidFill>
          <a:ln w="12700">
            <a:noFill/>
            <a:round/>
            <a:headEnd/>
            <a:tailEnd/>
          </a:ln>
          <a:effectLst/>
        </p:spPr>
        <p:txBody>
          <a:bodyPr wrap="none" lIns="60926" tIns="30464" rIns="60926" bIns="30464" anchor="ctr"/>
          <a:lstStyle/>
          <a:p>
            <a:endParaRPr lang="ko-KR" altLang="en-US" sz="1350">
              <a:solidFill>
                <a:srgbClr val="000000"/>
              </a:solidFill>
              <a:latin typeface="굴림" pitchFamily="34" charset="-127"/>
              <a:ea typeface="굴림" pitchFamily="34" charset="-127"/>
            </a:endParaRPr>
          </a:p>
        </p:txBody>
      </p:sp>
      <p:sp>
        <p:nvSpPr>
          <p:cNvPr id="29" name="Oval 4"/>
          <p:cNvSpPr>
            <a:spLocks noChangeArrowheads="1"/>
          </p:cNvSpPr>
          <p:nvPr/>
        </p:nvSpPr>
        <p:spPr bwMode="auto">
          <a:xfrm>
            <a:off x="3062019" y="2719301"/>
            <a:ext cx="1365764" cy="699472"/>
          </a:xfrm>
          <a:custGeom>
            <a:avLst/>
            <a:gdLst/>
            <a:ahLst/>
            <a:cxnLst/>
            <a:rect l="l" t="t" r="r" b="b"/>
            <a:pathLst>
              <a:path w="2055204" h="1044854">
                <a:moveTo>
                  <a:pt x="871" y="0"/>
                </a:moveTo>
                <a:lnTo>
                  <a:pt x="2054333" y="0"/>
                </a:lnTo>
                <a:cubicBezTo>
                  <a:pt x="2055157" y="5732"/>
                  <a:pt x="2055204" y="11487"/>
                  <a:pt x="2055204" y="17253"/>
                </a:cubicBezTo>
                <a:cubicBezTo>
                  <a:pt x="2055204" y="584781"/>
                  <a:pt x="1595131" y="1044854"/>
                  <a:pt x="1027602" y="1044854"/>
                </a:cubicBezTo>
                <a:cubicBezTo>
                  <a:pt x="460073" y="1044854"/>
                  <a:pt x="0" y="584781"/>
                  <a:pt x="0" y="17253"/>
                </a:cubicBezTo>
                <a:close/>
              </a:path>
            </a:pathLst>
          </a:custGeom>
          <a:solidFill>
            <a:srgbClr val="414455"/>
          </a:solidFill>
          <a:ln w="12700">
            <a:noFill/>
            <a:round/>
            <a:headEnd/>
            <a:tailEnd/>
          </a:ln>
        </p:spPr>
        <p:txBody>
          <a:bodyPr wrap="none" lIns="60926" tIns="30464" rIns="60926" bIns="30464" anchor="ctr"/>
          <a:lstStyle/>
          <a:p>
            <a:endParaRPr lang="ko-KR" altLang="en-US" sz="1350">
              <a:solidFill>
                <a:srgbClr val="000000"/>
              </a:solidFill>
              <a:latin typeface="굴림" pitchFamily="34" charset="-127"/>
              <a:ea typeface="굴림" pitchFamily="34" charset="-127"/>
            </a:endParaRPr>
          </a:p>
        </p:txBody>
      </p:sp>
      <p:sp>
        <p:nvSpPr>
          <p:cNvPr id="30" name="Oval 4"/>
          <p:cNvSpPr>
            <a:spLocks noChangeArrowheads="1"/>
          </p:cNvSpPr>
          <p:nvPr/>
        </p:nvSpPr>
        <p:spPr bwMode="auto">
          <a:xfrm>
            <a:off x="1827739" y="2701421"/>
            <a:ext cx="1676327" cy="1688699"/>
          </a:xfrm>
          <a:prstGeom prst="ellipse">
            <a:avLst/>
          </a:prstGeom>
          <a:solidFill>
            <a:schemeClr val="bg1">
              <a:lumMod val="50000"/>
            </a:schemeClr>
          </a:solidFill>
          <a:ln w="12700">
            <a:noFill/>
            <a:round/>
            <a:headEnd/>
            <a:tailEnd/>
          </a:ln>
          <a:effectLst/>
        </p:spPr>
        <p:txBody>
          <a:bodyPr wrap="none" lIns="60926" tIns="30464" rIns="60926" bIns="30464" anchor="ctr"/>
          <a:lstStyle/>
          <a:p>
            <a:endParaRPr lang="ko-KR" altLang="en-US" sz="1350">
              <a:solidFill>
                <a:srgbClr val="000000"/>
              </a:solidFill>
              <a:latin typeface="굴림" pitchFamily="34" charset="-127"/>
              <a:ea typeface="굴림" pitchFamily="34" charset="-127"/>
            </a:endParaRPr>
          </a:p>
        </p:txBody>
      </p:sp>
      <p:sp>
        <p:nvSpPr>
          <p:cNvPr id="31" name="Oval 4"/>
          <p:cNvSpPr>
            <a:spLocks noChangeArrowheads="1"/>
          </p:cNvSpPr>
          <p:nvPr/>
        </p:nvSpPr>
        <p:spPr bwMode="auto">
          <a:xfrm>
            <a:off x="1972164" y="4019578"/>
            <a:ext cx="1387477" cy="370541"/>
          </a:xfrm>
          <a:custGeom>
            <a:avLst/>
            <a:gdLst/>
            <a:ahLst/>
            <a:cxnLst/>
            <a:rect l="l" t="t" r="r" b="b"/>
            <a:pathLst>
              <a:path w="2087877" h="553506">
                <a:moveTo>
                  <a:pt x="0" y="0"/>
                </a:moveTo>
                <a:lnTo>
                  <a:pt x="2087877" y="0"/>
                </a:lnTo>
                <a:cubicBezTo>
                  <a:pt x="1861113" y="334090"/>
                  <a:pt x="1478149" y="553506"/>
                  <a:pt x="1043938" y="553506"/>
                </a:cubicBezTo>
                <a:cubicBezTo>
                  <a:pt x="609727" y="553506"/>
                  <a:pt x="226764" y="334090"/>
                  <a:pt x="0" y="0"/>
                </a:cubicBezTo>
                <a:close/>
              </a:path>
            </a:pathLst>
          </a:custGeom>
          <a:solidFill>
            <a:srgbClr val="414455"/>
          </a:solidFill>
          <a:ln w="12700">
            <a:noFill/>
            <a:round/>
            <a:headEnd/>
            <a:tailEnd/>
          </a:ln>
        </p:spPr>
        <p:txBody>
          <a:bodyPr wrap="none" lIns="60926" tIns="30464" rIns="60926" bIns="30464" anchor="ctr"/>
          <a:lstStyle/>
          <a:p>
            <a:endParaRPr lang="ko-KR" altLang="en-US" sz="1350">
              <a:solidFill>
                <a:srgbClr val="000000"/>
              </a:solidFill>
              <a:latin typeface="굴림" pitchFamily="34" charset="-127"/>
              <a:ea typeface="굴림" pitchFamily="34" charset="-127"/>
            </a:endParaRPr>
          </a:p>
        </p:txBody>
      </p:sp>
      <p:sp>
        <p:nvSpPr>
          <p:cNvPr id="32" name="TextBox 31"/>
          <p:cNvSpPr txBox="1"/>
          <p:nvPr/>
        </p:nvSpPr>
        <p:spPr>
          <a:xfrm>
            <a:off x="2127307" y="3370738"/>
            <a:ext cx="843688" cy="350064"/>
          </a:xfrm>
          <a:prstGeom prst="rect">
            <a:avLst/>
          </a:prstGeom>
          <a:noFill/>
        </p:spPr>
        <p:txBody>
          <a:bodyPr wrap="none" lIns="60926" tIns="30464" rIns="60926" bIns="30464" rtlCol="0" anchor="ctr">
            <a:spAutoFit/>
          </a:bodyPr>
          <a:lstStyle/>
          <a:p>
            <a:r>
              <a:rPr lang="en-US" altLang="zh-CN" sz="1875" dirty="0" smtClean="0">
                <a:solidFill>
                  <a:schemeClr val="bg1"/>
                </a:solidFill>
                <a:latin typeface="微软雅黑" pitchFamily="34" charset="-122"/>
                <a:ea typeface="微软雅黑" pitchFamily="34" charset="-122"/>
              </a:rPr>
              <a:t>Step 1</a:t>
            </a:r>
            <a:endParaRPr lang="zh-CN" altLang="en-US" sz="1875" dirty="0">
              <a:solidFill>
                <a:schemeClr val="bg1"/>
              </a:solidFill>
              <a:latin typeface="微软雅黑" pitchFamily="34" charset="-122"/>
              <a:ea typeface="微软雅黑" pitchFamily="34" charset="-122"/>
            </a:endParaRPr>
          </a:p>
        </p:txBody>
      </p:sp>
      <p:sp>
        <p:nvSpPr>
          <p:cNvPr id="33" name="TextBox 32"/>
          <p:cNvSpPr txBox="1"/>
          <p:nvPr/>
        </p:nvSpPr>
        <p:spPr>
          <a:xfrm>
            <a:off x="3279979" y="2319370"/>
            <a:ext cx="726733" cy="303897"/>
          </a:xfrm>
          <a:prstGeom prst="rect">
            <a:avLst/>
          </a:prstGeom>
          <a:noFill/>
        </p:spPr>
        <p:txBody>
          <a:bodyPr wrap="none" lIns="60926" tIns="30464" rIns="60926" bIns="30464" rtlCol="0" anchor="ctr">
            <a:spAutoFit/>
          </a:bodyPr>
          <a:lstStyle/>
          <a:p>
            <a:r>
              <a:rPr lang="en-US" altLang="zh-CN" sz="1575" dirty="0" smtClean="0">
                <a:solidFill>
                  <a:schemeClr val="bg1"/>
                </a:solidFill>
                <a:latin typeface="微软雅黑" pitchFamily="34" charset="-122"/>
                <a:ea typeface="微软雅黑" pitchFamily="34" charset="-122"/>
              </a:rPr>
              <a:t>Step 2</a:t>
            </a:r>
            <a:endParaRPr lang="zh-CN" altLang="en-US" sz="1575" dirty="0">
              <a:solidFill>
                <a:schemeClr val="bg1"/>
              </a:solidFill>
              <a:latin typeface="微软雅黑" pitchFamily="34" charset="-122"/>
              <a:ea typeface="微软雅黑" pitchFamily="34" charset="-122"/>
            </a:endParaRPr>
          </a:p>
        </p:txBody>
      </p:sp>
      <p:sp>
        <p:nvSpPr>
          <p:cNvPr id="34" name="TextBox 33"/>
          <p:cNvSpPr txBox="1"/>
          <p:nvPr/>
        </p:nvSpPr>
        <p:spPr>
          <a:xfrm>
            <a:off x="4259147" y="1965846"/>
            <a:ext cx="639786" cy="269272"/>
          </a:xfrm>
          <a:prstGeom prst="rect">
            <a:avLst/>
          </a:prstGeom>
          <a:noFill/>
        </p:spPr>
        <p:txBody>
          <a:bodyPr wrap="none" lIns="60926" tIns="30464" rIns="60926" bIns="30464" rtlCol="0" anchor="ctr">
            <a:spAutoFit/>
          </a:bodyPr>
          <a:lstStyle/>
          <a:p>
            <a:r>
              <a:rPr lang="en-US" altLang="zh-CN" sz="1350" dirty="0" smtClean="0">
                <a:solidFill>
                  <a:schemeClr val="bg1"/>
                </a:solidFill>
                <a:latin typeface="微软雅黑" pitchFamily="34" charset="-122"/>
                <a:ea typeface="微软雅黑" pitchFamily="34" charset="-122"/>
              </a:rPr>
              <a:t>Step 3</a:t>
            </a:r>
            <a:endParaRPr lang="zh-CN" altLang="en-US" sz="1350" dirty="0">
              <a:solidFill>
                <a:schemeClr val="bg1"/>
              </a:solidFill>
              <a:latin typeface="微软雅黑" pitchFamily="34" charset="-122"/>
              <a:ea typeface="微软雅黑" pitchFamily="34" charset="-122"/>
            </a:endParaRPr>
          </a:p>
        </p:txBody>
      </p:sp>
      <p:cxnSp>
        <p:nvCxnSpPr>
          <p:cNvPr id="35" name="直接连接符 34"/>
          <p:cNvCxnSpPr/>
          <p:nvPr/>
        </p:nvCxnSpPr>
        <p:spPr>
          <a:xfrm>
            <a:off x="5414195" y="1444227"/>
            <a:ext cx="712236"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6" name="直接连接符 35"/>
          <p:cNvCxnSpPr/>
          <p:nvPr/>
        </p:nvCxnSpPr>
        <p:spPr>
          <a:xfrm>
            <a:off x="4653971" y="2297698"/>
            <a:ext cx="1472461"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7" name="直接连接符 36"/>
          <p:cNvCxnSpPr/>
          <p:nvPr/>
        </p:nvCxnSpPr>
        <p:spPr>
          <a:xfrm>
            <a:off x="3713549" y="2998397"/>
            <a:ext cx="2412882"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38" name="直接连接符 37"/>
          <p:cNvCxnSpPr/>
          <p:nvPr/>
        </p:nvCxnSpPr>
        <p:spPr>
          <a:xfrm>
            <a:off x="2665903" y="3728380"/>
            <a:ext cx="3460529"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39" name="TextBox 38"/>
          <p:cNvSpPr txBox="1"/>
          <p:nvPr/>
        </p:nvSpPr>
        <p:spPr>
          <a:xfrm>
            <a:off x="6182286" y="3545771"/>
            <a:ext cx="2565060" cy="671242"/>
          </a:xfrm>
          <a:prstGeom prst="rect">
            <a:avLst/>
          </a:prstGeom>
          <a:noFill/>
        </p:spPr>
        <p:txBody>
          <a:bodyPr wrap="square" lIns="60926" tIns="30464" rIns="60926" bIns="30464" rtlCol="0">
            <a:spAutoFit/>
          </a:bodyPr>
          <a:lstStyle/>
          <a:p>
            <a:pPr>
              <a:lnSpc>
                <a:spcPct val="130000"/>
              </a:lnSpc>
            </a:pPr>
            <a:r>
              <a:rPr lang="zh-CN" altLang="en-US" sz="1050" dirty="0">
                <a:solidFill>
                  <a:schemeClr val="tx1">
                    <a:lumMod val="75000"/>
                    <a:lumOff val="25000"/>
                  </a:schemeClr>
                </a:solidFill>
                <a:latin typeface="微软雅黑" pitchFamily="34" charset="-122"/>
                <a:ea typeface="微软雅黑" pitchFamily="34" charset="-122"/>
              </a:rPr>
              <a:t>攻击程序运行，监测</a:t>
            </a:r>
            <a:r>
              <a:rPr lang="en-US" altLang="zh-CN" sz="1050" dirty="0">
                <a:solidFill>
                  <a:schemeClr val="tx1">
                    <a:lumMod val="75000"/>
                    <a:lumOff val="25000"/>
                  </a:schemeClr>
                </a:solidFill>
                <a:latin typeface="微软雅黑" pitchFamily="34" charset="-122"/>
                <a:ea typeface="微软雅黑" pitchFamily="34" charset="-122"/>
              </a:rPr>
              <a:t>AES</a:t>
            </a:r>
            <a:r>
              <a:rPr lang="zh-CN" altLang="en-US" sz="1050" dirty="0">
                <a:solidFill>
                  <a:schemeClr val="tx1">
                    <a:lumMod val="75000"/>
                    <a:lumOff val="25000"/>
                  </a:schemeClr>
                </a:solidFill>
                <a:latin typeface="微软雅黑" pitchFamily="34" charset="-122"/>
                <a:ea typeface="微软雅黑" pitchFamily="34" charset="-122"/>
              </a:rPr>
              <a:t>加密程序对明文进行加密时的查表操作对</a:t>
            </a:r>
            <a:r>
              <a:rPr lang="en-US" altLang="zh-CN" sz="1050" dirty="0">
                <a:solidFill>
                  <a:schemeClr val="tx1">
                    <a:lumMod val="75000"/>
                    <a:lumOff val="25000"/>
                  </a:schemeClr>
                </a:solidFill>
                <a:latin typeface="微软雅黑" pitchFamily="34" charset="-122"/>
                <a:ea typeface="微软雅黑" pitchFamily="34" charset="-122"/>
              </a:rPr>
              <a:t>Cache</a:t>
            </a:r>
            <a:r>
              <a:rPr lang="zh-CN" altLang="en-US" sz="1050" dirty="0">
                <a:solidFill>
                  <a:schemeClr val="tx1">
                    <a:lumMod val="75000"/>
                    <a:lumOff val="25000"/>
                  </a:schemeClr>
                </a:solidFill>
                <a:latin typeface="微软雅黑" pitchFamily="34" charset="-122"/>
                <a:ea typeface="微软雅黑" pitchFamily="34" charset="-122"/>
              </a:rPr>
              <a:t>的访问，并将监测结果输出至日志文件中</a:t>
            </a:r>
            <a:endParaRPr lang="zh-CN" altLang="en-US" sz="1050" dirty="0">
              <a:solidFill>
                <a:schemeClr val="tx1">
                  <a:lumMod val="75000"/>
                  <a:lumOff val="25000"/>
                </a:schemeClr>
              </a:solidFill>
              <a:latin typeface="微软雅黑" pitchFamily="34" charset="-122"/>
              <a:ea typeface="微软雅黑" pitchFamily="34" charset="-122"/>
            </a:endParaRPr>
          </a:p>
        </p:txBody>
      </p:sp>
      <mc:AlternateContent xmlns:mc="http://schemas.openxmlformats.org/markup-compatibility/2006">
        <mc:Choice xmlns:a14="http://schemas.microsoft.com/office/drawing/2010/main" Requires="a14">
          <p:sp>
            <p:nvSpPr>
              <p:cNvPr id="40" name="TextBox 39"/>
              <p:cNvSpPr txBox="1"/>
              <p:nvPr/>
            </p:nvSpPr>
            <p:spPr>
              <a:xfrm>
                <a:off x="6182286" y="2827005"/>
                <a:ext cx="2565060" cy="704135"/>
              </a:xfrm>
              <a:prstGeom prst="rect">
                <a:avLst/>
              </a:prstGeom>
              <a:noFill/>
            </p:spPr>
            <p:txBody>
              <a:bodyPr wrap="square" lIns="60926" tIns="30464" rIns="60926" bIns="30464" rtlCol="0">
                <a:spAutoFit/>
              </a:bodyPr>
              <a:lstStyle/>
              <a:p>
                <a:pPr>
                  <a:lnSpc>
                    <a:spcPct val="130000"/>
                  </a:lnSpc>
                </a:pPr>
                <a:r>
                  <a:rPr lang="zh-CN" altLang="en-US" sz="1050" dirty="0" smtClean="0">
                    <a:solidFill>
                      <a:schemeClr val="tx1">
                        <a:lumMod val="75000"/>
                        <a:lumOff val="25000"/>
                      </a:schemeClr>
                    </a:solidFill>
                    <a:latin typeface="微软雅黑" pitchFamily="34" charset="-122"/>
                    <a:ea typeface="微软雅黑" pitchFamily="34" charset="-122"/>
                  </a:rPr>
                  <a:t>遍历密钥的取值空间，针对假设的密钥</a:t>
                </a:r>
                <a14:m>
                  <m:oMath xmlns:m="http://schemas.openxmlformats.org/officeDocument/2006/math">
                    <m:acc>
                      <m:accPr>
                        <m:chr m:val="̂"/>
                        <m:ctrlPr>
                          <a:rPr lang="zh-CN" altLang="en-US" sz="1050" i="1" smtClean="0">
                            <a:solidFill>
                              <a:schemeClr val="tx1">
                                <a:lumMod val="75000"/>
                                <a:lumOff val="25000"/>
                              </a:schemeClr>
                            </a:solidFill>
                            <a:latin typeface="Cambria Math" panose="02040503050406030204" pitchFamily="18" charset="0"/>
                            <a:ea typeface="微软雅黑" pitchFamily="34" charset="-122"/>
                          </a:rPr>
                        </m:ctrlPr>
                      </m:accPr>
                      <m:e>
                        <m:r>
                          <a:rPr lang="en-US" altLang="zh-CN" sz="1050" b="0" i="1" smtClean="0">
                            <a:solidFill>
                              <a:schemeClr val="tx1">
                                <a:lumMod val="75000"/>
                                <a:lumOff val="25000"/>
                              </a:schemeClr>
                            </a:solidFill>
                            <a:latin typeface="Cambria Math" panose="02040503050406030204" pitchFamily="18" charset="0"/>
                            <a:ea typeface="微软雅黑" pitchFamily="34" charset="-122"/>
                          </a:rPr>
                          <m:t>𝑘</m:t>
                        </m:r>
                      </m:e>
                    </m:acc>
                    <m:r>
                      <a:rPr lang="zh-CN" altLang="en-US" sz="1050" i="1">
                        <a:solidFill>
                          <a:schemeClr val="tx1">
                            <a:lumMod val="75000"/>
                            <a:lumOff val="25000"/>
                          </a:schemeClr>
                        </a:solidFill>
                        <a:latin typeface="Cambria Math" panose="02040503050406030204" pitchFamily="18" charset="0"/>
                        <a:ea typeface="微软雅黑" pitchFamily="34" charset="-122"/>
                      </a:rPr>
                      <m:t>以及</m:t>
                    </m:r>
                    <m:r>
                      <a:rPr lang="zh-CN" altLang="en-US" sz="1050" i="1" smtClean="0">
                        <a:solidFill>
                          <a:schemeClr val="tx1">
                            <a:lumMod val="75000"/>
                            <a:lumOff val="25000"/>
                          </a:schemeClr>
                        </a:solidFill>
                        <a:latin typeface="Cambria Math" panose="02040503050406030204" pitchFamily="18" charset="0"/>
                        <a:ea typeface="微软雅黑" pitchFamily="34" charset="-122"/>
                      </a:rPr>
                      <m:t>加密</m:t>
                    </m:r>
                    <m:r>
                      <a:rPr lang="zh-CN" altLang="en-US" sz="1050" b="0" i="1" smtClean="0">
                        <a:solidFill>
                          <a:schemeClr val="tx1">
                            <a:lumMod val="75000"/>
                            <a:lumOff val="25000"/>
                          </a:schemeClr>
                        </a:solidFill>
                        <a:latin typeface="Cambria Math" panose="02040503050406030204" pitchFamily="18" charset="0"/>
                        <a:ea typeface="微软雅黑" pitchFamily="34" charset="-122"/>
                      </a:rPr>
                      <m:t>的</m:t>
                    </m:r>
                    <m:r>
                      <a:rPr lang="zh-CN" altLang="en-US" sz="1050" i="1">
                        <a:solidFill>
                          <a:schemeClr val="tx1">
                            <a:lumMod val="75000"/>
                            <a:lumOff val="25000"/>
                          </a:schemeClr>
                        </a:solidFill>
                        <a:latin typeface="Cambria Math" panose="02040503050406030204" pitchFamily="18" charset="0"/>
                        <a:ea typeface="微软雅黑" pitchFamily="34" charset="-122"/>
                      </a:rPr>
                      <m:t>明文</m:t>
                    </m:r>
                  </m:oMath>
                </a14:m>
                <a:r>
                  <a:rPr lang="en-US" altLang="zh-CN" sz="1050" dirty="0" smtClean="0">
                    <a:solidFill>
                      <a:schemeClr val="tx1">
                        <a:lumMod val="75000"/>
                        <a:lumOff val="25000"/>
                      </a:schemeClr>
                    </a:solidFill>
                    <a:latin typeface="微软雅黑" pitchFamily="34" charset="-122"/>
                    <a:ea typeface="微软雅黑" pitchFamily="34" charset="-122"/>
                  </a:rPr>
                  <a:t>p</a:t>
                </a:r>
                <a:r>
                  <a:rPr lang="zh-CN" altLang="en-US" sz="1050" dirty="0" smtClean="0">
                    <a:solidFill>
                      <a:schemeClr val="tx1">
                        <a:lumMod val="75000"/>
                        <a:lumOff val="25000"/>
                      </a:schemeClr>
                    </a:solidFill>
                    <a:latin typeface="微软雅黑" pitchFamily="34" charset="-122"/>
                    <a:ea typeface="微软雅黑" pitchFamily="34" charset="-122"/>
                  </a:rPr>
                  <a:t>，计算得出加密过程中查表索引</a:t>
                </a:r>
                <a:endParaRPr lang="zh-CN" altLang="en-US" sz="1050" dirty="0">
                  <a:solidFill>
                    <a:schemeClr val="tx1">
                      <a:lumMod val="75000"/>
                      <a:lumOff val="25000"/>
                    </a:schemeClr>
                  </a:solidFill>
                  <a:latin typeface="微软雅黑" pitchFamily="34" charset="-122"/>
                  <a:ea typeface="微软雅黑" pitchFamily="34" charset="-122"/>
                </a:endParaRPr>
              </a:p>
            </p:txBody>
          </p:sp>
        </mc:Choice>
        <mc:Fallback>
          <p:sp>
            <p:nvSpPr>
              <p:cNvPr id="40" name="TextBox 39"/>
              <p:cNvSpPr txBox="1">
                <a:spLocks noRot="1" noChangeAspect="1" noMove="1" noResize="1" noEditPoints="1" noAdjustHandles="1" noChangeArrowheads="1" noChangeShapeType="1" noTextEdit="1"/>
              </p:cNvSpPr>
              <p:nvPr/>
            </p:nvSpPr>
            <p:spPr>
              <a:xfrm>
                <a:off x="6182286" y="2827005"/>
                <a:ext cx="2565060" cy="704135"/>
              </a:xfrm>
              <a:prstGeom prst="rect">
                <a:avLst/>
              </a:prstGeom>
              <a:blipFill>
                <a:blip r:embed="rId2"/>
                <a:stretch>
                  <a:fillRect l="-713" r="-2138" b="-3478"/>
                </a:stretch>
              </a:blipFill>
            </p:spPr>
            <p:txBody>
              <a:bodyPr/>
              <a:lstStyle/>
              <a:p>
                <a:r>
                  <a:rPr lang="zh-CN" altLang="en-US">
                    <a:noFill/>
                  </a:rPr>
                  <a:t> </a:t>
                </a:r>
              </a:p>
            </p:txBody>
          </p:sp>
        </mc:Fallback>
      </mc:AlternateContent>
      <p:sp>
        <p:nvSpPr>
          <p:cNvPr id="41" name="TextBox 40"/>
          <p:cNvSpPr txBox="1"/>
          <p:nvPr/>
        </p:nvSpPr>
        <p:spPr>
          <a:xfrm>
            <a:off x="6182286" y="2108240"/>
            <a:ext cx="2565060" cy="671242"/>
          </a:xfrm>
          <a:prstGeom prst="rect">
            <a:avLst/>
          </a:prstGeom>
          <a:noFill/>
        </p:spPr>
        <p:txBody>
          <a:bodyPr wrap="square" lIns="60926" tIns="30464" rIns="60926" bIns="30464" rtlCol="0">
            <a:spAutoFit/>
          </a:bodyPr>
          <a:lstStyle/>
          <a:p>
            <a:pPr>
              <a:lnSpc>
                <a:spcPct val="130000"/>
              </a:lnSpc>
            </a:pPr>
            <a:r>
              <a:rPr lang="zh-CN" altLang="en-US" sz="1050" dirty="0" smtClean="0">
                <a:solidFill>
                  <a:schemeClr val="tx1">
                    <a:lumMod val="75000"/>
                    <a:lumOff val="25000"/>
                  </a:schemeClr>
                </a:solidFill>
                <a:latin typeface="微软雅黑" pitchFamily="34" charset="-122"/>
                <a:ea typeface="微软雅黑" pitchFamily="34" charset="-122"/>
              </a:rPr>
              <a:t>根据计算得到的查表索引以及</a:t>
            </a:r>
            <a:r>
              <a:rPr lang="en-US" altLang="zh-CN" sz="1050" dirty="0" smtClean="0">
                <a:solidFill>
                  <a:schemeClr val="tx1">
                    <a:lumMod val="75000"/>
                    <a:lumOff val="25000"/>
                  </a:schemeClr>
                </a:solidFill>
                <a:latin typeface="微软雅黑" pitchFamily="34" charset="-122"/>
                <a:ea typeface="微软雅黑" pitchFamily="34" charset="-122"/>
              </a:rPr>
              <a:t>AES</a:t>
            </a:r>
            <a:r>
              <a:rPr lang="zh-CN" altLang="en-US" sz="1050" dirty="0" smtClean="0">
                <a:solidFill>
                  <a:schemeClr val="tx1">
                    <a:lumMod val="75000"/>
                    <a:lumOff val="25000"/>
                  </a:schemeClr>
                </a:solidFill>
                <a:latin typeface="微软雅黑" pitchFamily="34" charset="-122"/>
                <a:ea typeface="微软雅黑" pitchFamily="34" charset="-122"/>
              </a:rPr>
              <a:t>加密程序索引表的内存布局，获取到待检测的缓存</a:t>
            </a:r>
            <a:r>
              <a:rPr lang="en-US" altLang="zh-CN" sz="1050" dirty="0" smtClean="0">
                <a:solidFill>
                  <a:schemeClr val="tx1">
                    <a:lumMod val="75000"/>
                    <a:lumOff val="25000"/>
                  </a:schemeClr>
                </a:solidFill>
                <a:latin typeface="微软雅黑" pitchFamily="34" charset="-122"/>
                <a:ea typeface="微软雅黑" pitchFamily="34" charset="-122"/>
              </a:rPr>
              <a:t>Set</a:t>
            </a:r>
            <a:r>
              <a:rPr lang="zh-CN" altLang="en-US" sz="1050" dirty="0" smtClean="0">
                <a:solidFill>
                  <a:schemeClr val="tx1">
                    <a:lumMod val="75000"/>
                    <a:lumOff val="25000"/>
                  </a:schemeClr>
                </a:solidFill>
                <a:latin typeface="微软雅黑" pitchFamily="34" charset="-122"/>
                <a:ea typeface="微软雅黑" pitchFamily="34" charset="-122"/>
              </a:rPr>
              <a:t>集合</a:t>
            </a:r>
            <a:endParaRPr lang="zh-CN" altLang="en-US" sz="1050" dirty="0">
              <a:solidFill>
                <a:schemeClr val="tx1">
                  <a:lumMod val="75000"/>
                  <a:lumOff val="25000"/>
                </a:schemeClr>
              </a:solidFill>
              <a:latin typeface="微软雅黑" pitchFamily="34" charset="-122"/>
              <a:ea typeface="微软雅黑" pitchFamily="34" charset="-122"/>
            </a:endParaRPr>
          </a:p>
        </p:txBody>
      </p:sp>
      <mc:AlternateContent xmlns:mc="http://schemas.openxmlformats.org/markup-compatibility/2006">
        <mc:Choice xmlns:a14="http://schemas.microsoft.com/office/drawing/2010/main" Requires="a14">
          <p:sp>
            <p:nvSpPr>
              <p:cNvPr id="42" name="TextBox 41"/>
              <p:cNvSpPr txBox="1"/>
              <p:nvPr/>
            </p:nvSpPr>
            <p:spPr>
              <a:xfrm>
                <a:off x="6190400" y="1329430"/>
                <a:ext cx="2565060" cy="702981"/>
              </a:xfrm>
              <a:prstGeom prst="rect">
                <a:avLst/>
              </a:prstGeom>
              <a:noFill/>
            </p:spPr>
            <p:txBody>
              <a:bodyPr wrap="square" lIns="60926" tIns="30464" rIns="60926" bIns="30464" rtlCol="0">
                <a:spAutoFit/>
              </a:bodyPr>
              <a:lstStyle/>
              <a:p>
                <a:pPr>
                  <a:lnSpc>
                    <a:spcPct val="130000"/>
                  </a:lnSpc>
                </a:pPr>
                <a:r>
                  <a:rPr lang="zh-CN" altLang="en-US" sz="1050" dirty="0" smtClean="0">
                    <a:solidFill>
                      <a:schemeClr val="tx1">
                        <a:lumMod val="75000"/>
                        <a:lumOff val="25000"/>
                      </a:schemeClr>
                    </a:solidFill>
                    <a:latin typeface="微软雅黑" pitchFamily="34" charset="-122"/>
                    <a:ea typeface="微软雅黑" pitchFamily="34" charset="-122"/>
                  </a:rPr>
                  <a:t>从结果日志文件中获取到</a:t>
                </a:r>
                <a:r>
                  <a:rPr lang="zh-CN" altLang="en-US" sz="1050" dirty="0">
                    <a:solidFill>
                      <a:schemeClr val="tx1">
                        <a:lumMod val="75000"/>
                        <a:lumOff val="25000"/>
                      </a:schemeClr>
                    </a:solidFill>
                    <a:latin typeface="微软雅黑" pitchFamily="34" charset="-122"/>
                    <a:ea typeface="微软雅黑" pitchFamily="34" charset="-122"/>
                  </a:rPr>
                  <a:t>假设的密钥</a:t>
                </a:r>
                <a14:m>
                  <m:oMath xmlns:m="http://schemas.openxmlformats.org/officeDocument/2006/math">
                    <m:acc>
                      <m:accPr>
                        <m:chr m:val="̂"/>
                        <m:ctrlPr>
                          <a:rPr lang="zh-CN" altLang="en-US" sz="1050" i="1">
                            <a:solidFill>
                              <a:schemeClr val="tx1">
                                <a:lumMod val="75000"/>
                                <a:lumOff val="25000"/>
                              </a:schemeClr>
                            </a:solidFill>
                            <a:latin typeface="Cambria Math" panose="02040503050406030204" pitchFamily="18" charset="0"/>
                            <a:ea typeface="微软雅黑" pitchFamily="34" charset="-122"/>
                          </a:rPr>
                        </m:ctrlPr>
                      </m:accPr>
                      <m:e>
                        <m:r>
                          <a:rPr lang="en-US" altLang="zh-CN" sz="1050" i="1">
                            <a:solidFill>
                              <a:schemeClr val="tx1">
                                <a:lumMod val="75000"/>
                                <a:lumOff val="25000"/>
                              </a:schemeClr>
                            </a:solidFill>
                            <a:latin typeface="Cambria Math" panose="02040503050406030204" pitchFamily="18" charset="0"/>
                            <a:ea typeface="微软雅黑" pitchFamily="34" charset="-122"/>
                          </a:rPr>
                          <m:t>𝑘</m:t>
                        </m:r>
                      </m:e>
                    </m:acc>
                  </m:oMath>
                </a14:m>
                <a:r>
                  <a:rPr lang="zh-CN" altLang="en-US" sz="1050" dirty="0" smtClean="0">
                    <a:solidFill>
                      <a:schemeClr val="tx1">
                        <a:lumMod val="75000"/>
                        <a:lumOff val="25000"/>
                      </a:schemeClr>
                    </a:solidFill>
                    <a:latin typeface="微软雅黑" pitchFamily="34" charset="-122"/>
                    <a:ea typeface="微软雅黑" pitchFamily="34" charset="-122"/>
                  </a:rPr>
                  <a:t>以及明文</a:t>
                </a:r>
                <a:r>
                  <a:rPr lang="en-US" altLang="zh-CN" sz="1050" dirty="0" smtClean="0">
                    <a:solidFill>
                      <a:schemeClr val="tx1">
                        <a:lumMod val="75000"/>
                        <a:lumOff val="25000"/>
                      </a:schemeClr>
                    </a:solidFill>
                    <a:latin typeface="微软雅黑" pitchFamily="34" charset="-122"/>
                    <a:ea typeface="微软雅黑" pitchFamily="34" charset="-122"/>
                  </a:rPr>
                  <a:t>p</a:t>
                </a:r>
                <a:r>
                  <a:rPr lang="zh-CN" altLang="en-US" sz="1050" dirty="0" smtClean="0">
                    <a:solidFill>
                      <a:schemeClr val="tx1">
                        <a:lumMod val="75000"/>
                        <a:lumOff val="25000"/>
                      </a:schemeClr>
                    </a:solidFill>
                    <a:latin typeface="微软雅黑" pitchFamily="34" charset="-122"/>
                    <a:ea typeface="微软雅黑" pitchFamily="34" charset="-122"/>
                  </a:rPr>
                  <a:t>对应的</a:t>
                </a:r>
                <a:r>
                  <a:rPr lang="en-US" altLang="zh-CN" sz="1050" dirty="0" smtClean="0">
                    <a:solidFill>
                      <a:schemeClr val="tx1">
                        <a:lumMod val="75000"/>
                        <a:lumOff val="25000"/>
                      </a:schemeClr>
                    </a:solidFill>
                    <a:latin typeface="微软雅黑" pitchFamily="34" charset="-122"/>
                    <a:ea typeface="微软雅黑" pitchFamily="34" charset="-122"/>
                  </a:rPr>
                  <a:t>Set</a:t>
                </a:r>
                <a:r>
                  <a:rPr lang="zh-CN" altLang="en-US" sz="1050" dirty="0" smtClean="0">
                    <a:solidFill>
                      <a:schemeClr val="tx1">
                        <a:lumMod val="75000"/>
                        <a:lumOff val="25000"/>
                      </a:schemeClr>
                    </a:solidFill>
                    <a:latin typeface="微软雅黑" pitchFamily="34" charset="-122"/>
                    <a:ea typeface="微软雅黑" pitchFamily="34" charset="-122"/>
                  </a:rPr>
                  <a:t>集合的数据，求均值得到</a:t>
                </a:r>
                <a:r>
                  <a:rPr lang="zh-CN" altLang="en-US" sz="1050" dirty="0">
                    <a:solidFill>
                      <a:schemeClr val="tx1">
                        <a:lumMod val="75000"/>
                        <a:lumOff val="25000"/>
                      </a:schemeClr>
                    </a:solidFill>
                    <a:latin typeface="微软雅黑" pitchFamily="34" charset="-122"/>
                    <a:ea typeface="微软雅黑" pitchFamily="34" charset="-122"/>
                  </a:rPr>
                  <a:t>密钥</a:t>
                </a:r>
                <a14:m>
                  <m:oMath xmlns:m="http://schemas.openxmlformats.org/officeDocument/2006/math">
                    <m:acc>
                      <m:accPr>
                        <m:chr m:val="̂"/>
                        <m:ctrlPr>
                          <a:rPr lang="zh-CN" altLang="en-US" sz="1050" i="1">
                            <a:solidFill>
                              <a:schemeClr val="tx1">
                                <a:lumMod val="75000"/>
                                <a:lumOff val="25000"/>
                              </a:schemeClr>
                            </a:solidFill>
                            <a:latin typeface="Cambria Math" panose="02040503050406030204" pitchFamily="18" charset="0"/>
                            <a:ea typeface="微软雅黑" pitchFamily="34" charset="-122"/>
                          </a:rPr>
                        </m:ctrlPr>
                      </m:accPr>
                      <m:e>
                        <m:r>
                          <a:rPr lang="en-US" altLang="zh-CN" sz="1050" i="1">
                            <a:solidFill>
                              <a:schemeClr val="tx1">
                                <a:lumMod val="75000"/>
                                <a:lumOff val="25000"/>
                              </a:schemeClr>
                            </a:solidFill>
                            <a:latin typeface="Cambria Math" panose="02040503050406030204" pitchFamily="18" charset="0"/>
                            <a:ea typeface="微软雅黑" pitchFamily="34" charset="-122"/>
                          </a:rPr>
                          <m:t>𝑘</m:t>
                        </m:r>
                      </m:e>
                    </m:acc>
                  </m:oMath>
                </a14:m>
                <a:r>
                  <a:rPr lang="zh-CN" altLang="en-US" sz="1050" dirty="0" smtClean="0">
                    <a:solidFill>
                      <a:schemeClr val="tx1">
                        <a:lumMod val="75000"/>
                        <a:lumOff val="25000"/>
                      </a:schemeClr>
                    </a:solidFill>
                    <a:latin typeface="微软雅黑" pitchFamily="34" charset="-122"/>
                    <a:ea typeface="微软雅黑" pitchFamily="34" charset="-122"/>
                  </a:rPr>
                  <a:t>的度量分</a:t>
                </a:r>
                <a:endParaRPr lang="zh-CN" altLang="en-US" sz="1050" dirty="0">
                  <a:solidFill>
                    <a:schemeClr val="tx1">
                      <a:lumMod val="75000"/>
                      <a:lumOff val="25000"/>
                    </a:schemeClr>
                  </a:solidFill>
                  <a:latin typeface="微软雅黑" pitchFamily="34" charset="-122"/>
                  <a:ea typeface="微软雅黑" pitchFamily="34" charset="-122"/>
                </a:endParaRPr>
              </a:p>
            </p:txBody>
          </p:sp>
        </mc:Choice>
        <mc:Fallback>
          <p:sp>
            <p:nvSpPr>
              <p:cNvPr id="42" name="TextBox 41"/>
              <p:cNvSpPr txBox="1">
                <a:spLocks noRot="1" noChangeAspect="1" noMove="1" noResize="1" noEditPoints="1" noAdjustHandles="1" noChangeArrowheads="1" noChangeShapeType="1" noTextEdit="1"/>
              </p:cNvSpPr>
              <p:nvPr/>
            </p:nvSpPr>
            <p:spPr>
              <a:xfrm>
                <a:off x="6190400" y="1329430"/>
                <a:ext cx="2565060" cy="702981"/>
              </a:xfrm>
              <a:prstGeom prst="rect">
                <a:avLst/>
              </a:prstGeom>
              <a:blipFill>
                <a:blip r:embed="rId3"/>
                <a:stretch>
                  <a:fillRect l="-713" r="-475" b="-5217"/>
                </a:stretch>
              </a:blipFill>
            </p:spPr>
            <p:txBody>
              <a:bodyPr/>
              <a:lstStyle/>
              <a:p>
                <a:r>
                  <a:rPr lang="zh-CN" altLang="en-US">
                    <a:noFill/>
                  </a:rPr>
                  <a:t> </a:t>
                </a:r>
              </a:p>
            </p:txBody>
          </p:sp>
        </mc:Fallback>
      </mc:AlternateContent>
      <p:sp>
        <p:nvSpPr>
          <p:cNvPr id="43" name="TextBox 42"/>
          <p:cNvSpPr txBox="1"/>
          <p:nvPr/>
        </p:nvSpPr>
        <p:spPr>
          <a:xfrm>
            <a:off x="5080131" y="1457815"/>
            <a:ext cx="531808" cy="223106"/>
          </a:xfrm>
          <a:prstGeom prst="rect">
            <a:avLst/>
          </a:prstGeom>
          <a:noFill/>
        </p:spPr>
        <p:txBody>
          <a:bodyPr wrap="none" lIns="60926" tIns="30464" rIns="60926" bIns="30464" rtlCol="0" anchor="ctr">
            <a:spAutoFit/>
          </a:bodyPr>
          <a:lstStyle/>
          <a:p>
            <a:r>
              <a:rPr lang="en-US" altLang="zh-CN" sz="1050" dirty="0" smtClean="0">
                <a:solidFill>
                  <a:schemeClr val="bg1"/>
                </a:solidFill>
                <a:latin typeface="微软雅黑" pitchFamily="34" charset="-122"/>
                <a:ea typeface="微软雅黑" pitchFamily="34" charset="-122"/>
              </a:rPr>
              <a:t>Step 4</a:t>
            </a:r>
            <a:endParaRPr lang="zh-CN" altLang="en-US" sz="1050" dirty="0">
              <a:solidFill>
                <a:schemeClr val="bg1"/>
              </a:solidFill>
              <a:latin typeface="微软雅黑" pitchFamily="34" charset="-122"/>
              <a:ea typeface="微软雅黑" pitchFamily="34" charset="-122"/>
            </a:endParaRPr>
          </a:p>
        </p:txBody>
      </p:sp>
      <mc:AlternateContent xmlns:mc="http://schemas.openxmlformats.org/markup-compatibility/2006">
        <mc:Choice xmlns:a14="http://schemas.microsoft.com/office/drawing/2010/main" Requires="a14">
          <p:sp>
            <p:nvSpPr>
              <p:cNvPr id="22" name="TextBox 16"/>
              <p:cNvSpPr txBox="1"/>
              <p:nvPr/>
            </p:nvSpPr>
            <p:spPr>
              <a:xfrm>
                <a:off x="1796487" y="1209748"/>
                <a:ext cx="1946605" cy="315727"/>
              </a:xfrm>
              <a:prstGeom prst="rect">
                <a:avLst/>
              </a:prstGeom>
              <a:noFill/>
            </p:spPr>
            <p:txBody>
              <a:bodyPr wrap="square" lIns="56620" tIns="0" rIns="56620" bIns="0" rtlCol="0" anchor="t">
                <a:spAutoFit/>
              </a:bodyPr>
              <a:lstStyle/>
              <a:p>
                <a:r>
                  <a:rPr lang="zh-CN" altLang="en-US" sz="2100" baseline="-3000" dirty="0" smtClean="0">
                    <a:latin typeface="微软雅黑" pitchFamily="34" charset="-122"/>
                    <a:ea typeface="微软雅黑" pitchFamily="34" charset="-122"/>
                  </a:rPr>
                  <a:t>获取假设密钥</a:t>
                </a:r>
                <a14:m>
                  <m:oMath xmlns:m="http://schemas.openxmlformats.org/officeDocument/2006/math">
                    <m:acc>
                      <m:accPr>
                        <m:chr m:val="̂"/>
                        <m:ctrlPr>
                          <a:rPr lang="zh-CN" altLang="en-US" sz="2100" i="1" baseline="-3000" smtClean="0">
                            <a:latin typeface="Cambria Math" panose="02040503050406030204" pitchFamily="18" charset="0"/>
                            <a:ea typeface="微软雅黑" pitchFamily="34" charset="-122"/>
                          </a:rPr>
                        </m:ctrlPr>
                      </m:accPr>
                      <m:e>
                        <m:r>
                          <a:rPr lang="en-US" altLang="zh-CN" sz="2100" b="0" i="1" baseline="-3000" smtClean="0">
                            <a:latin typeface="Cambria Math" panose="02040503050406030204" pitchFamily="18" charset="0"/>
                            <a:ea typeface="微软雅黑" pitchFamily="34" charset="-122"/>
                          </a:rPr>
                          <m:t>𝑘</m:t>
                        </m:r>
                      </m:e>
                    </m:acc>
                  </m:oMath>
                </a14:m>
                <a:r>
                  <a:rPr lang="zh-CN" altLang="en-US" sz="2100" baseline="-3000" dirty="0" smtClean="0">
                    <a:latin typeface="微软雅黑" pitchFamily="34" charset="-122"/>
                    <a:ea typeface="微软雅黑" pitchFamily="34" charset="-122"/>
                  </a:rPr>
                  <a:t>度量分</a:t>
                </a:r>
                <a:endParaRPr lang="zh-CN" altLang="en-US" sz="2100" baseline="-3000" dirty="0">
                  <a:latin typeface="微软雅黑" pitchFamily="34" charset="-122"/>
                  <a:ea typeface="微软雅黑" pitchFamily="34" charset="-122"/>
                </a:endParaRPr>
              </a:p>
            </p:txBody>
          </p:sp>
        </mc:Choice>
        <mc:Fallback>
          <p:sp>
            <p:nvSpPr>
              <p:cNvPr id="22" name="TextBox 16"/>
              <p:cNvSpPr txBox="1">
                <a:spLocks noRot="1" noChangeAspect="1" noMove="1" noResize="1" noEditPoints="1" noAdjustHandles="1" noChangeArrowheads="1" noChangeShapeType="1" noTextEdit="1"/>
              </p:cNvSpPr>
              <p:nvPr/>
            </p:nvSpPr>
            <p:spPr>
              <a:xfrm>
                <a:off x="1796487" y="1209748"/>
                <a:ext cx="1946605" cy="315727"/>
              </a:xfrm>
              <a:prstGeom prst="rect">
                <a:avLst/>
              </a:prstGeom>
              <a:blipFill>
                <a:blip r:embed="rId4"/>
                <a:stretch>
                  <a:fillRect l="-2821" b="-2884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766520351"/>
      </p:ext>
    </p:extLst>
  </p:cSld>
  <p:clrMapOvr>
    <a:masterClrMapping/>
  </p:clrMapOvr>
  <p:transition spd="slow" advClick="0" advTm="3000">
    <p:wipe/>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14:presetBounceEnd="42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42000">
                                          <p:cBhvr additive="base">
                                            <p:cTn id="7" dur="500" fill="hold"/>
                                            <p:tgtEl>
                                              <p:spTgt spid="24"/>
                                            </p:tgtEl>
                                            <p:attrNameLst>
                                              <p:attrName>ppt_x</p:attrName>
                                            </p:attrNameLst>
                                          </p:cBhvr>
                                          <p:tavLst>
                                            <p:tav tm="0">
                                              <p:val>
                                                <p:strVal val="#ppt_x"/>
                                              </p:val>
                                            </p:tav>
                                            <p:tav tm="100000">
                                              <p:val>
                                                <p:strVal val="#ppt_x"/>
                                              </p:val>
                                            </p:tav>
                                          </p:tavLst>
                                        </p:anim>
                                        <p:anim calcmode="lin" valueType="num" p14:bounceEnd="42000">
                                          <p:cBhvr additive="base">
                                            <p:cTn id="8" dur="500" fill="hold"/>
                                            <p:tgtEl>
                                              <p:spTgt spid="2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42000">
                                      <p:stCondLst>
                                        <p:cond delay="200"/>
                                      </p:stCondLst>
                                      <p:childTnLst>
                                        <p:set>
                                          <p:cBhvr>
                                            <p:cTn id="10" dur="1" fill="hold">
                                              <p:stCondLst>
                                                <p:cond delay="0"/>
                                              </p:stCondLst>
                                            </p:cTn>
                                            <p:tgtEl>
                                              <p:spTgt spid="26"/>
                                            </p:tgtEl>
                                            <p:attrNameLst>
                                              <p:attrName>style.visibility</p:attrName>
                                            </p:attrNameLst>
                                          </p:cBhvr>
                                          <p:to>
                                            <p:strVal val="visible"/>
                                          </p:to>
                                        </p:set>
                                        <p:anim calcmode="lin" valueType="num" p14:bounceEnd="42000">
                                          <p:cBhvr additive="base">
                                            <p:cTn id="11" dur="500" fill="hold"/>
                                            <p:tgtEl>
                                              <p:spTgt spid="26"/>
                                            </p:tgtEl>
                                            <p:attrNameLst>
                                              <p:attrName>ppt_x</p:attrName>
                                            </p:attrNameLst>
                                          </p:cBhvr>
                                          <p:tavLst>
                                            <p:tav tm="0">
                                              <p:val>
                                                <p:strVal val="#ppt_x"/>
                                              </p:val>
                                            </p:tav>
                                            <p:tav tm="100000">
                                              <p:val>
                                                <p:strVal val="#ppt_x"/>
                                              </p:val>
                                            </p:tav>
                                          </p:tavLst>
                                        </p:anim>
                                        <p:anim calcmode="lin" valueType="num" p14:bounceEnd="42000">
                                          <p:cBhvr additive="base">
                                            <p:cTn id="12" dur="500" fill="hold"/>
                                            <p:tgtEl>
                                              <p:spTgt spid="2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42000">
                                      <p:stCondLst>
                                        <p:cond delay="400"/>
                                      </p:stCondLst>
                                      <p:childTnLst>
                                        <p:set>
                                          <p:cBhvr>
                                            <p:cTn id="14" dur="1" fill="hold">
                                              <p:stCondLst>
                                                <p:cond delay="0"/>
                                              </p:stCondLst>
                                            </p:cTn>
                                            <p:tgtEl>
                                              <p:spTgt spid="28"/>
                                            </p:tgtEl>
                                            <p:attrNameLst>
                                              <p:attrName>style.visibility</p:attrName>
                                            </p:attrNameLst>
                                          </p:cBhvr>
                                          <p:to>
                                            <p:strVal val="visible"/>
                                          </p:to>
                                        </p:set>
                                        <p:anim calcmode="lin" valueType="num" p14:bounceEnd="42000">
                                          <p:cBhvr additive="base">
                                            <p:cTn id="15" dur="500" fill="hold"/>
                                            <p:tgtEl>
                                              <p:spTgt spid="28"/>
                                            </p:tgtEl>
                                            <p:attrNameLst>
                                              <p:attrName>ppt_x</p:attrName>
                                            </p:attrNameLst>
                                          </p:cBhvr>
                                          <p:tavLst>
                                            <p:tav tm="0">
                                              <p:val>
                                                <p:strVal val="#ppt_x"/>
                                              </p:val>
                                            </p:tav>
                                            <p:tav tm="100000">
                                              <p:val>
                                                <p:strVal val="#ppt_x"/>
                                              </p:val>
                                            </p:tav>
                                          </p:tavLst>
                                        </p:anim>
                                        <p:anim calcmode="lin" valueType="num" p14:bounceEnd="42000">
                                          <p:cBhvr additive="base">
                                            <p:cTn id="16" dur="500" fill="hold"/>
                                            <p:tgtEl>
                                              <p:spTgt spid="28"/>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42000">
                                      <p:stCondLst>
                                        <p:cond delay="600"/>
                                      </p:stCondLst>
                                      <p:childTnLst>
                                        <p:set>
                                          <p:cBhvr>
                                            <p:cTn id="18" dur="1" fill="hold">
                                              <p:stCondLst>
                                                <p:cond delay="0"/>
                                              </p:stCondLst>
                                            </p:cTn>
                                            <p:tgtEl>
                                              <p:spTgt spid="30"/>
                                            </p:tgtEl>
                                            <p:attrNameLst>
                                              <p:attrName>style.visibility</p:attrName>
                                            </p:attrNameLst>
                                          </p:cBhvr>
                                          <p:to>
                                            <p:strVal val="visible"/>
                                          </p:to>
                                        </p:set>
                                        <p:anim calcmode="lin" valueType="num" p14:bounceEnd="42000">
                                          <p:cBhvr additive="base">
                                            <p:cTn id="19" dur="500" fill="hold"/>
                                            <p:tgtEl>
                                              <p:spTgt spid="30"/>
                                            </p:tgtEl>
                                            <p:attrNameLst>
                                              <p:attrName>ppt_x</p:attrName>
                                            </p:attrNameLst>
                                          </p:cBhvr>
                                          <p:tavLst>
                                            <p:tav tm="0">
                                              <p:val>
                                                <p:strVal val="#ppt_x"/>
                                              </p:val>
                                            </p:tav>
                                            <p:tav tm="100000">
                                              <p:val>
                                                <p:strVal val="#ppt_x"/>
                                              </p:val>
                                            </p:tav>
                                          </p:tavLst>
                                        </p:anim>
                                        <p:anim calcmode="lin" valueType="num" p14:bounceEnd="42000">
                                          <p:cBhvr additive="base">
                                            <p:cTn id="20" dur="500" fill="hold"/>
                                            <p:tgtEl>
                                              <p:spTgt spid="30"/>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wipe(down)">
                                          <p:cBhvr>
                                            <p:cTn id="25" dur="500"/>
                                            <p:tgtEl>
                                              <p:spTgt spid="31"/>
                                            </p:tgtEl>
                                          </p:cBhvr>
                                        </p:animEffect>
                                      </p:childTnLst>
                                    </p:cTn>
                                  </p:par>
                                </p:childTnLst>
                              </p:cTn>
                            </p:par>
                            <p:par>
                              <p:cTn id="26" fill="hold">
                                <p:stCondLst>
                                  <p:cond delay="500"/>
                                </p:stCondLst>
                                <p:childTnLst>
                                  <p:par>
                                    <p:cTn id="27" presetID="42" presetClass="entr" presetSubtype="0" fill="hold" grpId="0" nodeType="after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1000"/>
                                            <p:tgtEl>
                                              <p:spTgt spid="32"/>
                                            </p:tgtEl>
                                          </p:cBhvr>
                                        </p:animEffect>
                                        <p:anim calcmode="lin" valueType="num">
                                          <p:cBhvr>
                                            <p:cTn id="30" dur="1000" fill="hold"/>
                                            <p:tgtEl>
                                              <p:spTgt spid="32"/>
                                            </p:tgtEl>
                                            <p:attrNameLst>
                                              <p:attrName>ppt_x</p:attrName>
                                            </p:attrNameLst>
                                          </p:cBhvr>
                                          <p:tavLst>
                                            <p:tav tm="0">
                                              <p:val>
                                                <p:strVal val="#ppt_x"/>
                                              </p:val>
                                            </p:tav>
                                            <p:tav tm="100000">
                                              <p:val>
                                                <p:strVal val="#ppt_x"/>
                                              </p:val>
                                            </p:tav>
                                          </p:tavLst>
                                        </p:anim>
                                        <p:anim calcmode="lin" valueType="num">
                                          <p:cBhvr>
                                            <p:cTn id="31" dur="1000" fill="hold"/>
                                            <p:tgtEl>
                                              <p:spTgt spid="32"/>
                                            </p:tgtEl>
                                            <p:attrNameLst>
                                              <p:attrName>ppt_y</p:attrName>
                                            </p:attrNameLst>
                                          </p:cBhvr>
                                          <p:tavLst>
                                            <p:tav tm="0">
                                              <p:val>
                                                <p:strVal val="#ppt_y+.1"/>
                                              </p:val>
                                            </p:tav>
                                            <p:tav tm="100000">
                                              <p:val>
                                                <p:strVal val="#ppt_y"/>
                                              </p:val>
                                            </p:tav>
                                          </p:tavLst>
                                        </p:anim>
                                      </p:childTnLst>
                                    </p:cTn>
                                  </p:par>
                                </p:childTnLst>
                              </p:cTn>
                            </p:par>
                            <p:par>
                              <p:cTn id="32" fill="hold">
                                <p:stCondLst>
                                  <p:cond delay="1500"/>
                                </p:stCondLst>
                                <p:childTnLst>
                                  <p:par>
                                    <p:cTn id="33" presetID="22" presetClass="entr" presetSubtype="8" fill="hold"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500"/>
                                            <p:tgtEl>
                                              <p:spTgt spid="38"/>
                                            </p:tgtEl>
                                          </p:cBhvr>
                                        </p:animEffect>
                                      </p:childTnLst>
                                    </p:cTn>
                                  </p:par>
                                </p:childTnLst>
                              </p:cTn>
                            </p:par>
                            <p:par>
                              <p:cTn id="36" fill="hold">
                                <p:stCondLst>
                                  <p:cond delay="20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500"/>
                                            <p:tgtEl>
                                              <p:spTgt spid="39"/>
                                            </p:tgtEl>
                                          </p:cBhvr>
                                        </p:animEffect>
                                      </p:childTnLst>
                                    </p:cTn>
                                  </p:par>
                                </p:childTnLst>
                              </p:cTn>
                            </p:par>
                            <p:par>
                              <p:cTn id="40" fill="hold">
                                <p:stCondLst>
                                  <p:cond delay="2500"/>
                                </p:stCondLst>
                                <p:childTnLst>
                                  <p:par>
                                    <p:cTn id="41" presetID="22" presetClass="entr" presetSubtype="4"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down)">
                                          <p:cBhvr>
                                            <p:cTn id="43" dur="500"/>
                                            <p:tgtEl>
                                              <p:spTgt spid="29"/>
                                            </p:tgtEl>
                                          </p:cBhvr>
                                        </p:animEffect>
                                      </p:childTnLst>
                                    </p:cTn>
                                  </p:par>
                                </p:childTnLst>
                              </p:cTn>
                            </p:par>
                            <p:par>
                              <p:cTn id="44" fill="hold">
                                <p:stCondLst>
                                  <p:cond delay="3000"/>
                                </p:stCondLst>
                                <p:childTnLst>
                                  <p:par>
                                    <p:cTn id="45" presetID="42" presetClass="entr" presetSubtype="0" fill="hold" grpId="0" nodeType="after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fade">
                                          <p:cBhvr>
                                            <p:cTn id="47" dur="1000"/>
                                            <p:tgtEl>
                                              <p:spTgt spid="33"/>
                                            </p:tgtEl>
                                          </p:cBhvr>
                                        </p:animEffect>
                                        <p:anim calcmode="lin" valueType="num">
                                          <p:cBhvr>
                                            <p:cTn id="48" dur="1000" fill="hold"/>
                                            <p:tgtEl>
                                              <p:spTgt spid="33"/>
                                            </p:tgtEl>
                                            <p:attrNameLst>
                                              <p:attrName>ppt_x</p:attrName>
                                            </p:attrNameLst>
                                          </p:cBhvr>
                                          <p:tavLst>
                                            <p:tav tm="0">
                                              <p:val>
                                                <p:strVal val="#ppt_x"/>
                                              </p:val>
                                            </p:tav>
                                            <p:tav tm="100000">
                                              <p:val>
                                                <p:strVal val="#ppt_x"/>
                                              </p:val>
                                            </p:tav>
                                          </p:tavLst>
                                        </p:anim>
                                        <p:anim calcmode="lin" valueType="num">
                                          <p:cBhvr>
                                            <p:cTn id="49" dur="1000" fill="hold"/>
                                            <p:tgtEl>
                                              <p:spTgt spid="33"/>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22" presetClass="entr" presetSubtype="8" fill="hold" nodeType="afterEffect">
                                      <p:stCondLst>
                                        <p:cond delay="0"/>
                                      </p:stCondLst>
                                      <p:childTnLst>
                                        <p:set>
                                          <p:cBhvr>
                                            <p:cTn id="52" dur="1" fill="hold">
                                              <p:stCondLst>
                                                <p:cond delay="0"/>
                                              </p:stCondLst>
                                            </p:cTn>
                                            <p:tgtEl>
                                              <p:spTgt spid="37"/>
                                            </p:tgtEl>
                                            <p:attrNameLst>
                                              <p:attrName>style.visibility</p:attrName>
                                            </p:attrNameLst>
                                          </p:cBhvr>
                                          <p:to>
                                            <p:strVal val="visible"/>
                                          </p:to>
                                        </p:set>
                                        <p:animEffect transition="in" filter="wipe(left)">
                                          <p:cBhvr>
                                            <p:cTn id="53" dur="500"/>
                                            <p:tgtEl>
                                              <p:spTgt spid="37"/>
                                            </p:tgtEl>
                                          </p:cBhvr>
                                        </p:animEffect>
                                      </p:childTnLst>
                                    </p:cTn>
                                  </p:par>
                                </p:childTnLst>
                              </p:cTn>
                            </p:par>
                            <p:par>
                              <p:cTn id="54" fill="hold">
                                <p:stCondLst>
                                  <p:cond delay="4500"/>
                                </p:stCondLst>
                                <p:childTnLst>
                                  <p:par>
                                    <p:cTn id="55" presetID="22" presetClass="entr" presetSubtype="8" fill="hold" grpId="0" nodeType="afterEffect">
                                      <p:stCondLst>
                                        <p:cond delay="0"/>
                                      </p:stCondLst>
                                      <p:childTnLst>
                                        <p:set>
                                          <p:cBhvr>
                                            <p:cTn id="56" dur="1" fill="hold">
                                              <p:stCondLst>
                                                <p:cond delay="0"/>
                                              </p:stCondLst>
                                            </p:cTn>
                                            <p:tgtEl>
                                              <p:spTgt spid="40"/>
                                            </p:tgtEl>
                                            <p:attrNameLst>
                                              <p:attrName>style.visibility</p:attrName>
                                            </p:attrNameLst>
                                          </p:cBhvr>
                                          <p:to>
                                            <p:strVal val="visible"/>
                                          </p:to>
                                        </p:set>
                                        <p:animEffect transition="in" filter="wipe(left)">
                                          <p:cBhvr>
                                            <p:cTn id="57" dur="500"/>
                                            <p:tgtEl>
                                              <p:spTgt spid="40"/>
                                            </p:tgtEl>
                                          </p:cBhvr>
                                        </p:animEffect>
                                      </p:childTnLst>
                                    </p:cTn>
                                  </p:par>
                                </p:childTnLst>
                              </p:cTn>
                            </p:par>
                            <p:par>
                              <p:cTn id="58" fill="hold">
                                <p:stCondLst>
                                  <p:cond delay="5000"/>
                                </p:stCondLst>
                                <p:childTnLst>
                                  <p:par>
                                    <p:cTn id="59" presetID="22" presetClass="entr" presetSubtype="4" fill="hold" grpId="0" nodeType="afterEffect">
                                      <p:stCondLst>
                                        <p:cond delay="0"/>
                                      </p:stCondLst>
                                      <p:childTnLst>
                                        <p:set>
                                          <p:cBhvr>
                                            <p:cTn id="60" dur="1" fill="hold">
                                              <p:stCondLst>
                                                <p:cond delay="0"/>
                                              </p:stCondLst>
                                            </p:cTn>
                                            <p:tgtEl>
                                              <p:spTgt spid="27"/>
                                            </p:tgtEl>
                                            <p:attrNameLst>
                                              <p:attrName>style.visibility</p:attrName>
                                            </p:attrNameLst>
                                          </p:cBhvr>
                                          <p:to>
                                            <p:strVal val="visible"/>
                                          </p:to>
                                        </p:set>
                                        <p:animEffect transition="in" filter="wipe(down)">
                                          <p:cBhvr>
                                            <p:cTn id="61" dur="500"/>
                                            <p:tgtEl>
                                              <p:spTgt spid="27"/>
                                            </p:tgtEl>
                                          </p:cBhvr>
                                        </p:animEffect>
                                      </p:childTnLst>
                                    </p:cTn>
                                  </p:par>
                                </p:childTnLst>
                              </p:cTn>
                            </p:par>
                            <p:par>
                              <p:cTn id="62" fill="hold">
                                <p:stCondLst>
                                  <p:cond delay="5500"/>
                                </p:stCondLst>
                                <p:childTnLst>
                                  <p:par>
                                    <p:cTn id="63" presetID="42" presetClass="entr" presetSubtype="0" fill="hold" grpId="0" nodeType="afterEffect">
                                      <p:stCondLst>
                                        <p:cond delay="0"/>
                                      </p:stCondLst>
                                      <p:childTnLst>
                                        <p:set>
                                          <p:cBhvr>
                                            <p:cTn id="64" dur="1" fill="hold">
                                              <p:stCondLst>
                                                <p:cond delay="0"/>
                                              </p:stCondLst>
                                            </p:cTn>
                                            <p:tgtEl>
                                              <p:spTgt spid="34"/>
                                            </p:tgtEl>
                                            <p:attrNameLst>
                                              <p:attrName>style.visibility</p:attrName>
                                            </p:attrNameLst>
                                          </p:cBhvr>
                                          <p:to>
                                            <p:strVal val="visible"/>
                                          </p:to>
                                        </p:set>
                                        <p:animEffect transition="in" filter="fade">
                                          <p:cBhvr>
                                            <p:cTn id="65" dur="1000"/>
                                            <p:tgtEl>
                                              <p:spTgt spid="34"/>
                                            </p:tgtEl>
                                          </p:cBhvr>
                                        </p:animEffect>
                                        <p:anim calcmode="lin" valueType="num">
                                          <p:cBhvr>
                                            <p:cTn id="66" dur="1000" fill="hold"/>
                                            <p:tgtEl>
                                              <p:spTgt spid="34"/>
                                            </p:tgtEl>
                                            <p:attrNameLst>
                                              <p:attrName>ppt_x</p:attrName>
                                            </p:attrNameLst>
                                          </p:cBhvr>
                                          <p:tavLst>
                                            <p:tav tm="0">
                                              <p:val>
                                                <p:strVal val="#ppt_x"/>
                                              </p:val>
                                            </p:tav>
                                            <p:tav tm="100000">
                                              <p:val>
                                                <p:strVal val="#ppt_x"/>
                                              </p:val>
                                            </p:tav>
                                          </p:tavLst>
                                        </p:anim>
                                        <p:anim calcmode="lin" valueType="num">
                                          <p:cBhvr>
                                            <p:cTn id="67" dur="1000" fill="hold"/>
                                            <p:tgtEl>
                                              <p:spTgt spid="34"/>
                                            </p:tgtEl>
                                            <p:attrNameLst>
                                              <p:attrName>ppt_y</p:attrName>
                                            </p:attrNameLst>
                                          </p:cBhvr>
                                          <p:tavLst>
                                            <p:tav tm="0">
                                              <p:val>
                                                <p:strVal val="#ppt_y+.1"/>
                                              </p:val>
                                            </p:tav>
                                            <p:tav tm="100000">
                                              <p:val>
                                                <p:strVal val="#ppt_y"/>
                                              </p:val>
                                            </p:tav>
                                          </p:tavLst>
                                        </p:anim>
                                      </p:childTnLst>
                                    </p:cTn>
                                  </p:par>
                                </p:childTnLst>
                              </p:cTn>
                            </p:par>
                            <p:par>
                              <p:cTn id="68" fill="hold">
                                <p:stCondLst>
                                  <p:cond delay="6500"/>
                                </p:stCondLst>
                                <p:childTnLst>
                                  <p:par>
                                    <p:cTn id="69" presetID="22" presetClass="entr" presetSubtype="8" fill="hold" nodeType="afterEffect">
                                      <p:stCondLst>
                                        <p:cond delay="0"/>
                                      </p:stCondLst>
                                      <p:childTnLst>
                                        <p:set>
                                          <p:cBhvr>
                                            <p:cTn id="70" dur="1" fill="hold">
                                              <p:stCondLst>
                                                <p:cond delay="0"/>
                                              </p:stCondLst>
                                            </p:cTn>
                                            <p:tgtEl>
                                              <p:spTgt spid="36"/>
                                            </p:tgtEl>
                                            <p:attrNameLst>
                                              <p:attrName>style.visibility</p:attrName>
                                            </p:attrNameLst>
                                          </p:cBhvr>
                                          <p:to>
                                            <p:strVal val="visible"/>
                                          </p:to>
                                        </p:set>
                                        <p:animEffect transition="in" filter="wipe(left)">
                                          <p:cBhvr>
                                            <p:cTn id="71" dur="500"/>
                                            <p:tgtEl>
                                              <p:spTgt spid="36"/>
                                            </p:tgtEl>
                                          </p:cBhvr>
                                        </p:animEffect>
                                      </p:childTnLst>
                                    </p:cTn>
                                  </p:par>
                                </p:childTnLst>
                              </p:cTn>
                            </p:par>
                            <p:par>
                              <p:cTn id="72" fill="hold">
                                <p:stCondLst>
                                  <p:cond delay="7000"/>
                                </p:stCondLst>
                                <p:childTnLst>
                                  <p:par>
                                    <p:cTn id="73" presetID="22" presetClass="entr" presetSubtype="8" fill="hold" grpId="0" nodeType="afterEffect">
                                      <p:stCondLst>
                                        <p:cond delay="0"/>
                                      </p:stCondLst>
                                      <p:childTnLst>
                                        <p:set>
                                          <p:cBhvr>
                                            <p:cTn id="74" dur="1" fill="hold">
                                              <p:stCondLst>
                                                <p:cond delay="0"/>
                                              </p:stCondLst>
                                            </p:cTn>
                                            <p:tgtEl>
                                              <p:spTgt spid="41"/>
                                            </p:tgtEl>
                                            <p:attrNameLst>
                                              <p:attrName>style.visibility</p:attrName>
                                            </p:attrNameLst>
                                          </p:cBhvr>
                                          <p:to>
                                            <p:strVal val="visible"/>
                                          </p:to>
                                        </p:set>
                                        <p:animEffect transition="in" filter="wipe(left)">
                                          <p:cBhvr>
                                            <p:cTn id="75" dur="500"/>
                                            <p:tgtEl>
                                              <p:spTgt spid="41"/>
                                            </p:tgtEl>
                                          </p:cBhvr>
                                        </p:animEffect>
                                      </p:childTnLst>
                                    </p:cTn>
                                  </p:par>
                                </p:childTnLst>
                              </p:cTn>
                            </p:par>
                            <p:par>
                              <p:cTn id="76" fill="hold">
                                <p:stCondLst>
                                  <p:cond delay="7500"/>
                                </p:stCondLst>
                                <p:childTnLst>
                                  <p:par>
                                    <p:cTn id="77" presetID="22" presetClass="entr" presetSubtype="4" fill="hold" grpId="0" nodeType="afterEffect">
                                      <p:stCondLst>
                                        <p:cond delay="0"/>
                                      </p:stCondLst>
                                      <p:childTnLst>
                                        <p:set>
                                          <p:cBhvr>
                                            <p:cTn id="78" dur="1" fill="hold">
                                              <p:stCondLst>
                                                <p:cond delay="0"/>
                                              </p:stCondLst>
                                            </p:cTn>
                                            <p:tgtEl>
                                              <p:spTgt spid="25"/>
                                            </p:tgtEl>
                                            <p:attrNameLst>
                                              <p:attrName>style.visibility</p:attrName>
                                            </p:attrNameLst>
                                          </p:cBhvr>
                                          <p:to>
                                            <p:strVal val="visible"/>
                                          </p:to>
                                        </p:set>
                                        <p:animEffect transition="in" filter="wipe(down)">
                                          <p:cBhvr>
                                            <p:cTn id="79" dur="500"/>
                                            <p:tgtEl>
                                              <p:spTgt spid="25"/>
                                            </p:tgtEl>
                                          </p:cBhvr>
                                        </p:animEffect>
                                      </p:childTnLst>
                                    </p:cTn>
                                  </p:par>
                                </p:childTnLst>
                              </p:cTn>
                            </p:par>
                            <p:par>
                              <p:cTn id="80" fill="hold">
                                <p:stCondLst>
                                  <p:cond delay="8000"/>
                                </p:stCondLst>
                                <p:childTnLst>
                                  <p:par>
                                    <p:cTn id="81" presetID="42" presetClass="entr" presetSubtype="0" fill="hold" grpId="0" nodeType="afterEffect">
                                      <p:stCondLst>
                                        <p:cond delay="0"/>
                                      </p:stCondLst>
                                      <p:childTnLst>
                                        <p:set>
                                          <p:cBhvr>
                                            <p:cTn id="82" dur="1" fill="hold">
                                              <p:stCondLst>
                                                <p:cond delay="0"/>
                                              </p:stCondLst>
                                            </p:cTn>
                                            <p:tgtEl>
                                              <p:spTgt spid="43"/>
                                            </p:tgtEl>
                                            <p:attrNameLst>
                                              <p:attrName>style.visibility</p:attrName>
                                            </p:attrNameLst>
                                          </p:cBhvr>
                                          <p:to>
                                            <p:strVal val="visible"/>
                                          </p:to>
                                        </p:set>
                                        <p:animEffect transition="in" filter="fade">
                                          <p:cBhvr>
                                            <p:cTn id="83" dur="1000"/>
                                            <p:tgtEl>
                                              <p:spTgt spid="43"/>
                                            </p:tgtEl>
                                          </p:cBhvr>
                                        </p:animEffect>
                                        <p:anim calcmode="lin" valueType="num">
                                          <p:cBhvr>
                                            <p:cTn id="84" dur="1000" fill="hold"/>
                                            <p:tgtEl>
                                              <p:spTgt spid="43"/>
                                            </p:tgtEl>
                                            <p:attrNameLst>
                                              <p:attrName>ppt_x</p:attrName>
                                            </p:attrNameLst>
                                          </p:cBhvr>
                                          <p:tavLst>
                                            <p:tav tm="0">
                                              <p:val>
                                                <p:strVal val="#ppt_x"/>
                                              </p:val>
                                            </p:tav>
                                            <p:tav tm="100000">
                                              <p:val>
                                                <p:strVal val="#ppt_x"/>
                                              </p:val>
                                            </p:tav>
                                          </p:tavLst>
                                        </p:anim>
                                        <p:anim calcmode="lin" valueType="num">
                                          <p:cBhvr>
                                            <p:cTn id="85" dur="1000" fill="hold"/>
                                            <p:tgtEl>
                                              <p:spTgt spid="43"/>
                                            </p:tgtEl>
                                            <p:attrNameLst>
                                              <p:attrName>ppt_y</p:attrName>
                                            </p:attrNameLst>
                                          </p:cBhvr>
                                          <p:tavLst>
                                            <p:tav tm="0">
                                              <p:val>
                                                <p:strVal val="#ppt_y+.1"/>
                                              </p:val>
                                            </p:tav>
                                            <p:tav tm="100000">
                                              <p:val>
                                                <p:strVal val="#ppt_y"/>
                                              </p:val>
                                            </p:tav>
                                          </p:tavLst>
                                        </p:anim>
                                      </p:childTnLst>
                                    </p:cTn>
                                  </p:par>
                                </p:childTnLst>
                              </p:cTn>
                            </p:par>
                            <p:par>
                              <p:cTn id="86" fill="hold">
                                <p:stCondLst>
                                  <p:cond delay="9000"/>
                                </p:stCondLst>
                                <p:childTnLst>
                                  <p:par>
                                    <p:cTn id="87" presetID="22" presetClass="entr" presetSubtype="8" fill="hold" nodeType="afterEffect">
                                      <p:stCondLst>
                                        <p:cond delay="0"/>
                                      </p:stCondLst>
                                      <p:childTnLst>
                                        <p:set>
                                          <p:cBhvr>
                                            <p:cTn id="88" dur="1" fill="hold">
                                              <p:stCondLst>
                                                <p:cond delay="0"/>
                                              </p:stCondLst>
                                            </p:cTn>
                                            <p:tgtEl>
                                              <p:spTgt spid="35"/>
                                            </p:tgtEl>
                                            <p:attrNameLst>
                                              <p:attrName>style.visibility</p:attrName>
                                            </p:attrNameLst>
                                          </p:cBhvr>
                                          <p:to>
                                            <p:strVal val="visible"/>
                                          </p:to>
                                        </p:set>
                                        <p:animEffect transition="in" filter="wipe(left)">
                                          <p:cBhvr>
                                            <p:cTn id="89" dur="500"/>
                                            <p:tgtEl>
                                              <p:spTgt spid="35"/>
                                            </p:tgtEl>
                                          </p:cBhvr>
                                        </p:animEffect>
                                      </p:childTnLst>
                                    </p:cTn>
                                  </p:par>
                                </p:childTnLst>
                              </p:cTn>
                            </p:par>
                            <p:par>
                              <p:cTn id="90" fill="hold">
                                <p:stCondLst>
                                  <p:cond delay="9500"/>
                                </p:stCondLst>
                                <p:childTnLst>
                                  <p:par>
                                    <p:cTn id="91" presetID="22" presetClass="entr" presetSubtype="8" fill="hold" grpId="0" nodeType="afterEffect">
                                      <p:stCondLst>
                                        <p:cond delay="0"/>
                                      </p:stCondLst>
                                      <p:childTnLst>
                                        <p:set>
                                          <p:cBhvr>
                                            <p:cTn id="92" dur="1" fill="hold">
                                              <p:stCondLst>
                                                <p:cond delay="0"/>
                                              </p:stCondLst>
                                            </p:cTn>
                                            <p:tgtEl>
                                              <p:spTgt spid="42"/>
                                            </p:tgtEl>
                                            <p:attrNameLst>
                                              <p:attrName>style.visibility</p:attrName>
                                            </p:attrNameLst>
                                          </p:cBhvr>
                                          <p:to>
                                            <p:strVal val="visible"/>
                                          </p:to>
                                        </p:set>
                                        <p:animEffect transition="in" filter="wipe(left)">
                                          <p:cBhvr>
                                            <p:cTn id="9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animBg="1"/>
          <p:bldP spid="31" grpId="0" animBg="1"/>
          <p:bldP spid="32" grpId="0"/>
          <p:bldP spid="33" grpId="0"/>
          <p:bldP spid="34" grpId="0"/>
          <p:bldP spid="39" grpId="0"/>
          <p:bldP spid="40" grpId="0"/>
          <p:bldP spid="41" grpId="0"/>
          <p:bldP spid="42" grpId="0"/>
          <p:bldP spid="43"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20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ppt_x"/>
                                              </p:val>
                                            </p:tav>
                                            <p:tav tm="100000">
                                              <p:val>
                                                <p:strVal val="#ppt_x"/>
                                              </p:val>
                                            </p:tav>
                                          </p:tavLst>
                                        </p:anim>
                                        <p:anim calcmode="lin" valueType="num">
                                          <p:cBhvr additive="base">
                                            <p:cTn id="12" dur="500" fill="hold"/>
                                            <p:tgtEl>
                                              <p:spTgt spid="2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40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fill="hold"/>
                                            <p:tgtEl>
                                              <p:spTgt spid="28"/>
                                            </p:tgtEl>
                                            <p:attrNameLst>
                                              <p:attrName>ppt_x</p:attrName>
                                            </p:attrNameLst>
                                          </p:cBhvr>
                                          <p:tavLst>
                                            <p:tav tm="0">
                                              <p:val>
                                                <p:strVal val="#ppt_x"/>
                                              </p:val>
                                            </p:tav>
                                            <p:tav tm="100000">
                                              <p:val>
                                                <p:strVal val="#ppt_x"/>
                                              </p:val>
                                            </p:tav>
                                          </p:tavLst>
                                        </p:anim>
                                        <p:anim calcmode="lin" valueType="num">
                                          <p:cBhvr additive="base">
                                            <p:cTn id="16" dur="500" fill="hold"/>
                                            <p:tgtEl>
                                              <p:spTgt spid="28"/>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60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ppt_x"/>
                                              </p:val>
                                            </p:tav>
                                            <p:tav tm="100000">
                                              <p:val>
                                                <p:strVal val="#ppt_x"/>
                                              </p:val>
                                            </p:tav>
                                          </p:tavLst>
                                        </p:anim>
                                        <p:anim calcmode="lin" valueType="num">
                                          <p:cBhvr additive="base">
                                            <p:cTn id="20" dur="500" fill="hold"/>
                                            <p:tgtEl>
                                              <p:spTgt spid="30"/>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wipe(down)">
                                          <p:cBhvr>
                                            <p:cTn id="25" dur="500"/>
                                            <p:tgtEl>
                                              <p:spTgt spid="31"/>
                                            </p:tgtEl>
                                          </p:cBhvr>
                                        </p:animEffect>
                                      </p:childTnLst>
                                    </p:cTn>
                                  </p:par>
                                </p:childTnLst>
                              </p:cTn>
                            </p:par>
                            <p:par>
                              <p:cTn id="26" fill="hold">
                                <p:stCondLst>
                                  <p:cond delay="500"/>
                                </p:stCondLst>
                                <p:childTnLst>
                                  <p:par>
                                    <p:cTn id="27" presetID="42" presetClass="entr" presetSubtype="0" fill="hold" grpId="0" nodeType="after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1000"/>
                                            <p:tgtEl>
                                              <p:spTgt spid="32"/>
                                            </p:tgtEl>
                                          </p:cBhvr>
                                        </p:animEffect>
                                        <p:anim calcmode="lin" valueType="num">
                                          <p:cBhvr>
                                            <p:cTn id="30" dur="1000" fill="hold"/>
                                            <p:tgtEl>
                                              <p:spTgt spid="32"/>
                                            </p:tgtEl>
                                            <p:attrNameLst>
                                              <p:attrName>ppt_x</p:attrName>
                                            </p:attrNameLst>
                                          </p:cBhvr>
                                          <p:tavLst>
                                            <p:tav tm="0">
                                              <p:val>
                                                <p:strVal val="#ppt_x"/>
                                              </p:val>
                                            </p:tav>
                                            <p:tav tm="100000">
                                              <p:val>
                                                <p:strVal val="#ppt_x"/>
                                              </p:val>
                                            </p:tav>
                                          </p:tavLst>
                                        </p:anim>
                                        <p:anim calcmode="lin" valueType="num">
                                          <p:cBhvr>
                                            <p:cTn id="31" dur="1000" fill="hold"/>
                                            <p:tgtEl>
                                              <p:spTgt spid="32"/>
                                            </p:tgtEl>
                                            <p:attrNameLst>
                                              <p:attrName>ppt_y</p:attrName>
                                            </p:attrNameLst>
                                          </p:cBhvr>
                                          <p:tavLst>
                                            <p:tav tm="0">
                                              <p:val>
                                                <p:strVal val="#ppt_y+.1"/>
                                              </p:val>
                                            </p:tav>
                                            <p:tav tm="100000">
                                              <p:val>
                                                <p:strVal val="#ppt_y"/>
                                              </p:val>
                                            </p:tav>
                                          </p:tavLst>
                                        </p:anim>
                                      </p:childTnLst>
                                    </p:cTn>
                                  </p:par>
                                </p:childTnLst>
                              </p:cTn>
                            </p:par>
                            <p:par>
                              <p:cTn id="32" fill="hold">
                                <p:stCondLst>
                                  <p:cond delay="1500"/>
                                </p:stCondLst>
                                <p:childTnLst>
                                  <p:par>
                                    <p:cTn id="33" presetID="22" presetClass="entr" presetSubtype="8" fill="hold" nodeType="after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wipe(left)">
                                          <p:cBhvr>
                                            <p:cTn id="35" dur="500"/>
                                            <p:tgtEl>
                                              <p:spTgt spid="38"/>
                                            </p:tgtEl>
                                          </p:cBhvr>
                                        </p:animEffect>
                                      </p:childTnLst>
                                    </p:cTn>
                                  </p:par>
                                </p:childTnLst>
                              </p:cTn>
                            </p:par>
                            <p:par>
                              <p:cTn id="36" fill="hold">
                                <p:stCondLst>
                                  <p:cond delay="2000"/>
                                </p:stCondLst>
                                <p:childTnLst>
                                  <p:par>
                                    <p:cTn id="37" presetID="22" presetClass="entr" presetSubtype="8" fill="hold" grpId="0"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left)">
                                          <p:cBhvr>
                                            <p:cTn id="39" dur="500"/>
                                            <p:tgtEl>
                                              <p:spTgt spid="39"/>
                                            </p:tgtEl>
                                          </p:cBhvr>
                                        </p:animEffect>
                                      </p:childTnLst>
                                    </p:cTn>
                                  </p:par>
                                </p:childTnLst>
                              </p:cTn>
                            </p:par>
                            <p:par>
                              <p:cTn id="40" fill="hold">
                                <p:stCondLst>
                                  <p:cond delay="2500"/>
                                </p:stCondLst>
                                <p:childTnLst>
                                  <p:par>
                                    <p:cTn id="41" presetID="22" presetClass="entr" presetSubtype="4"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down)">
                                          <p:cBhvr>
                                            <p:cTn id="43" dur="500"/>
                                            <p:tgtEl>
                                              <p:spTgt spid="29"/>
                                            </p:tgtEl>
                                          </p:cBhvr>
                                        </p:animEffect>
                                      </p:childTnLst>
                                    </p:cTn>
                                  </p:par>
                                </p:childTnLst>
                              </p:cTn>
                            </p:par>
                            <p:par>
                              <p:cTn id="44" fill="hold">
                                <p:stCondLst>
                                  <p:cond delay="3000"/>
                                </p:stCondLst>
                                <p:childTnLst>
                                  <p:par>
                                    <p:cTn id="45" presetID="42" presetClass="entr" presetSubtype="0" fill="hold" grpId="0" nodeType="after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fade">
                                          <p:cBhvr>
                                            <p:cTn id="47" dur="1000"/>
                                            <p:tgtEl>
                                              <p:spTgt spid="33"/>
                                            </p:tgtEl>
                                          </p:cBhvr>
                                        </p:animEffect>
                                        <p:anim calcmode="lin" valueType="num">
                                          <p:cBhvr>
                                            <p:cTn id="48" dur="1000" fill="hold"/>
                                            <p:tgtEl>
                                              <p:spTgt spid="33"/>
                                            </p:tgtEl>
                                            <p:attrNameLst>
                                              <p:attrName>ppt_x</p:attrName>
                                            </p:attrNameLst>
                                          </p:cBhvr>
                                          <p:tavLst>
                                            <p:tav tm="0">
                                              <p:val>
                                                <p:strVal val="#ppt_x"/>
                                              </p:val>
                                            </p:tav>
                                            <p:tav tm="100000">
                                              <p:val>
                                                <p:strVal val="#ppt_x"/>
                                              </p:val>
                                            </p:tav>
                                          </p:tavLst>
                                        </p:anim>
                                        <p:anim calcmode="lin" valueType="num">
                                          <p:cBhvr>
                                            <p:cTn id="49" dur="1000" fill="hold"/>
                                            <p:tgtEl>
                                              <p:spTgt spid="33"/>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22" presetClass="entr" presetSubtype="8" fill="hold" nodeType="afterEffect">
                                      <p:stCondLst>
                                        <p:cond delay="0"/>
                                      </p:stCondLst>
                                      <p:childTnLst>
                                        <p:set>
                                          <p:cBhvr>
                                            <p:cTn id="52" dur="1" fill="hold">
                                              <p:stCondLst>
                                                <p:cond delay="0"/>
                                              </p:stCondLst>
                                            </p:cTn>
                                            <p:tgtEl>
                                              <p:spTgt spid="37"/>
                                            </p:tgtEl>
                                            <p:attrNameLst>
                                              <p:attrName>style.visibility</p:attrName>
                                            </p:attrNameLst>
                                          </p:cBhvr>
                                          <p:to>
                                            <p:strVal val="visible"/>
                                          </p:to>
                                        </p:set>
                                        <p:animEffect transition="in" filter="wipe(left)">
                                          <p:cBhvr>
                                            <p:cTn id="53" dur="500"/>
                                            <p:tgtEl>
                                              <p:spTgt spid="37"/>
                                            </p:tgtEl>
                                          </p:cBhvr>
                                        </p:animEffect>
                                      </p:childTnLst>
                                    </p:cTn>
                                  </p:par>
                                </p:childTnLst>
                              </p:cTn>
                            </p:par>
                            <p:par>
                              <p:cTn id="54" fill="hold">
                                <p:stCondLst>
                                  <p:cond delay="4500"/>
                                </p:stCondLst>
                                <p:childTnLst>
                                  <p:par>
                                    <p:cTn id="55" presetID="22" presetClass="entr" presetSubtype="8" fill="hold" grpId="0" nodeType="afterEffect">
                                      <p:stCondLst>
                                        <p:cond delay="0"/>
                                      </p:stCondLst>
                                      <p:childTnLst>
                                        <p:set>
                                          <p:cBhvr>
                                            <p:cTn id="56" dur="1" fill="hold">
                                              <p:stCondLst>
                                                <p:cond delay="0"/>
                                              </p:stCondLst>
                                            </p:cTn>
                                            <p:tgtEl>
                                              <p:spTgt spid="40"/>
                                            </p:tgtEl>
                                            <p:attrNameLst>
                                              <p:attrName>style.visibility</p:attrName>
                                            </p:attrNameLst>
                                          </p:cBhvr>
                                          <p:to>
                                            <p:strVal val="visible"/>
                                          </p:to>
                                        </p:set>
                                        <p:animEffect transition="in" filter="wipe(left)">
                                          <p:cBhvr>
                                            <p:cTn id="57" dur="500"/>
                                            <p:tgtEl>
                                              <p:spTgt spid="40"/>
                                            </p:tgtEl>
                                          </p:cBhvr>
                                        </p:animEffect>
                                      </p:childTnLst>
                                    </p:cTn>
                                  </p:par>
                                </p:childTnLst>
                              </p:cTn>
                            </p:par>
                            <p:par>
                              <p:cTn id="58" fill="hold">
                                <p:stCondLst>
                                  <p:cond delay="5000"/>
                                </p:stCondLst>
                                <p:childTnLst>
                                  <p:par>
                                    <p:cTn id="59" presetID="22" presetClass="entr" presetSubtype="4" fill="hold" grpId="0" nodeType="afterEffect">
                                      <p:stCondLst>
                                        <p:cond delay="0"/>
                                      </p:stCondLst>
                                      <p:childTnLst>
                                        <p:set>
                                          <p:cBhvr>
                                            <p:cTn id="60" dur="1" fill="hold">
                                              <p:stCondLst>
                                                <p:cond delay="0"/>
                                              </p:stCondLst>
                                            </p:cTn>
                                            <p:tgtEl>
                                              <p:spTgt spid="27"/>
                                            </p:tgtEl>
                                            <p:attrNameLst>
                                              <p:attrName>style.visibility</p:attrName>
                                            </p:attrNameLst>
                                          </p:cBhvr>
                                          <p:to>
                                            <p:strVal val="visible"/>
                                          </p:to>
                                        </p:set>
                                        <p:animEffect transition="in" filter="wipe(down)">
                                          <p:cBhvr>
                                            <p:cTn id="61" dur="500"/>
                                            <p:tgtEl>
                                              <p:spTgt spid="27"/>
                                            </p:tgtEl>
                                          </p:cBhvr>
                                        </p:animEffect>
                                      </p:childTnLst>
                                    </p:cTn>
                                  </p:par>
                                </p:childTnLst>
                              </p:cTn>
                            </p:par>
                            <p:par>
                              <p:cTn id="62" fill="hold">
                                <p:stCondLst>
                                  <p:cond delay="5500"/>
                                </p:stCondLst>
                                <p:childTnLst>
                                  <p:par>
                                    <p:cTn id="63" presetID="42" presetClass="entr" presetSubtype="0" fill="hold" grpId="0" nodeType="afterEffect">
                                      <p:stCondLst>
                                        <p:cond delay="0"/>
                                      </p:stCondLst>
                                      <p:childTnLst>
                                        <p:set>
                                          <p:cBhvr>
                                            <p:cTn id="64" dur="1" fill="hold">
                                              <p:stCondLst>
                                                <p:cond delay="0"/>
                                              </p:stCondLst>
                                            </p:cTn>
                                            <p:tgtEl>
                                              <p:spTgt spid="34"/>
                                            </p:tgtEl>
                                            <p:attrNameLst>
                                              <p:attrName>style.visibility</p:attrName>
                                            </p:attrNameLst>
                                          </p:cBhvr>
                                          <p:to>
                                            <p:strVal val="visible"/>
                                          </p:to>
                                        </p:set>
                                        <p:animEffect transition="in" filter="fade">
                                          <p:cBhvr>
                                            <p:cTn id="65" dur="1000"/>
                                            <p:tgtEl>
                                              <p:spTgt spid="34"/>
                                            </p:tgtEl>
                                          </p:cBhvr>
                                        </p:animEffect>
                                        <p:anim calcmode="lin" valueType="num">
                                          <p:cBhvr>
                                            <p:cTn id="66" dur="1000" fill="hold"/>
                                            <p:tgtEl>
                                              <p:spTgt spid="34"/>
                                            </p:tgtEl>
                                            <p:attrNameLst>
                                              <p:attrName>ppt_x</p:attrName>
                                            </p:attrNameLst>
                                          </p:cBhvr>
                                          <p:tavLst>
                                            <p:tav tm="0">
                                              <p:val>
                                                <p:strVal val="#ppt_x"/>
                                              </p:val>
                                            </p:tav>
                                            <p:tav tm="100000">
                                              <p:val>
                                                <p:strVal val="#ppt_x"/>
                                              </p:val>
                                            </p:tav>
                                          </p:tavLst>
                                        </p:anim>
                                        <p:anim calcmode="lin" valueType="num">
                                          <p:cBhvr>
                                            <p:cTn id="67" dur="1000" fill="hold"/>
                                            <p:tgtEl>
                                              <p:spTgt spid="34"/>
                                            </p:tgtEl>
                                            <p:attrNameLst>
                                              <p:attrName>ppt_y</p:attrName>
                                            </p:attrNameLst>
                                          </p:cBhvr>
                                          <p:tavLst>
                                            <p:tav tm="0">
                                              <p:val>
                                                <p:strVal val="#ppt_y+.1"/>
                                              </p:val>
                                            </p:tav>
                                            <p:tav tm="100000">
                                              <p:val>
                                                <p:strVal val="#ppt_y"/>
                                              </p:val>
                                            </p:tav>
                                          </p:tavLst>
                                        </p:anim>
                                      </p:childTnLst>
                                    </p:cTn>
                                  </p:par>
                                </p:childTnLst>
                              </p:cTn>
                            </p:par>
                            <p:par>
                              <p:cTn id="68" fill="hold">
                                <p:stCondLst>
                                  <p:cond delay="6500"/>
                                </p:stCondLst>
                                <p:childTnLst>
                                  <p:par>
                                    <p:cTn id="69" presetID="22" presetClass="entr" presetSubtype="8" fill="hold" nodeType="afterEffect">
                                      <p:stCondLst>
                                        <p:cond delay="0"/>
                                      </p:stCondLst>
                                      <p:childTnLst>
                                        <p:set>
                                          <p:cBhvr>
                                            <p:cTn id="70" dur="1" fill="hold">
                                              <p:stCondLst>
                                                <p:cond delay="0"/>
                                              </p:stCondLst>
                                            </p:cTn>
                                            <p:tgtEl>
                                              <p:spTgt spid="36"/>
                                            </p:tgtEl>
                                            <p:attrNameLst>
                                              <p:attrName>style.visibility</p:attrName>
                                            </p:attrNameLst>
                                          </p:cBhvr>
                                          <p:to>
                                            <p:strVal val="visible"/>
                                          </p:to>
                                        </p:set>
                                        <p:animEffect transition="in" filter="wipe(left)">
                                          <p:cBhvr>
                                            <p:cTn id="71" dur="500"/>
                                            <p:tgtEl>
                                              <p:spTgt spid="36"/>
                                            </p:tgtEl>
                                          </p:cBhvr>
                                        </p:animEffect>
                                      </p:childTnLst>
                                    </p:cTn>
                                  </p:par>
                                </p:childTnLst>
                              </p:cTn>
                            </p:par>
                            <p:par>
                              <p:cTn id="72" fill="hold">
                                <p:stCondLst>
                                  <p:cond delay="7000"/>
                                </p:stCondLst>
                                <p:childTnLst>
                                  <p:par>
                                    <p:cTn id="73" presetID="22" presetClass="entr" presetSubtype="8" fill="hold" grpId="0" nodeType="afterEffect">
                                      <p:stCondLst>
                                        <p:cond delay="0"/>
                                      </p:stCondLst>
                                      <p:childTnLst>
                                        <p:set>
                                          <p:cBhvr>
                                            <p:cTn id="74" dur="1" fill="hold">
                                              <p:stCondLst>
                                                <p:cond delay="0"/>
                                              </p:stCondLst>
                                            </p:cTn>
                                            <p:tgtEl>
                                              <p:spTgt spid="41"/>
                                            </p:tgtEl>
                                            <p:attrNameLst>
                                              <p:attrName>style.visibility</p:attrName>
                                            </p:attrNameLst>
                                          </p:cBhvr>
                                          <p:to>
                                            <p:strVal val="visible"/>
                                          </p:to>
                                        </p:set>
                                        <p:animEffect transition="in" filter="wipe(left)">
                                          <p:cBhvr>
                                            <p:cTn id="75" dur="500"/>
                                            <p:tgtEl>
                                              <p:spTgt spid="41"/>
                                            </p:tgtEl>
                                          </p:cBhvr>
                                        </p:animEffect>
                                      </p:childTnLst>
                                    </p:cTn>
                                  </p:par>
                                </p:childTnLst>
                              </p:cTn>
                            </p:par>
                            <p:par>
                              <p:cTn id="76" fill="hold">
                                <p:stCondLst>
                                  <p:cond delay="7500"/>
                                </p:stCondLst>
                                <p:childTnLst>
                                  <p:par>
                                    <p:cTn id="77" presetID="22" presetClass="entr" presetSubtype="4" fill="hold" grpId="0" nodeType="afterEffect">
                                      <p:stCondLst>
                                        <p:cond delay="0"/>
                                      </p:stCondLst>
                                      <p:childTnLst>
                                        <p:set>
                                          <p:cBhvr>
                                            <p:cTn id="78" dur="1" fill="hold">
                                              <p:stCondLst>
                                                <p:cond delay="0"/>
                                              </p:stCondLst>
                                            </p:cTn>
                                            <p:tgtEl>
                                              <p:spTgt spid="25"/>
                                            </p:tgtEl>
                                            <p:attrNameLst>
                                              <p:attrName>style.visibility</p:attrName>
                                            </p:attrNameLst>
                                          </p:cBhvr>
                                          <p:to>
                                            <p:strVal val="visible"/>
                                          </p:to>
                                        </p:set>
                                        <p:animEffect transition="in" filter="wipe(down)">
                                          <p:cBhvr>
                                            <p:cTn id="79" dur="500"/>
                                            <p:tgtEl>
                                              <p:spTgt spid="25"/>
                                            </p:tgtEl>
                                          </p:cBhvr>
                                        </p:animEffect>
                                      </p:childTnLst>
                                    </p:cTn>
                                  </p:par>
                                </p:childTnLst>
                              </p:cTn>
                            </p:par>
                            <p:par>
                              <p:cTn id="80" fill="hold">
                                <p:stCondLst>
                                  <p:cond delay="8000"/>
                                </p:stCondLst>
                                <p:childTnLst>
                                  <p:par>
                                    <p:cTn id="81" presetID="42" presetClass="entr" presetSubtype="0" fill="hold" grpId="0" nodeType="afterEffect">
                                      <p:stCondLst>
                                        <p:cond delay="0"/>
                                      </p:stCondLst>
                                      <p:childTnLst>
                                        <p:set>
                                          <p:cBhvr>
                                            <p:cTn id="82" dur="1" fill="hold">
                                              <p:stCondLst>
                                                <p:cond delay="0"/>
                                              </p:stCondLst>
                                            </p:cTn>
                                            <p:tgtEl>
                                              <p:spTgt spid="43"/>
                                            </p:tgtEl>
                                            <p:attrNameLst>
                                              <p:attrName>style.visibility</p:attrName>
                                            </p:attrNameLst>
                                          </p:cBhvr>
                                          <p:to>
                                            <p:strVal val="visible"/>
                                          </p:to>
                                        </p:set>
                                        <p:animEffect transition="in" filter="fade">
                                          <p:cBhvr>
                                            <p:cTn id="83" dur="1000"/>
                                            <p:tgtEl>
                                              <p:spTgt spid="43"/>
                                            </p:tgtEl>
                                          </p:cBhvr>
                                        </p:animEffect>
                                        <p:anim calcmode="lin" valueType="num">
                                          <p:cBhvr>
                                            <p:cTn id="84" dur="1000" fill="hold"/>
                                            <p:tgtEl>
                                              <p:spTgt spid="43"/>
                                            </p:tgtEl>
                                            <p:attrNameLst>
                                              <p:attrName>ppt_x</p:attrName>
                                            </p:attrNameLst>
                                          </p:cBhvr>
                                          <p:tavLst>
                                            <p:tav tm="0">
                                              <p:val>
                                                <p:strVal val="#ppt_x"/>
                                              </p:val>
                                            </p:tav>
                                            <p:tav tm="100000">
                                              <p:val>
                                                <p:strVal val="#ppt_x"/>
                                              </p:val>
                                            </p:tav>
                                          </p:tavLst>
                                        </p:anim>
                                        <p:anim calcmode="lin" valueType="num">
                                          <p:cBhvr>
                                            <p:cTn id="85" dur="1000" fill="hold"/>
                                            <p:tgtEl>
                                              <p:spTgt spid="43"/>
                                            </p:tgtEl>
                                            <p:attrNameLst>
                                              <p:attrName>ppt_y</p:attrName>
                                            </p:attrNameLst>
                                          </p:cBhvr>
                                          <p:tavLst>
                                            <p:tav tm="0">
                                              <p:val>
                                                <p:strVal val="#ppt_y+.1"/>
                                              </p:val>
                                            </p:tav>
                                            <p:tav tm="100000">
                                              <p:val>
                                                <p:strVal val="#ppt_y"/>
                                              </p:val>
                                            </p:tav>
                                          </p:tavLst>
                                        </p:anim>
                                      </p:childTnLst>
                                    </p:cTn>
                                  </p:par>
                                </p:childTnLst>
                              </p:cTn>
                            </p:par>
                            <p:par>
                              <p:cTn id="86" fill="hold">
                                <p:stCondLst>
                                  <p:cond delay="9000"/>
                                </p:stCondLst>
                                <p:childTnLst>
                                  <p:par>
                                    <p:cTn id="87" presetID="22" presetClass="entr" presetSubtype="8" fill="hold" nodeType="afterEffect">
                                      <p:stCondLst>
                                        <p:cond delay="0"/>
                                      </p:stCondLst>
                                      <p:childTnLst>
                                        <p:set>
                                          <p:cBhvr>
                                            <p:cTn id="88" dur="1" fill="hold">
                                              <p:stCondLst>
                                                <p:cond delay="0"/>
                                              </p:stCondLst>
                                            </p:cTn>
                                            <p:tgtEl>
                                              <p:spTgt spid="35"/>
                                            </p:tgtEl>
                                            <p:attrNameLst>
                                              <p:attrName>style.visibility</p:attrName>
                                            </p:attrNameLst>
                                          </p:cBhvr>
                                          <p:to>
                                            <p:strVal val="visible"/>
                                          </p:to>
                                        </p:set>
                                        <p:animEffect transition="in" filter="wipe(left)">
                                          <p:cBhvr>
                                            <p:cTn id="89" dur="500"/>
                                            <p:tgtEl>
                                              <p:spTgt spid="35"/>
                                            </p:tgtEl>
                                          </p:cBhvr>
                                        </p:animEffect>
                                      </p:childTnLst>
                                    </p:cTn>
                                  </p:par>
                                </p:childTnLst>
                              </p:cTn>
                            </p:par>
                            <p:par>
                              <p:cTn id="90" fill="hold">
                                <p:stCondLst>
                                  <p:cond delay="9500"/>
                                </p:stCondLst>
                                <p:childTnLst>
                                  <p:par>
                                    <p:cTn id="91" presetID="22" presetClass="entr" presetSubtype="8" fill="hold" grpId="0" nodeType="afterEffect">
                                      <p:stCondLst>
                                        <p:cond delay="0"/>
                                      </p:stCondLst>
                                      <p:childTnLst>
                                        <p:set>
                                          <p:cBhvr>
                                            <p:cTn id="92" dur="1" fill="hold">
                                              <p:stCondLst>
                                                <p:cond delay="0"/>
                                              </p:stCondLst>
                                            </p:cTn>
                                            <p:tgtEl>
                                              <p:spTgt spid="42"/>
                                            </p:tgtEl>
                                            <p:attrNameLst>
                                              <p:attrName>style.visibility</p:attrName>
                                            </p:attrNameLst>
                                          </p:cBhvr>
                                          <p:to>
                                            <p:strVal val="visible"/>
                                          </p:to>
                                        </p:set>
                                        <p:animEffect transition="in" filter="wipe(left)">
                                          <p:cBhvr>
                                            <p:cTn id="9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animBg="1"/>
          <p:bldP spid="31" grpId="0" animBg="1"/>
          <p:bldP spid="32" grpId="0"/>
          <p:bldP spid="33" grpId="0"/>
          <p:bldP spid="34" grpId="0"/>
          <p:bldP spid="39" grpId="0"/>
          <p:bldP spid="40" grpId="0"/>
          <p:bldP spid="41" grpId="0"/>
          <p:bldP spid="42" grpId="0"/>
          <p:bldP spid="43"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组合 69"/>
          <p:cNvGrpSpPr/>
          <p:nvPr/>
        </p:nvGrpSpPr>
        <p:grpSpPr>
          <a:xfrm>
            <a:off x="1761450" y="1318000"/>
            <a:ext cx="2880320" cy="1368152"/>
            <a:chOff x="2555776" y="1491630"/>
            <a:chExt cx="6829486" cy="3312368"/>
          </a:xfrm>
        </p:grpSpPr>
        <p:grpSp>
          <p:nvGrpSpPr>
            <p:cNvPr id="64" name="组合 63"/>
            <p:cNvGrpSpPr/>
            <p:nvPr/>
          </p:nvGrpSpPr>
          <p:grpSpPr>
            <a:xfrm>
              <a:off x="2555776" y="1779662"/>
              <a:ext cx="3096344" cy="3024336"/>
              <a:chOff x="2156710" y="1819625"/>
              <a:chExt cx="4883296" cy="4955442"/>
            </a:xfrm>
          </p:grpSpPr>
          <p:sp>
            <p:nvSpPr>
              <p:cNvPr id="2" name="矩形 1"/>
              <p:cNvSpPr>
                <a:spLocks noChangeArrowheads="1"/>
              </p:cNvSpPr>
              <p:nvPr/>
            </p:nvSpPr>
            <p:spPr bwMode="auto">
              <a:xfrm>
                <a:off x="2156710"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3" name="矩形 2"/>
              <p:cNvSpPr>
                <a:spLocks noChangeArrowheads="1"/>
              </p:cNvSpPr>
              <p:nvPr/>
            </p:nvSpPr>
            <p:spPr bwMode="auto">
              <a:xfrm>
                <a:off x="2982130"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 name="矩形 3"/>
              <p:cNvSpPr>
                <a:spLocks noChangeArrowheads="1"/>
              </p:cNvSpPr>
              <p:nvPr/>
            </p:nvSpPr>
            <p:spPr bwMode="auto">
              <a:xfrm>
                <a:off x="3807550"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 name="矩形 4"/>
              <p:cNvSpPr>
                <a:spLocks noChangeArrowheads="1"/>
              </p:cNvSpPr>
              <p:nvPr/>
            </p:nvSpPr>
            <p:spPr bwMode="auto">
              <a:xfrm>
                <a:off x="2156710"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6" name="矩形 5"/>
              <p:cNvSpPr>
                <a:spLocks noChangeArrowheads="1"/>
              </p:cNvSpPr>
              <p:nvPr/>
            </p:nvSpPr>
            <p:spPr bwMode="auto">
              <a:xfrm>
                <a:off x="298213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 name="矩形 6"/>
              <p:cNvSpPr>
                <a:spLocks noChangeArrowheads="1"/>
              </p:cNvSpPr>
              <p:nvPr/>
            </p:nvSpPr>
            <p:spPr bwMode="auto">
              <a:xfrm>
                <a:off x="380755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8" name="矩形 7"/>
              <p:cNvSpPr>
                <a:spLocks noChangeArrowheads="1"/>
              </p:cNvSpPr>
              <p:nvPr/>
            </p:nvSpPr>
            <p:spPr bwMode="auto">
              <a:xfrm>
                <a:off x="215671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9" name="矩形 8"/>
              <p:cNvSpPr>
                <a:spLocks noChangeArrowheads="1"/>
              </p:cNvSpPr>
              <p:nvPr/>
            </p:nvSpPr>
            <p:spPr bwMode="auto">
              <a:xfrm>
                <a:off x="298213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0" name="矩形 9"/>
              <p:cNvSpPr>
                <a:spLocks noChangeArrowheads="1"/>
              </p:cNvSpPr>
              <p:nvPr/>
            </p:nvSpPr>
            <p:spPr bwMode="auto">
              <a:xfrm>
                <a:off x="3807550"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11"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6712"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07550"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82130"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56712"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07550"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矩形 20"/>
              <p:cNvSpPr>
                <a:spLocks noChangeArrowheads="1"/>
              </p:cNvSpPr>
              <p:nvPr/>
            </p:nvSpPr>
            <p:spPr bwMode="auto">
              <a:xfrm>
                <a:off x="4640474"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2" name="矩形 21"/>
              <p:cNvSpPr>
                <a:spLocks noChangeArrowheads="1"/>
              </p:cNvSpPr>
              <p:nvPr/>
            </p:nvSpPr>
            <p:spPr bwMode="auto">
              <a:xfrm>
                <a:off x="5465894"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 name="矩形 22"/>
              <p:cNvSpPr>
                <a:spLocks noChangeArrowheads="1"/>
              </p:cNvSpPr>
              <p:nvPr/>
            </p:nvSpPr>
            <p:spPr bwMode="auto">
              <a:xfrm>
                <a:off x="6291314"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4" name="矩形 23"/>
              <p:cNvSpPr>
                <a:spLocks noChangeArrowheads="1"/>
              </p:cNvSpPr>
              <p:nvPr/>
            </p:nvSpPr>
            <p:spPr bwMode="auto">
              <a:xfrm>
                <a:off x="4640474"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5" name="矩形 24"/>
              <p:cNvSpPr>
                <a:spLocks noChangeArrowheads="1"/>
              </p:cNvSpPr>
              <p:nvPr/>
            </p:nvSpPr>
            <p:spPr bwMode="auto">
              <a:xfrm>
                <a:off x="5465894"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6" name="矩形 25"/>
              <p:cNvSpPr>
                <a:spLocks noChangeArrowheads="1"/>
              </p:cNvSpPr>
              <p:nvPr/>
            </p:nvSpPr>
            <p:spPr bwMode="auto">
              <a:xfrm>
                <a:off x="6291314"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7" name="矩形 26"/>
              <p:cNvSpPr>
                <a:spLocks noChangeArrowheads="1"/>
              </p:cNvSpPr>
              <p:nvPr/>
            </p:nvSpPr>
            <p:spPr bwMode="auto">
              <a:xfrm>
                <a:off x="4640474"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8" name="矩形 27"/>
              <p:cNvSpPr>
                <a:spLocks noChangeArrowheads="1"/>
              </p:cNvSpPr>
              <p:nvPr/>
            </p:nvSpPr>
            <p:spPr bwMode="auto">
              <a:xfrm>
                <a:off x="5465894"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9" name="矩形 28"/>
              <p:cNvSpPr>
                <a:spLocks noChangeArrowheads="1"/>
              </p:cNvSpPr>
              <p:nvPr/>
            </p:nvSpPr>
            <p:spPr bwMode="auto">
              <a:xfrm>
                <a:off x="6291314"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30"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0476"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91314"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65894"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40476"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291314"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矩形 35"/>
              <p:cNvSpPr>
                <a:spLocks noChangeArrowheads="1"/>
              </p:cNvSpPr>
              <p:nvPr/>
            </p:nvSpPr>
            <p:spPr bwMode="auto">
              <a:xfrm>
                <a:off x="2156710" y="435257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37" name="矩形 36"/>
              <p:cNvSpPr>
                <a:spLocks noChangeArrowheads="1"/>
              </p:cNvSpPr>
              <p:nvPr/>
            </p:nvSpPr>
            <p:spPr bwMode="auto">
              <a:xfrm>
                <a:off x="2982130" y="434512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38" name="矩形 37"/>
              <p:cNvSpPr>
                <a:spLocks noChangeArrowheads="1"/>
              </p:cNvSpPr>
              <p:nvPr/>
            </p:nvSpPr>
            <p:spPr bwMode="auto">
              <a:xfrm>
                <a:off x="3807550" y="435257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39" name="矩形 38"/>
              <p:cNvSpPr>
                <a:spLocks noChangeArrowheads="1"/>
              </p:cNvSpPr>
              <p:nvPr/>
            </p:nvSpPr>
            <p:spPr bwMode="auto">
              <a:xfrm>
                <a:off x="2156710" y="519608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0" name="矩形 39"/>
              <p:cNvSpPr>
                <a:spLocks noChangeArrowheads="1"/>
              </p:cNvSpPr>
              <p:nvPr/>
            </p:nvSpPr>
            <p:spPr bwMode="auto">
              <a:xfrm>
                <a:off x="2982130"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1" name="矩形 40"/>
              <p:cNvSpPr>
                <a:spLocks noChangeArrowheads="1"/>
              </p:cNvSpPr>
              <p:nvPr/>
            </p:nvSpPr>
            <p:spPr bwMode="auto">
              <a:xfrm>
                <a:off x="3807550"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2" name="矩形 41"/>
              <p:cNvSpPr>
                <a:spLocks noChangeArrowheads="1"/>
              </p:cNvSpPr>
              <p:nvPr/>
            </p:nvSpPr>
            <p:spPr bwMode="auto">
              <a:xfrm>
                <a:off x="2156710"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3" name="矩形 42"/>
              <p:cNvSpPr>
                <a:spLocks noChangeArrowheads="1"/>
              </p:cNvSpPr>
              <p:nvPr/>
            </p:nvSpPr>
            <p:spPr bwMode="auto">
              <a:xfrm>
                <a:off x="2982130"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4" name="矩形 43"/>
              <p:cNvSpPr>
                <a:spLocks noChangeArrowheads="1"/>
              </p:cNvSpPr>
              <p:nvPr/>
            </p:nvSpPr>
            <p:spPr bwMode="auto">
              <a:xfrm>
                <a:off x="3807550" y="601906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45"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6712" y="4335597"/>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07550" y="4345123"/>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82130" y="5196086"/>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56712" y="6019066"/>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07550" y="6028591"/>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 name="矩形 49"/>
              <p:cNvSpPr>
                <a:spLocks noChangeArrowheads="1"/>
              </p:cNvSpPr>
              <p:nvPr/>
            </p:nvSpPr>
            <p:spPr bwMode="auto">
              <a:xfrm>
                <a:off x="4640474" y="435257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1" name="矩形 50"/>
              <p:cNvSpPr>
                <a:spLocks noChangeArrowheads="1"/>
              </p:cNvSpPr>
              <p:nvPr/>
            </p:nvSpPr>
            <p:spPr bwMode="auto">
              <a:xfrm>
                <a:off x="5465894" y="434512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2" name="矩形 51"/>
              <p:cNvSpPr>
                <a:spLocks noChangeArrowheads="1"/>
              </p:cNvSpPr>
              <p:nvPr/>
            </p:nvSpPr>
            <p:spPr bwMode="auto">
              <a:xfrm>
                <a:off x="6291314" y="435257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3" name="矩形 52"/>
              <p:cNvSpPr>
                <a:spLocks noChangeArrowheads="1"/>
              </p:cNvSpPr>
              <p:nvPr/>
            </p:nvSpPr>
            <p:spPr bwMode="auto">
              <a:xfrm>
                <a:off x="4640474" y="519608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4" name="矩形 53"/>
              <p:cNvSpPr>
                <a:spLocks noChangeArrowheads="1"/>
              </p:cNvSpPr>
              <p:nvPr/>
            </p:nvSpPr>
            <p:spPr bwMode="auto">
              <a:xfrm>
                <a:off x="5465894"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5" name="矩形 54"/>
              <p:cNvSpPr>
                <a:spLocks noChangeArrowheads="1"/>
              </p:cNvSpPr>
              <p:nvPr/>
            </p:nvSpPr>
            <p:spPr bwMode="auto">
              <a:xfrm>
                <a:off x="6291314"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6" name="矩形 55"/>
              <p:cNvSpPr>
                <a:spLocks noChangeArrowheads="1"/>
              </p:cNvSpPr>
              <p:nvPr/>
            </p:nvSpPr>
            <p:spPr bwMode="auto">
              <a:xfrm>
                <a:off x="4640474"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7" name="矩形 56"/>
              <p:cNvSpPr>
                <a:spLocks noChangeArrowheads="1"/>
              </p:cNvSpPr>
              <p:nvPr/>
            </p:nvSpPr>
            <p:spPr bwMode="auto">
              <a:xfrm>
                <a:off x="5465895" y="6019066"/>
                <a:ext cx="748692"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8" name="矩形 57"/>
              <p:cNvSpPr>
                <a:spLocks noChangeArrowheads="1"/>
              </p:cNvSpPr>
              <p:nvPr/>
            </p:nvSpPr>
            <p:spPr bwMode="auto">
              <a:xfrm>
                <a:off x="6291314" y="601906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59"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0476" y="4335597"/>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91314" y="4345123"/>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65894" y="5196086"/>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40476" y="6019066"/>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3"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291314" y="6028591"/>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5" name="线形标注 2(带强调线) 2"/>
            <p:cNvSpPr>
              <a:spLocks/>
            </p:cNvSpPr>
            <p:nvPr/>
          </p:nvSpPr>
          <p:spPr bwMode="auto">
            <a:xfrm>
              <a:off x="6372200" y="1491630"/>
              <a:ext cx="3013062" cy="396493"/>
            </a:xfrm>
            <a:prstGeom prst="accentCallout2">
              <a:avLst>
                <a:gd name="adj1" fmla="val 21366"/>
                <a:gd name="adj2" fmla="val -1991"/>
                <a:gd name="adj3" fmla="val 18745"/>
                <a:gd name="adj4" fmla="val -80296"/>
                <a:gd name="adj5" fmla="val 70583"/>
                <a:gd name="adj6" fmla="val -85856"/>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endParaRPr lang="zh-CN" altLang="en-US" sz="975" dirty="0">
                <a:solidFill>
                  <a:srgbClr val="414455"/>
                </a:solidFill>
                <a:latin typeface="微软雅黑" pitchFamily="34" charset="-122"/>
                <a:ea typeface="微软雅黑" pitchFamily="34" charset="-122"/>
              </a:endParaRPr>
            </a:p>
          </p:txBody>
        </p:sp>
        <p:sp>
          <p:nvSpPr>
            <p:cNvPr id="66" name="线形标注 2(带强调线) 3"/>
            <p:cNvSpPr>
              <a:spLocks/>
            </p:cNvSpPr>
            <p:nvPr/>
          </p:nvSpPr>
          <p:spPr bwMode="auto">
            <a:xfrm>
              <a:off x="6372200" y="2214390"/>
              <a:ext cx="3013062" cy="397789"/>
            </a:xfrm>
            <a:prstGeom prst="accentCallout2">
              <a:avLst>
                <a:gd name="adj1" fmla="val 21366"/>
                <a:gd name="adj2" fmla="val -1991"/>
                <a:gd name="adj3" fmla="val 20681"/>
                <a:gd name="adj4" fmla="val -22926"/>
                <a:gd name="adj5" fmla="val -57167"/>
                <a:gd name="adj6" fmla="val -31815"/>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mc:AlternateContent xmlns:mc="http://schemas.openxmlformats.org/markup-compatibility/2006">
          <mc:Choice xmlns:a14="http://schemas.microsoft.com/office/drawing/2010/main" Requires="a14">
            <p:sp>
              <p:nvSpPr>
                <p:cNvPr id="67" name="线形标注 2(带强调线) 4"/>
                <p:cNvSpPr>
                  <a:spLocks/>
                </p:cNvSpPr>
                <p:nvPr/>
              </p:nvSpPr>
              <p:spPr bwMode="auto">
                <a:xfrm>
                  <a:off x="6372200" y="2917386"/>
                  <a:ext cx="3013062" cy="397789"/>
                </a:xfrm>
                <a:prstGeom prst="accentCallout2">
                  <a:avLst>
                    <a:gd name="adj1" fmla="val 21366"/>
                    <a:gd name="adj2" fmla="val -1991"/>
                    <a:gd name="adj3" fmla="val 22171"/>
                    <a:gd name="adj4" fmla="val -43032"/>
                    <a:gd name="adj5" fmla="val 22153"/>
                    <a:gd name="adj6" fmla="val -59153"/>
                  </a:avLst>
                </a:prstGeom>
                <a:noFill/>
                <a:ln w="15875" cmpd="sng">
                  <a:solidFill>
                    <a:srgbClr val="414455"/>
                  </a:solidFill>
                  <a:miter lim="800000"/>
                  <a:headEnd type="oval" w="med" len="med"/>
                  <a:tailEnd/>
                </a:ln>
                <a:extLst>
                  <a:ext uri="{909E8E84-426E-40DD-AFC4-6F175D3DCCD1}">
                    <a14:hiddenFill>
                      <a:solidFill>
                        <a:srgbClr val="FFFFFF"/>
                      </a:solidFill>
                    </a14:hiddenFill>
                  </a:ext>
                </a:extLst>
              </p:spPr>
              <p:txBody>
                <a:bodyPr lIns="56640" tIns="28320" rIns="56640" bIns="28320" anchor="ctr"/>
                <a:lstStyle/>
                <a:p>
                  <a:pPr lvl="0"/>
                  <a:r>
                    <a:rPr lang="zh-CN" altLang="en-US" sz="975" dirty="0" smtClean="0">
                      <a:solidFill>
                        <a:srgbClr val="414455"/>
                      </a:solidFill>
                      <a:latin typeface="微软雅黑" pitchFamily="34" charset="-122"/>
                      <a:ea typeface="微软雅黑" pitchFamily="34" charset="-122"/>
                    </a:rPr>
                    <a:t>通过明文</a:t>
                  </a:r>
                  <a14:m>
                    <m:oMath xmlns:m="http://schemas.openxmlformats.org/officeDocument/2006/math">
                      <m:sSub>
                        <m:sSubPr>
                          <m:ctrlPr>
                            <a:rPr lang="en-US" altLang="zh-CN" sz="975" i="1" smtClean="0">
                              <a:solidFill>
                                <a:srgbClr val="414455"/>
                              </a:solidFill>
                              <a:latin typeface="Cambria Math" panose="02040503050406030204" pitchFamily="18" charset="0"/>
                              <a:ea typeface="微软雅黑" pitchFamily="34" charset="-122"/>
                            </a:rPr>
                          </m:ctrlPr>
                        </m:sSubPr>
                        <m:e>
                          <m:r>
                            <a:rPr lang="en-US" altLang="zh-CN" sz="975" b="0" i="1" smtClean="0">
                              <a:solidFill>
                                <a:srgbClr val="414455"/>
                              </a:solidFill>
                              <a:latin typeface="Cambria Math" panose="02040503050406030204" pitchFamily="18" charset="0"/>
                              <a:ea typeface="微软雅黑" pitchFamily="34" charset="-122"/>
                            </a:rPr>
                            <m:t>𝑝</m:t>
                          </m:r>
                        </m:e>
                        <m:sub>
                          <m:r>
                            <a:rPr lang="en-US" altLang="zh-CN" sz="975" b="0" i="1" smtClean="0">
                              <a:solidFill>
                                <a:srgbClr val="414455"/>
                              </a:solidFill>
                              <a:latin typeface="Cambria Math" panose="02040503050406030204" pitchFamily="18" charset="0"/>
                              <a:ea typeface="微软雅黑" pitchFamily="34" charset="-122"/>
                            </a:rPr>
                            <m:t>1</m:t>
                          </m:r>
                        </m:sub>
                      </m:sSub>
                    </m:oMath>
                  </a14:m>
                  <a:r>
                    <a:rPr lang="zh-CN" altLang="en-US" sz="975" dirty="0" smtClean="0">
                      <a:solidFill>
                        <a:srgbClr val="414455"/>
                      </a:solidFill>
                      <a:latin typeface="微软雅黑" pitchFamily="34" charset="-122"/>
                      <a:ea typeface="微软雅黑" pitchFamily="34" charset="-122"/>
                    </a:rPr>
                    <a:t>和假设密钥</a:t>
                  </a:r>
                  <a14:m>
                    <m:oMath xmlns:m="http://schemas.openxmlformats.org/officeDocument/2006/math">
                      <m:acc>
                        <m:accPr>
                          <m:chr m:val="̂"/>
                          <m:ctrlPr>
                            <a:rPr lang="zh-CN" altLang="en-US" sz="975" i="1" smtClean="0">
                              <a:solidFill>
                                <a:srgbClr val="414455"/>
                              </a:solidFill>
                              <a:latin typeface="Cambria Math" panose="02040503050406030204" pitchFamily="18" charset="0"/>
                              <a:ea typeface="微软雅黑" pitchFamily="34" charset="-122"/>
                            </a:rPr>
                          </m:ctrlPr>
                        </m:accPr>
                        <m:e>
                          <m:r>
                            <a:rPr lang="en-US" altLang="zh-CN" sz="975" b="0" i="1" smtClean="0">
                              <a:solidFill>
                                <a:srgbClr val="414455"/>
                              </a:solidFill>
                              <a:latin typeface="Cambria Math" panose="02040503050406030204" pitchFamily="18" charset="0"/>
                              <a:ea typeface="微软雅黑" pitchFamily="34" charset="-122"/>
                            </a:rPr>
                            <m:t>𝑘</m:t>
                          </m:r>
                        </m:e>
                      </m:acc>
                    </m:oMath>
                  </a14:m>
                  <a:r>
                    <a:rPr lang="zh-CN" altLang="en-US" sz="975" dirty="0" smtClean="0">
                      <a:solidFill>
                        <a:srgbClr val="414455"/>
                      </a:solidFill>
                      <a:latin typeface="微软雅黑" pitchFamily="34" charset="-122"/>
                      <a:ea typeface="微软雅黑" pitchFamily="34" charset="-122"/>
                    </a:rPr>
                    <a:t>找到检测阶段获取的数据</a:t>
                  </a:r>
                  <a:endParaRPr lang="zh-CN" altLang="en-US" sz="975" dirty="0">
                    <a:solidFill>
                      <a:srgbClr val="414455"/>
                    </a:solidFill>
                    <a:latin typeface="微软雅黑" pitchFamily="34" charset="-122"/>
                    <a:ea typeface="微软雅黑" pitchFamily="34" charset="-122"/>
                  </a:endParaRPr>
                </a:p>
              </p:txBody>
            </p:sp>
          </mc:Choice>
          <mc:Fallback>
            <p:sp>
              <p:nvSpPr>
                <p:cNvPr id="67" name="线形标注 2(带强调线) 4"/>
                <p:cNvSpPr>
                  <a:spLocks noRot="1" noChangeAspect="1" noMove="1" noResize="1" noEditPoints="1" noAdjustHandles="1" noChangeArrowheads="1" noChangeShapeType="1" noTextEdit="1"/>
                </p:cNvSpPr>
                <p:nvPr/>
              </p:nvSpPr>
              <p:spPr bwMode="auto">
                <a:xfrm>
                  <a:off x="6372200" y="2917386"/>
                  <a:ext cx="3013062" cy="397789"/>
                </a:xfrm>
                <a:prstGeom prst="accentCallout2">
                  <a:avLst>
                    <a:gd name="adj1" fmla="val 21366"/>
                    <a:gd name="adj2" fmla="val -1991"/>
                    <a:gd name="adj3" fmla="val 22171"/>
                    <a:gd name="adj4" fmla="val -43032"/>
                    <a:gd name="adj5" fmla="val 22153"/>
                    <a:gd name="adj6" fmla="val -59153"/>
                  </a:avLst>
                </a:prstGeom>
                <a:blipFill>
                  <a:blip r:embed="rId7"/>
                  <a:stretch>
                    <a:fillRect t="-32692" r="-157937" b="-46154"/>
                  </a:stretch>
                </a:blip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a:lstStyle/>
                <a:p>
                  <a:r>
                    <a:rPr lang="zh-CN" altLang="en-US">
                      <a:noFill/>
                    </a:rPr>
                    <a:t> </a:t>
                  </a:r>
                </a:p>
              </p:txBody>
            </p:sp>
          </mc:Fallback>
        </mc:AlternateContent>
        <p:sp>
          <p:nvSpPr>
            <p:cNvPr id="68" name="线形标注 2(带强调线) 5"/>
            <p:cNvSpPr>
              <a:spLocks/>
            </p:cNvSpPr>
            <p:nvPr/>
          </p:nvSpPr>
          <p:spPr bwMode="auto">
            <a:xfrm>
              <a:off x="6372200" y="3620382"/>
              <a:ext cx="3013062" cy="396493"/>
            </a:xfrm>
            <a:prstGeom prst="accentCallout2">
              <a:avLst>
                <a:gd name="adj1" fmla="val 48468"/>
                <a:gd name="adj2" fmla="val -2245"/>
                <a:gd name="adj3" fmla="val 47782"/>
                <a:gd name="adj4" fmla="val -82347"/>
                <a:gd name="adj5" fmla="val 82199"/>
                <a:gd name="adj6" fmla="val -85088"/>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p:sp>
          <p:nvSpPr>
            <p:cNvPr id="69" name="线形标注 2(带强调线) 6"/>
            <p:cNvSpPr>
              <a:spLocks/>
            </p:cNvSpPr>
            <p:nvPr/>
          </p:nvSpPr>
          <p:spPr bwMode="auto">
            <a:xfrm>
              <a:off x="6346941" y="4342606"/>
              <a:ext cx="3013062" cy="397789"/>
            </a:xfrm>
            <a:prstGeom prst="accentCallout2">
              <a:avLst>
                <a:gd name="adj1" fmla="val 21366"/>
                <a:gd name="adj2" fmla="val -1991"/>
                <a:gd name="adj3" fmla="val 22616"/>
                <a:gd name="adj4" fmla="val -23181"/>
                <a:gd name="adj5" fmla="val -39750"/>
                <a:gd name="adj6" fmla="val -31556"/>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p:grpSp>
      <p:grpSp>
        <p:nvGrpSpPr>
          <p:cNvPr id="85" name="组合 84"/>
          <p:cNvGrpSpPr/>
          <p:nvPr/>
        </p:nvGrpSpPr>
        <p:grpSpPr>
          <a:xfrm>
            <a:off x="5326781" y="1628865"/>
            <a:ext cx="699713" cy="632391"/>
            <a:chOff x="2156710" y="1819625"/>
            <a:chExt cx="2399532" cy="2439470"/>
          </a:xfrm>
        </p:grpSpPr>
        <p:sp>
          <p:nvSpPr>
            <p:cNvPr id="71" name="矩形 70"/>
            <p:cNvSpPr>
              <a:spLocks noChangeArrowheads="1"/>
            </p:cNvSpPr>
            <p:nvPr/>
          </p:nvSpPr>
          <p:spPr bwMode="auto">
            <a:xfrm>
              <a:off x="2156710"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2" name="矩形 71"/>
            <p:cNvSpPr>
              <a:spLocks noChangeArrowheads="1"/>
            </p:cNvSpPr>
            <p:nvPr/>
          </p:nvSpPr>
          <p:spPr bwMode="auto">
            <a:xfrm>
              <a:off x="2982130"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3" name="矩形 72"/>
            <p:cNvSpPr>
              <a:spLocks noChangeArrowheads="1"/>
            </p:cNvSpPr>
            <p:nvPr/>
          </p:nvSpPr>
          <p:spPr bwMode="auto">
            <a:xfrm>
              <a:off x="3807550"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4" name="矩形 73"/>
            <p:cNvSpPr>
              <a:spLocks noChangeArrowheads="1"/>
            </p:cNvSpPr>
            <p:nvPr/>
          </p:nvSpPr>
          <p:spPr bwMode="auto">
            <a:xfrm>
              <a:off x="2156710"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5" name="矩形 74"/>
            <p:cNvSpPr>
              <a:spLocks noChangeArrowheads="1"/>
            </p:cNvSpPr>
            <p:nvPr/>
          </p:nvSpPr>
          <p:spPr bwMode="auto">
            <a:xfrm>
              <a:off x="298213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6" name="矩形 75"/>
            <p:cNvSpPr>
              <a:spLocks noChangeArrowheads="1"/>
            </p:cNvSpPr>
            <p:nvPr/>
          </p:nvSpPr>
          <p:spPr bwMode="auto">
            <a:xfrm>
              <a:off x="380755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7" name="矩形 76"/>
            <p:cNvSpPr>
              <a:spLocks noChangeArrowheads="1"/>
            </p:cNvSpPr>
            <p:nvPr/>
          </p:nvSpPr>
          <p:spPr bwMode="auto">
            <a:xfrm>
              <a:off x="215671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8" name="矩形 77"/>
            <p:cNvSpPr>
              <a:spLocks noChangeArrowheads="1"/>
            </p:cNvSpPr>
            <p:nvPr/>
          </p:nvSpPr>
          <p:spPr bwMode="auto">
            <a:xfrm>
              <a:off x="298213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9" name="矩形 78"/>
            <p:cNvSpPr>
              <a:spLocks noChangeArrowheads="1"/>
            </p:cNvSpPr>
            <p:nvPr/>
          </p:nvSpPr>
          <p:spPr bwMode="auto">
            <a:xfrm>
              <a:off x="3807550"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80" name="图片 1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156712"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 name="图片 1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807550"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2" name="图片 1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982130"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3" name="图片 1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156712"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4" name="图片 1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807550"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86" name="AutoShape 21"/>
          <p:cNvSpPr>
            <a:spLocks noChangeArrowheads="1"/>
          </p:cNvSpPr>
          <p:nvPr/>
        </p:nvSpPr>
        <p:spPr bwMode="auto">
          <a:xfrm rot="10800000" flipH="1">
            <a:off x="4669623" y="1698683"/>
            <a:ext cx="386720" cy="419115"/>
          </a:xfrm>
          <a:prstGeom prst="rightArrow">
            <a:avLst>
              <a:gd name="adj1" fmla="val 50000"/>
              <a:gd name="adj2" fmla="val 29014"/>
            </a:avLst>
          </a:prstGeom>
          <a:solidFill>
            <a:srgbClr val="414455"/>
          </a:solidFill>
          <a:ln w="3175" algn="ctr">
            <a:solidFill>
              <a:srgbClr val="D7D7D7"/>
            </a:solidFill>
            <a:miter lim="800000"/>
            <a:headEnd/>
            <a:tailEnd/>
          </a:ln>
          <a:effectLst>
            <a:outerShdw dist="38100" dir="5400000" algn="t" rotWithShape="0">
              <a:srgbClr val="000000">
                <a:alpha val="39999"/>
              </a:srgbClr>
            </a:outerShdw>
          </a:effectLst>
        </p:spPr>
        <p:txBody>
          <a:bodyPr vert="eaVert" lIns="0" tIns="40606" rIns="0" bIns="40606" anchor="ctr"/>
          <a:lstStyle/>
          <a:p>
            <a:pPr fontAlgn="base">
              <a:lnSpc>
                <a:spcPct val="120000"/>
              </a:lnSpc>
              <a:spcBef>
                <a:spcPts val="533"/>
              </a:spcBef>
              <a:spcAft>
                <a:spcPts val="533"/>
              </a:spcAft>
              <a:defRPr/>
            </a:pPr>
            <a:endParaRPr lang="en-US" sz="2475" kern="0" dirty="0">
              <a:solidFill>
                <a:sysClr val="window" lastClr="FFFFFF"/>
              </a:solidFill>
              <a:latin typeface="Impact" pitchFamily="34" charset="0"/>
            </a:endParaRPr>
          </a:p>
        </p:txBody>
      </p:sp>
      <p:grpSp>
        <p:nvGrpSpPr>
          <p:cNvPr id="166" name="组合 165"/>
          <p:cNvGrpSpPr/>
          <p:nvPr/>
        </p:nvGrpSpPr>
        <p:grpSpPr>
          <a:xfrm>
            <a:off x="1761450" y="3186954"/>
            <a:ext cx="2880320" cy="1368152"/>
            <a:chOff x="2555776" y="1491630"/>
            <a:chExt cx="6829486" cy="3312368"/>
          </a:xfrm>
        </p:grpSpPr>
        <p:grpSp>
          <p:nvGrpSpPr>
            <p:cNvPr id="167" name="组合 166"/>
            <p:cNvGrpSpPr/>
            <p:nvPr/>
          </p:nvGrpSpPr>
          <p:grpSpPr>
            <a:xfrm>
              <a:off x="2555776" y="1779662"/>
              <a:ext cx="3096344" cy="3024336"/>
              <a:chOff x="2156710" y="1819625"/>
              <a:chExt cx="4883296" cy="4955442"/>
            </a:xfrm>
          </p:grpSpPr>
          <p:sp>
            <p:nvSpPr>
              <p:cNvPr id="173" name="矩形 172"/>
              <p:cNvSpPr>
                <a:spLocks noChangeArrowheads="1"/>
              </p:cNvSpPr>
              <p:nvPr/>
            </p:nvSpPr>
            <p:spPr bwMode="auto">
              <a:xfrm>
                <a:off x="2156710"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4" name="矩形 173"/>
              <p:cNvSpPr>
                <a:spLocks noChangeArrowheads="1"/>
              </p:cNvSpPr>
              <p:nvPr/>
            </p:nvSpPr>
            <p:spPr bwMode="auto">
              <a:xfrm>
                <a:off x="2982130"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5" name="矩形 174"/>
              <p:cNvSpPr>
                <a:spLocks noChangeArrowheads="1"/>
              </p:cNvSpPr>
              <p:nvPr/>
            </p:nvSpPr>
            <p:spPr bwMode="auto">
              <a:xfrm>
                <a:off x="3807550"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6" name="矩形 175"/>
              <p:cNvSpPr>
                <a:spLocks noChangeArrowheads="1"/>
              </p:cNvSpPr>
              <p:nvPr/>
            </p:nvSpPr>
            <p:spPr bwMode="auto">
              <a:xfrm>
                <a:off x="2156710"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7" name="矩形 176"/>
              <p:cNvSpPr>
                <a:spLocks noChangeArrowheads="1"/>
              </p:cNvSpPr>
              <p:nvPr/>
            </p:nvSpPr>
            <p:spPr bwMode="auto">
              <a:xfrm>
                <a:off x="298213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8" name="矩形 177"/>
              <p:cNvSpPr>
                <a:spLocks noChangeArrowheads="1"/>
              </p:cNvSpPr>
              <p:nvPr/>
            </p:nvSpPr>
            <p:spPr bwMode="auto">
              <a:xfrm>
                <a:off x="380755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9" name="矩形 178"/>
              <p:cNvSpPr>
                <a:spLocks noChangeArrowheads="1"/>
              </p:cNvSpPr>
              <p:nvPr/>
            </p:nvSpPr>
            <p:spPr bwMode="auto">
              <a:xfrm>
                <a:off x="215671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80" name="矩形 179"/>
              <p:cNvSpPr>
                <a:spLocks noChangeArrowheads="1"/>
              </p:cNvSpPr>
              <p:nvPr/>
            </p:nvSpPr>
            <p:spPr bwMode="auto">
              <a:xfrm>
                <a:off x="298213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81" name="矩形 180"/>
              <p:cNvSpPr>
                <a:spLocks noChangeArrowheads="1"/>
              </p:cNvSpPr>
              <p:nvPr/>
            </p:nvSpPr>
            <p:spPr bwMode="auto">
              <a:xfrm>
                <a:off x="3807550"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182"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6712"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3"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07550"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82130"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5"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56712"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6"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07550"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7" name="矩形 186"/>
              <p:cNvSpPr>
                <a:spLocks noChangeArrowheads="1"/>
              </p:cNvSpPr>
              <p:nvPr/>
            </p:nvSpPr>
            <p:spPr bwMode="auto">
              <a:xfrm>
                <a:off x="4640474"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88" name="矩形 187"/>
              <p:cNvSpPr>
                <a:spLocks noChangeArrowheads="1"/>
              </p:cNvSpPr>
              <p:nvPr/>
            </p:nvSpPr>
            <p:spPr bwMode="auto">
              <a:xfrm>
                <a:off x="5465894"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89" name="矩形 188"/>
              <p:cNvSpPr>
                <a:spLocks noChangeArrowheads="1"/>
              </p:cNvSpPr>
              <p:nvPr/>
            </p:nvSpPr>
            <p:spPr bwMode="auto">
              <a:xfrm>
                <a:off x="6291314"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0" name="矩形 189"/>
              <p:cNvSpPr>
                <a:spLocks noChangeArrowheads="1"/>
              </p:cNvSpPr>
              <p:nvPr/>
            </p:nvSpPr>
            <p:spPr bwMode="auto">
              <a:xfrm>
                <a:off x="4640474"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1" name="矩形 190"/>
              <p:cNvSpPr>
                <a:spLocks noChangeArrowheads="1"/>
              </p:cNvSpPr>
              <p:nvPr/>
            </p:nvSpPr>
            <p:spPr bwMode="auto">
              <a:xfrm>
                <a:off x="5465894"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2" name="矩形 191"/>
              <p:cNvSpPr>
                <a:spLocks noChangeArrowheads="1"/>
              </p:cNvSpPr>
              <p:nvPr/>
            </p:nvSpPr>
            <p:spPr bwMode="auto">
              <a:xfrm>
                <a:off x="6291314"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3" name="矩形 192"/>
              <p:cNvSpPr>
                <a:spLocks noChangeArrowheads="1"/>
              </p:cNvSpPr>
              <p:nvPr/>
            </p:nvSpPr>
            <p:spPr bwMode="auto">
              <a:xfrm>
                <a:off x="4640474"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4" name="矩形 193"/>
              <p:cNvSpPr>
                <a:spLocks noChangeArrowheads="1"/>
              </p:cNvSpPr>
              <p:nvPr/>
            </p:nvSpPr>
            <p:spPr bwMode="auto">
              <a:xfrm>
                <a:off x="5465894"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5" name="矩形 194"/>
              <p:cNvSpPr>
                <a:spLocks noChangeArrowheads="1"/>
              </p:cNvSpPr>
              <p:nvPr/>
            </p:nvSpPr>
            <p:spPr bwMode="auto">
              <a:xfrm>
                <a:off x="6291314"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196"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0476"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7"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91314"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8"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65894"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9"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40476"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0"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291314"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1" name="矩形 200"/>
              <p:cNvSpPr>
                <a:spLocks noChangeArrowheads="1"/>
              </p:cNvSpPr>
              <p:nvPr/>
            </p:nvSpPr>
            <p:spPr bwMode="auto">
              <a:xfrm>
                <a:off x="2156710" y="435257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2" name="矩形 201"/>
              <p:cNvSpPr>
                <a:spLocks noChangeArrowheads="1"/>
              </p:cNvSpPr>
              <p:nvPr/>
            </p:nvSpPr>
            <p:spPr bwMode="auto">
              <a:xfrm>
                <a:off x="2982130" y="434512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3" name="矩形 202"/>
              <p:cNvSpPr>
                <a:spLocks noChangeArrowheads="1"/>
              </p:cNvSpPr>
              <p:nvPr/>
            </p:nvSpPr>
            <p:spPr bwMode="auto">
              <a:xfrm>
                <a:off x="3807550" y="435257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4" name="矩形 203"/>
              <p:cNvSpPr>
                <a:spLocks noChangeArrowheads="1"/>
              </p:cNvSpPr>
              <p:nvPr/>
            </p:nvSpPr>
            <p:spPr bwMode="auto">
              <a:xfrm>
                <a:off x="2156710" y="519608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5" name="矩形 204"/>
              <p:cNvSpPr>
                <a:spLocks noChangeArrowheads="1"/>
              </p:cNvSpPr>
              <p:nvPr/>
            </p:nvSpPr>
            <p:spPr bwMode="auto">
              <a:xfrm>
                <a:off x="2982130"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6" name="矩形 205"/>
              <p:cNvSpPr>
                <a:spLocks noChangeArrowheads="1"/>
              </p:cNvSpPr>
              <p:nvPr/>
            </p:nvSpPr>
            <p:spPr bwMode="auto">
              <a:xfrm>
                <a:off x="3807550"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7" name="矩形 206"/>
              <p:cNvSpPr>
                <a:spLocks noChangeArrowheads="1"/>
              </p:cNvSpPr>
              <p:nvPr/>
            </p:nvSpPr>
            <p:spPr bwMode="auto">
              <a:xfrm>
                <a:off x="2156710"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8" name="矩形 207"/>
              <p:cNvSpPr>
                <a:spLocks noChangeArrowheads="1"/>
              </p:cNvSpPr>
              <p:nvPr/>
            </p:nvSpPr>
            <p:spPr bwMode="auto">
              <a:xfrm>
                <a:off x="2982130"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9" name="矩形 208"/>
              <p:cNvSpPr>
                <a:spLocks noChangeArrowheads="1"/>
              </p:cNvSpPr>
              <p:nvPr/>
            </p:nvSpPr>
            <p:spPr bwMode="auto">
              <a:xfrm>
                <a:off x="3807550" y="601906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210"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6712" y="4335597"/>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1"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07550" y="4345123"/>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2"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82130" y="5196086"/>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3"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56712" y="6019066"/>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4"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07550" y="6028591"/>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 name="矩形 214"/>
              <p:cNvSpPr>
                <a:spLocks noChangeArrowheads="1"/>
              </p:cNvSpPr>
              <p:nvPr/>
            </p:nvSpPr>
            <p:spPr bwMode="auto">
              <a:xfrm>
                <a:off x="4640474" y="435257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16" name="矩形 215"/>
              <p:cNvSpPr>
                <a:spLocks noChangeArrowheads="1"/>
              </p:cNvSpPr>
              <p:nvPr/>
            </p:nvSpPr>
            <p:spPr bwMode="auto">
              <a:xfrm>
                <a:off x="5465894" y="434512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17" name="矩形 216"/>
              <p:cNvSpPr>
                <a:spLocks noChangeArrowheads="1"/>
              </p:cNvSpPr>
              <p:nvPr/>
            </p:nvSpPr>
            <p:spPr bwMode="auto">
              <a:xfrm>
                <a:off x="6291314" y="435257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18" name="矩形 217"/>
              <p:cNvSpPr>
                <a:spLocks noChangeArrowheads="1"/>
              </p:cNvSpPr>
              <p:nvPr/>
            </p:nvSpPr>
            <p:spPr bwMode="auto">
              <a:xfrm>
                <a:off x="4640474" y="519608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19" name="矩形 218"/>
              <p:cNvSpPr>
                <a:spLocks noChangeArrowheads="1"/>
              </p:cNvSpPr>
              <p:nvPr/>
            </p:nvSpPr>
            <p:spPr bwMode="auto">
              <a:xfrm>
                <a:off x="5465894"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20" name="矩形 219"/>
              <p:cNvSpPr>
                <a:spLocks noChangeArrowheads="1"/>
              </p:cNvSpPr>
              <p:nvPr/>
            </p:nvSpPr>
            <p:spPr bwMode="auto">
              <a:xfrm>
                <a:off x="6291314"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21" name="矩形 220"/>
              <p:cNvSpPr>
                <a:spLocks noChangeArrowheads="1"/>
              </p:cNvSpPr>
              <p:nvPr/>
            </p:nvSpPr>
            <p:spPr bwMode="auto">
              <a:xfrm>
                <a:off x="4640474"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22" name="矩形 221"/>
              <p:cNvSpPr>
                <a:spLocks noChangeArrowheads="1"/>
              </p:cNvSpPr>
              <p:nvPr/>
            </p:nvSpPr>
            <p:spPr bwMode="auto">
              <a:xfrm>
                <a:off x="5465895" y="6019066"/>
                <a:ext cx="748692"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23" name="矩形 222"/>
              <p:cNvSpPr>
                <a:spLocks noChangeArrowheads="1"/>
              </p:cNvSpPr>
              <p:nvPr/>
            </p:nvSpPr>
            <p:spPr bwMode="auto">
              <a:xfrm>
                <a:off x="6291314" y="601906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224"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0476" y="4335597"/>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91314" y="4345123"/>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6"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65894" y="5196086"/>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7"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40476" y="6019066"/>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8"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291314" y="6028591"/>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8" name="线形标注 2(带强调线) 2"/>
            <p:cNvSpPr>
              <a:spLocks/>
            </p:cNvSpPr>
            <p:nvPr/>
          </p:nvSpPr>
          <p:spPr bwMode="auto">
            <a:xfrm>
              <a:off x="6372200" y="1491630"/>
              <a:ext cx="3013062" cy="396493"/>
            </a:xfrm>
            <a:prstGeom prst="accentCallout2">
              <a:avLst>
                <a:gd name="adj1" fmla="val 21366"/>
                <a:gd name="adj2" fmla="val -1991"/>
                <a:gd name="adj3" fmla="val 18745"/>
                <a:gd name="adj4" fmla="val -80296"/>
                <a:gd name="adj5" fmla="val 70583"/>
                <a:gd name="adj6" fmla="val -85856"/>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endParaRPr lang="zh-CN" altLang="en-US" sz="975" dirty="0">
                <a:solidFill>
                  <a:srgbClr val="414455"/>
                </a:solidFill>
                <a:latin typeface="微软雅黑" pitchFamily="34" charset="-122"/>
                <a:ea typeface="微软雅黑" pitchFamily="34" charset="-122"/>
              </a:endParaRPr>
            </a:p>
          </p:txBody>
        </p:sp>
        <p:sp>
          <p:nvSpPr>
            <p:cNvPr id="169" name="线形标注 2(带强调线) 3"/>
            <p:cNvSpPr>
              <a:spLocks/>
            </p:cNvSpPr>
            <p:nvPr/>
          </p:nvSpPr>
          <p:spPr bwMode="auto">
            <a:xfrm>
              <a:off x="6372200" y="2214390"/>
              <a:ext cx="3013062" cy="397789"/>
            </a:xfrm>
            <a:prstGeom prst="accentCallout2">
              <a:avLst>
                <a:gd name="adj1" fmla="val 21366"/>
                <a:gd name="adj2" fmla="val -1991"/>
                <a:gd name="adj3" fmla="val 20681"/>
                <a:gd name="adj4" fmla="val -22926"/>
                <a:gd name="adj5" fmla="val -57167"/>
                <a:gd name="adj6" fmla="val -31815"/>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mc:AlternateContent xmlns:mc="http://schemas.openxmlformats.org/markup-compatibility/2006">
          <mc:Choice xmlns:a14="http://schemas.microsoft.com/office/drawing/2010/main" Requires="a14">
            <p:sp>
              <p:nvSpPr>
                <p:cNvPr id="170" name="线形标注 2(带强调线) 4"/>
                <p:cNvSpPr>
                  <a:spLocks/>
                </p:cNvSpPr>
                <p:nvPr/>
              </p:nvSpPr>
              <p:spPr bwMode="auto">
                <a:xfrm>
                  <a:off x="6372200" y="2917386"/>
                  <a:ext cx="3013062" cy="397789"/>
                </a:xfrm>
                <a:prstGeom prst="accentCallout2">
                  <a:avLst>
                    <a:gd name="adj1" fmla="val 21366"/>
                    <a:gd name="adj2" fmla="val -1991"/>
                    <a:gd name="adj3" fmla="val 22171"/>
                    <a:gd name="adj4" fmla="val -43032"/>
                    <a:gd name="adj5" fmla="val 22153"/>
                    <a:gd name="adj6" fmla="val -59153"/>
                  </a:avLst>
                </a:prstGeom>
                <a:noFill/>
                <a:ln w="15875" cmpd="sng">
                  <a:solidFill>
                    <a:srgbClr val="414455"/>
                  </a:solidFill>
                  <a:miter lim="800000"/>
                  <a:headEnd type="oval" w="med" len="med"/>
                  <a:tailEnd/>
                </a:ln>
                <a:extLst>
                  <a:ext uri="{909E8E84-426E-40DD-AFC4-6F175D3DCCD1}">
                    <a14:hiddenFill>
                      <a:solidFill>
                        <a:srgbClr val="FFFFFF"/>
                      </a:solidFill>
                    </a14:hiddenFill>
                  </a:ext>
                </a:extLst>
              </p:spPr>
              <p:txBody>
                <a:bodyPr lIns="56640" tIns="28320" rIns="56640" bIns="28320" anchor="ctr"/>
                <a:lstStyle/>
                <a:p>
                  <a:pPr lvl="0"/>
                  <a:r>
                    <a:rPr lang="zh-CN" altLang="en-US" sz="975" dirty="0" smtClean="0">
                      <a:solidFill>
                        <a:srgbClr val="414455"/>
                      </a:solidFill>
                      <a:latin typeface="微软雅黑" pitchFamily="34" charset="-122"/>
                      <a:ea typeface="微软雅黑" pitchFamily="34" charset="-122"/>
                    </a:rPr>
                    <a:t>通过明文</a:t>
                  </a:r>
                  <a14:m>
                    <m:oMath xmlns:m="http://schemas.openxmlformats.org/officeDocument/2006/math">
                      <m:sSub>
                        <m:sSubPr>
                          <m:ctrlPr>
                            <a:rPr lang="en-US" altLang="zh-CN" sz="975" i="1" smtClean="0">
                              <a:solidFill>
                                <a:srgbClr val="414455"/>
                              </a:solidFill>
                              <a:latin typeface="Cambria Math" panose="02040503050406030204" pitchFamily="18" charset="0"/>
                              <a:ea typeface="微软雅黑" pitchFamily="34" charset="-122"/>
                            </a:rPr>
                          </m:ctrlPr>
                        </m:sSubPr>
                        <m:e>
                          <m:r>
                            <a:rPr lang="en-US" altLang="zh-CN" sz="975" b="0" i="1" smtClean="0">
                              <a:solidFill>
                                <a:srgbClr val="414455"/>
                              </a:solidFill>
                              <a:latin typeface="Cambria Math" panose="02040503050406030204" pitchFamily="18" charset="0"/>
                              <a:ea typeface="微软雅黑" pitchFamily="34" charset="-122"/>
                            </a:rPr>
                            <m:t>𝑝</m:t>
                          </m:r>
                        </m:e>
                        <m:sub>
                          <m:r>
                            <a:rPr lang="en-US" altLang="zh-CN" sz="975" b="0" i="1" smtClean="0">
                              <a:solidFill>
                                <a:srgbClr val="414455"/>
                              </a:solidFill>
                              <a:latin typeface="Cambria Math" panose="02040503050406030204" pitchFamily="18" charset="0"/>
                              <a:ea typeface="微软雅黑" pitchFamily="34" charset="-122"/>
                            </a:rPr>
                            <m:t>𝑛</m:t>
                          </m:r>
                        </m:sub>
                      </m:sSub>
                    </m:oMath>
                  </a14:m>
                  <a:r>
                    <a:rPr lang="zh-CN" altLang="en-US" sz="975" dirty="0" smtClean="0">
                      <a:solidFill>
                        <a:srgbClr val="414455"/>
                      </a:solidFill>
                      <a:latin typeface="微软雅黑" pitchFamily="34" charset="-122"/>
                      <a:ea typeface="微软雅黑" pitchFamily="34" charset="-122"/>
                    </a:rPr>
                    <a:t>和假设密钥</a:t>
                  </a:r>
                  <a14:m>
                    <m:oMath xmlns:m="http://schemas.openxmlformats.org/officeDocument/2006/math">
                      <m:acc>
                        <m:accPr>
                          <m:chr m:val="̂"/>
                          <m:ctrlPr>
                            <a:rPr lang="zh-CN" altLang="en-US" sz="975" i="1" smtClean="0">
                              <a:solidFill>
                                <a:srgbClr val="414455"/>
                              </a:solidFill>
                              <a:latin typeface="Cambria Math" panose="02040503050406030204" pitchFamily="18" charset="0"/>
                              <a:ea typeface="微软雅黑" pitchFamily="34" charset="-122"/>
                            </a:rPr>
                          </m:ctrlPr>
                        </m:accPr>
                        <m:e>
                          <m:r>
                            <a:rPr lang="en-US" altLang="zh-CN" sz="975" b="0" i="1" smtClean="0">
                              <a:solidFill>
                                <a:srgbClr val="414455"/>
                              </a:solidFill>
                              <a:latin typeface="Cambria Math" panose="02040503050406030204" pitchFamily="18" charset="0"/>
                              <a:ea typeface="微软雅黑" pitchFamily="34" charset="-122"/>
                            </a:rPr>
                            <m:t>𝑘</m:t>
                          </m:r>
                        </m:e>
                      </m:acc>
                    </m:oMath>
                  </a14:m>
                  <a:r>
                    <a:rPr lang="zh-CN" altLang="en-US" sz="975" dirty="0" smtClean="0">
                      <a:solidFill>
                        <a:srgbClr val="414455"/>
                      </a:solidFill>
                      <a:latin typeface="微软雅黑" pitchFamily="34" charset="-122"/>
                      <a:ea typeface="微软雅黑" pitchFamily="34" charset="-122"/>
                    </a:rPr>
                    <a:t>找到检测阶段获取的数据</a:t>
                  </a:r>
                  <a:endParaRPr lang="zh-CN" altLang="en-US" sz="975" dirty="0">
                    <a:solidFill>
                      <a:srgbClr val="414455"/>
                    </a:solidFill>
                    <a:latin typeface="微软雅黑" pitchFamily="34" charset="-122"/>
                    <a:ea typeface="微软雅黑" pitchFamily="34" charset="-122"/>
                  </a:endParaRPr>
                </a:p>
              </p:txBody>
            </p:sp>
          </mc:Choice>
          <mc:Fallback>
            <p:sp>
              <p:nvSpPr>
                <p:cNvPr id="170" name="线形标注 2(带强调线) 4"/>
                <p:cNvSpPr>
                  <a:spLocks noRot="1" noChangeAspect="1" noMove="1" noResize="1" noEditPoints="1" noAdjustHandles="1" noChangeArrowheads="1" noChangeShapeType="1" noTextEdit="1"/>
                </p:cNvSpPr>
                <p:nvPr/>
              </p:nvSpPr>
              <p:spPr bwMode="auto">
                <a:xfrm>
                  <a:off x="6372200" y="2917386"/>
                  <a:ext cx="3013062" cy="397789"/>
                </a:xfrm>
                <a:prstGeom prst="accentCallout2">
                  <a:avLst>
                    <a:gd name="adj1" fmla="val 21366"/>
                    <a:gd name="adj2" fmla="val -1991"/>
                    <a:gd name="adj3" fmla="val 22171"/>
                    <a:gd name="adj4" fmla="val -43032"/>
                    <a:gd name="adj5" fmla="val 22153"/>
                    <a:gd name="adj6" fmla="val -59153"/>
                  </a:avLst>
                </a:prstGeom>
                <a:blipFill>
                  <a:blip r:embed="rId13"/>
                  <a:stretch>
                    <a:fillRect t="-32692" r="-158730" b="-46154"/>
                  </a:stretch>
                </a:blip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a:lstStyle/>
                <a:p>
                  <a:r>
                    <a:rPr lang="zh-CN" altLang="en-US">
                      <a:noFill/>
                    </a:rPr>
                    <a:t> </a:t>
                  </a:r>
                </a:p>
              </p:txBody>
            </p:sp>
          </mc:Fallback>
        </mc:AlternateContent>
        <p:sp>
          <p:nvSpPr>
            <p:cNvPr id="171" name="线形标注 2(带强调线) 5"/>
            <p:cNvSpPr>
              <a:spLocks/>
            </p:cNvSpPr>
            <p:nvPr/>
          </p:nvSpPr>
          <p:spPr bwMode="auto">
            <a:xfrm>
              <a:off x="6372200" y="3620382"/>
              <a:ext cx="3013062" cy="396493"/>
            </a:xfrm>
            <a:prstGeom prst="accentCallout2">
              <a:avLst>
                <a:gd name="adj1" fmla="val 48468"/>
                <a:gd name="adj2" fmla="val -2245"/>
                <a:gd name="adj3" fmla="val 47782"/>
                <a:gd name="adj4" fmla="val -82347"/>
                <a:gd name="adj5" fmla="val 82199"/>
                <a:gd name="adj6" fmla="val -85088"/>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p:sp>
          <p:nvSpPr>
            <p:cNvPr id="172" name="线形标注 2(带强调线) 6"/>
            <p:cNvSpPr>
              <a:spLocks/>
            </p:cNvSpPr>
            <p:nvPr/>
          </p:nvSpPr>
          <p:spPr bwMode="auto">
            <a:xfrm>
              <a:off x="6346941" y="4342606"/>
              <a:ext cx="3013062" cy="397789"/>
            </a:xfrm>
            <a:prstGeom prst="accentCallout2">
              <a:avLst>
                <a:gd name="adj1" fmla="val 21366"/>
                <a:gd name="adj2" fmla="val -1991"/>
                <a:gd name="adj3" fmla="val 22616"/>
                <a:gd name="adj4" fmla="val -23181"/>
                <a:gd name="adj5" fmla="val -39750"/>
                <a:gd name="adj6" fmla="val -31556"/>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p:grpSp>
      <p:grpSp>
        <p:nvGrpSpPr>
          <p:cNvPr id="229" name="组合 228"/>
          <p:cNvGrpSpPr/>
          <p:nvPr/>
        </p:nvGrpSpPr>
        <p:grpSpPr>
          <a:xfrm>
            <a:off x="5326781" y="3497819"/>
            <a:ext cx="699713" cy="632391"/>
            <a:chOff x="2156710" y="1819625"/>
            <a:chExt cx="2399532" cy="2439470"/>
          </a:xfrm>
        </p:grpSpPr>
        <p:sp>
          <p:nvSpPr>
            <p:cNvPr id="230" name="矩形 229"/>
            <p:cNvSpPr>
              <a:spLocks noChangeArrowheads="1"/>
            </p:cNvSpPr>
            <p:nvPr/>
          </p:nvSpPr>
          <p:spPr bwMode="auto">
            <a:xfrm>
              <a:off x="2156710"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1" name="矩形 230"/>
            <p:cNvSpPr>
              <a:spLocks noChangeArrowheads="1"/>
            </p:cNvSpPr>
            <p:nvPr/>
          </p:nvSpPr>
          <p:spPr bwMode="auto">
            <a:xfrm>
              <a:off x="2982130"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2" name="矩形 231"/>
            <p:cNvSpPr>
              <a:spLocks noChangeArrowheads="1"/>
            </p:cNvSpPr>
            <p:nvPr/>
          </p:nvSpPr>
          <p:spPr bwMode="auto">
            <a:xfrm>
              <a:off x="3807550"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3" name="矩形 232"/>
            <p:cNvSpPr>
              <a:spLocks noChangeArrowheads="1"/>
            </p:cNvSpPr>
            <p:nvPr/>
          </p:nvSpPr>
          <p:spPr bwMode="auto">
            <a:xfrm>
              <a:off x="2156710"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4" name="矩形 233"/>
            <p:cNvSpPr>
              <a:spLocks noChangeArrowheads="1"/>
            </p:cNvSpPr>
            <p:nvPr/>
          </p:nvSpPr>
          <p:spPr bwMode="auto">
            <a:xfrm>
              <a:off x="298213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5" name="矩形 234"/>
            <p:cNvSpPr>
              <a:spLocks noChangeArrowheads="1"/>
            </p:cNvSpPr>
            <p:nvPr/>
          </p:nvSpPr>
          <p:spPr bwMode="auto">
            <a:xfrm>
              <a:off x="380755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6" name="矩形 235"/>
            <p:cNvSpPr>
              <a:spLocks noChangeArrowheads="1"/>
            </p:cNvSpPr>
            <p:nvPr/>
          </p:nvSpPr>
          <p:spPr bwMode="auto">
            <a:xfrm>
              <a:off x="215671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7" name="矩形 236"/>
            <p:cNvSpPr>
              <a:spLocks noChangeArrowheads="1"/>
            </p:cNvSpPr>
            <p:nvPr/>
          </p:nvSpPr>
          <p:spPr bwMode="auto">
            <a:xfrm>
              <a:off x="298213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8" name="矩形 237"/>
            <p:cNvSpPr>
              <a:spLocks noChangeArrowheads="1"/>
            </p:cNvSpPr>
            <p:nvPr/>
          </p:nvSpPr>
          <p:spPr bwMode="auto">
            <a:xfrm>
              <a:off x="3807550"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239" name="图片 1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156712"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0" name="图片 1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807550"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1" name="图片 1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982130"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2" name="图片 1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156712"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3" name="图片 1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807550"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44" name="AutoShape 21"/>
          <p:cNvSpPr>
            <a:spLocks noChangeArrowheads="1"/>
          </p:cNvSpPr>
          <p:nvPr/>
        </p:nvSpPr>
        <p:spPr bwMode="auto">
          <a:xfrm rot="10800000" flipH="1">
            <a:off x="4669623" y="3567637"/>
            <a:ext cx="386720" cy="419115"/>
          </a:xfrm>
          <a:prstGeom prst="rightArrow">
            <a:avLst>
              <a:gd name="adj1" fmla="val 50000"/>
              <a:gd name="adj2" fmla="val 29014"/>
            </a:avLst>
          </a:prstGeom>
          <a:solidFill>
            <a:srgbClr val="414455"/>
          </a:solidFill>
          <a:ln w="3175" algn="ctr">
            <a:solidFill>
              <a:srgbClr val="D7D7D7"/>
            </a:solidFill>
            <a:miter lim="800000"/>
            <a:headEnd/>
            <a:tailEnd/>
          </a:ln>
          <a:effectLst>
            <a:outerShdw dist="38100" dir="5400000" algn="t" rotWithShape="0">
              <a:srgbClr val="000000">
                <a:alpha val="39999"/>
              </a:srgbClr>
            </a:outerShdw>
          </a:effectLst>
        </p:spPr>
        <p:txBody>
          <a:bodyPr vert="eaVert" lIns="0" tIns="40606" rIns="0" bIns="40606" anchor="ctr"/>
          <a:lstStyle/>
          <a:p>
            <a:pPr fontAlgn="base">
              <a:lnSpc>
                <a:spcPct val="120000"/>
              </a:lnSpc>
              <a:spcBef>
                <a:spcPts val="533"/>
              </a:spcBef>
              <a:spcAft>
                <a:spcPts val="533"/>
              </a:spcAft>
              <a:defRPr/>
            </a:pPr>
            <a:endParaRPr lang="en-US" sz="2475" kern="0" dirty="0">
              <a:solidFill>
                <a:sysClr val="window" lastClr="FFFFFF"/>
              </a:solidFill>
              <a:latin typeface="Impact" pitchFamily="34" charset="0"/>
            </a:endParaRPr>
          </a:p>
        </p:txBody>
      </p:sp>
      <p:sp>
        <p:nvSpPr>
          <p:cNvPr id="245" name="文本框 244"/>
          <p:cNvSpPr txBox="1"/>
          <p:nvPr/>
        </p:nvSpPr>
        <p:spPr>
          <a:xfrm>
            <a:off x="2324830" y="2814513"/>
            <a:ext cx="461665" cy="288032"/>
          </a:xfrm>
          <a:prstGeom prst="rect">
            <a:avLst/>
          </a:prstGeom>
          <a:noFill/>
        </p:spPr>
        <p:txBody>
          <a:bodyPr vert="eaVert" wrap="square" rtlCol="0">
            <a:spAutoFit/>
          </a:bodyPr>
          <a:lstStyle/>
          <a:p>
            <a:r>
              <a:rPr lang="en-US" altLang="zh-CN" dirty="0" smtClean="0"/>
              <a:t>…</a:t>
            </a:r>
            <a:endParaRPr lang="zh-CN" altLang="en-US" dirty="0"/>
          </a:p>
        </p:txBody>
      </p:sp>
      <p:sp>
        <p:nvSpPr>
          <p:cNvPr id="250" name="右大括号 249"/>
          <p:cNvSpPr/>
          <p:nvPr/>
        </p:nvSpPr>
        <p:spPr>
          <a:xfrm>
            <a:off x="6213355" y="1939073"/>
            <a:ext cx="648072" cy="1872481"/>
          </a:xfrm>
          <a:prstGeom prst="righ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mc:AlternateContent xmlns:mc="http://schemas.openxmlformats.org/markup-compatibility/2006">
        <mc:Choice xmlns:a14="http://schemas.microsoft.com/office/drawing/2010/main" Requires="a14">
          <p:sp>
            <p:nvSpPr>
              <p:cNvPr id="251" name="TextBox 41"/>
              <p:cNvSpPr txBox="1"/>
              <p:nvPr/>
            </p:nvSpPr>
            <p:spPr>
              <a:xfrm>
                <a:off x="7020272" y="2523822"/>
                <a:ext cx="1779791" cy="702981"/>
              </a:xfrm>
              <a:prstGeom prst="rect">
                <a:avLst/>
              </a:prstGeom>
              <a:noFill/>
            </p:spPr>
            <p:txBody>
              <a:bodyPr wrap="square" lIns="60926" tIns="30464" rIns="60926" bIns="30464" rtlCol="0">
                <a:spAutoFit/>
              </a:bodyPr>
              <a:lstStyle/>
              <a:p>
                <a:pPr>
                  <a:lnSpc>
                    <a:spcPct val="130000"/>
                  </a:lnSpc>
                </a:pPr>
                <a:r>
                  <a:rPr lang="zh-CN" altLang="en-US" sz="1050" dirty="0" smtClean="0">
                    <a:solidFill>
                      <a:srgbClr val="414455"/>
                    </a:solidFill>
                    <a:latin typeface="微软雅黑" pitchFamily="34" charset="-122"/>
                    <a:ea typeface="微软雅黑" pitchFamily="34" charset="-122"/>
                  </a:rPr>
                  <a:t>对多组样本的检测数据进行汇总，求平均值得到</a:t>
                </a:r>
                <a:r>
                  <a:rPr lang="zh-CN" altLang="en-US" sz="1050" dirty="0">
                    <a:solidFill>
                      <a:srgbClr val="414455"/>
                    </a:solidFill>
                    <a:latin typeface="微软雅黑" pitchFamily="34" charset="-122"/>
                    <a:ea typeface="微软雅黑" pitchFamily="34" charset="-122"/>
                  </a:rPr>
                  <a:t>假设密钥</a:t>
                </a:r>
                <a14:m>
                  <m:oMath xmlns:m="http://schemas.openxmlformats.org/officeDocument/2006/math">
                    <m:acc>
                      <m:accPr>
                        <m:chr m:val="̂"/>
                        <m:ctrlPr>
                          <a:rPr lang="zh-CN" altLang="en-US" sz="1050">
                            <a:solidFill>
                              <a:srgbClr val="414455"/>
                            </a:solidFill>
                            <a:latin typeface="微软雅黑" pitchFamily="34" charset="-122"/>
                            <a:ea typeface="微软雅黑" pitchFamily="34" charset="-122"/>
                          </a:rPr>
                        </m:ctrlPr>
                      </m:accPr>
                      <m:e>
                        <m:r>
                          <a:rPr lang="en-US" altLang="zh-CN" sz="1050">
                            <a:solidFill>
                              <a:srgbClr val="414455"/>
                            </a:solidFill>
                            <a:latin typeface="微软雅黑" pitchFamily="34" charset="-122"/>
                            <a:ea typeface="微软雅黑" pitchFamily="34" charset="-122"/>
                          </a:rPr>
                          <m:t>𝑘</m:t>
                        </m:r>
                      </m:e>
                    </m:acc>
                  </m:oMath>
                </a14:m>
                <a:r>
                  <a:rPr lang="zh-CN" altLang="en-US" sz="1050" dirty="0">
                    <a:solidFill>
                      <a:srgbClr val="414455"/>
                    </a:solidFill>
                    <a:latin typeface="微软雅黑" pitchFamily="34" charset="-122"/>
                    <a:ea typeface="微软雅黑" pitchFamily="34" charset="-122"/>
                  </a:rPr>
                  <a:t>的度量分</a:t>
                </a:r>
                <a14:m>
                  <m:oMath xmlns:m="http://schemas.openxmlformats.org/officeDocument/2006/math">
                    <m:acc>
                      <m:accPr>
                        <m:chr m:val="̂"/>
                        <m:ctrlPr>
                          <a:rPr lang="zh-CN" altLang="en-US" sz="1050" i="1">
                            <a:solidFill>
                              <a:srgbClr val="414455"/>
                            </a:solidFill>
                            <a:latin typeface="Cambria Math" panose="02040503050406030204" pitchFamily="18" charset="0"/>
                            <a:ea typeface="微软雅黑" pitchFamily="34" charset="-122"/>
                          </a:rPr>
                        </m:ctrlPr>
                      </m:accPr>
                      <m:e>
                        <m:r>
                          <a:rPr lang="en-US" altLang="zh-CN" sz="1050" b="0" i="1" smtClean="0">
                            <a:solidFill>
                              <a:srgbClr val="414455"/>
                            </a:solidFill>
                            <a:latin typeface="Cambria Math" panose="02040503050406030204" pitchFamily="18" charset="0"/>
                            <a:ea typeface="微软雅黑" pitchFamily="34" charset="-122"/>
                          </a:rPr>
                          <m:t>𝑚</m:t>
                        </m:r>
                      </m:e>
                    </m:acc>
                  </m:oMath>
                </a14:m>
                <a:endParaRPr lang="zh-CN" altLang="en-US" sz="1050" dirty="0">
                  <a:solidFill>
                    <a:srgbClr val="414455"/>
                  </a:solidFill>
                  <a:latin typeface="微软雅黑" pitchFamily="34" charset="-122"/>
                  <a:ea typeface="微软雅黑" pitchFamily="34" charset="-122"/>
                </a:endParaRPr>
              </a:p>
            </p:txBody>
          </p:sp>
        </mc:Choice>
        <mc:Fallback>
          <p:sp>
            <p:nvSpPr>
              <p:cNvPr id="251" name="TextBox 41"/>
              <p:cNvSpPr txBox="1">
                <a:spLocks noRot="1" noChangeAspect="1" noMove="1" noResize="1" noEditPoints="1" noAdjustHandles="1" noChangeArrowheads="1" noChangeShapeType="1" noTextEdit="1"/>
              </p:cNvSpPr>
              <p:nvPr/>
            </p:nvSpPr>
            <p:spPr>
              <a:xfrm>
                <a:off x="7020272" y="2523822"/>
                <a:ext cx="1779791" cy="702981"/>
              </a:xfrm>
              <a:prstGeom prst="rect">
                <a:avLst/>
              </a:prstGeom>
              <a:blipFill>
                <a:blip r:embed="rId14"/>
                <a:stretch>
                  <a:fillRect l="-1370" b="-347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748078007"/>
      </p:ext>
    </p:extLst>
  </p:cSld>
  <p:clrMapOvr>
    <a:masterClrMapping/>
  </p:clrMapOvr>
  <p:transition spd="slow" advClick="0"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1000"/>
                                        <p:tgtEl>
                                          <p:spTgt spid="86"/>
                                        </p:tgtEl>
                                      </p:cBhvr>
                                    </p:animEffect>
                                    <p:anim calcmode="lin" valueType="num">
                                      <p:cBhvr>
                                        <p:cTn id="8" dur="1000" fill="hold"/>
                                        <p:tgtEl>
                                          <p:spTgt spid="86"/>
                                        </p:tgtEl>
                                        <p:attrNameLst>
                                          <p:attrName>ppt_x</p:attrName>
                                        </p:attrNameLst>
                                      </p:cBhvr>
                                      <p:tavLst>
                                        <p:tav tm="0">
                                          <p:val>
                                            <p:strVal val="#ppt_x"/>
                                          </p:val>
                                        </p:tav>
                                        <p:tav tm="100000">
                                          <p:val>
                                            <p:strVal val="#ppt_x"/>
                                          </p:val>
                                        </p:tav>
                                      </p:tavLst>
                                    </p:anim>
                                    <p:anim calcmode="lin" valueType="num">
                                      <p:cBhvr>
                                        <p:cTn id="9" dur="1000" fill="hold"/>
                                        <p:tgtEl>
                                          <p:spTgt spid="8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244"/>
                                        </p:tgtEl>
                                        <p:attrNameLst>
                                          <p:attrName>style.visibility</p:attrName>
                                        </p:attrNameLst>
                                      </p:cBhvr>
                                      <p:to>
                                        <p:strVal val="visible"/>
                                      </p:to>
                                    </p:set>
                                    <p:animEffect transition="in" filter="fade">
                                      <p:cBhvr>
                                        <p:cTn id="13" dur="1000"/>
                                        <p:tgtEl>
                                          <p:spTgt spid="244"/>
                                        </p:tgtEl>
                                      </p:cBhvr>
                                    </p:animEffect>
                                    <p:anim calcmode="lin" valueType="num">
                                      <p:cBhvr>
                                        <p:cTn id="14" dur="1000" fill="hold"/>
                                        <p:tgtEl>
                                          <p:spTgt spid="244"/>
                                        </p:tgtEl>
                                        <p:attrNameLst>
                                          <p:attrName>ppt_x</p:attrName>
                                        </p:attrNameLst>
                                      </p:cBhvr>
                                      <p:tavLst>
                                        <p:tav tm="0">
                                          <p:val>
                                            <p:strVal val="#ppt_x"/>
                                          </p:val>
                                        </p:tav>
                                        <p:tav tm="100000">
                                          <p:val>
                                            <p:strVal val="#ppt_x"/>
                                          </p:val>
                                        </p:tav>
                                      </p:tavLst>
                                    </p:anim>
                                    <p:anim calcmode="lin" valueType="num">
                                      <p:cBhvr>
                                        <p:cTn id="15" dur="1000" fill="hold"/>
                                        <p:tgtEl>
                                          <p:spTgt spid="24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251"/>
                                        </p:tgtEl>
                                        <p:attrNameLst>
                                          <p:attrName>style.visibility</p:attrName>
                                        </p:attrNameLst>
                                      </p:cBhvr>
                                      <p:to>
                                        <p:strVal val="visible"/>
                                      </p:to>
                                    </p:set>
                                    <p:animEffect transition="in" filter="wipe(left)">
                                      <p:cBhvr>
                                        <p:cTn id="19"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animBg="1"/>
      <p:bldP spid="244" grpId="0" animBg="1"/>
      <p:bldP spid="25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txBox="1">
            <a:spLocks/>
          </p:cNvSpPr>
          <p:nvPr/>
        </p:nvSpPr>
        <p:spPr>
          <a:xfrm>
            <a:off x="1907704" y="1563638"/>
            <a:ext cx="5202769" cy="1944216"/>
          </a:xfrm>
          <a:prstGeom prst="rect">
            <a:avLst/>
          </a:prstGeom>
        </p:spPr>
        <p:txBody>
          <a:bodyPr/>
          <a:lst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a:lstStyle>
          <a:p>
            <a:pPr marL="0" lvl="1" indent="0">
              <a:buNone/>
            </a:pPr>
            <a:r>
              <a:rPr lang="en-US" altLang="zh-CN" dirty="0" smtClean="0"/>
              <a:t>	</a:t>
            </a:r>
            <a:r>
              <a:rPr lang="en-US" altLang="zh-CN" sz="1600" dirty="0" smtClean="0"/>
              <a:t>KS</a:t>
            </a:r>
            <a:r>
              <a:rPr lang="zh-CN" altLang="en-US" sz="1600" dirty="0"/>
              <a:t>检验是假设检验中的一种，它可以被用来判断随机抽样中样本与样本或总体与总体之间的关系是由于误差引起的还是由本质差别引起的。假设检验的原理是首先对总体做出某种假设，然后通过抽样的方法来判断是否接受该假设。</a:t>
            </a:r>
          </a:p>
          <a:p>
            <a:pPr marL="0" lvl="1" indent="0">
              <a:buNone/>
            </a:pPr>
            <a:endParaRPr lang="en-US" altLang="zh-CN" dirty="0" smtClean="0"/>
          </a:p>
          <a:p>
            <a:pPr lvl="1">
              <a:buFont typeface="Wingdings" panose="05000000000000000000" pitchFamily="2" charset="2"/>
              <a:buChar char="n"/>
            </a:pPr>
            <a:endParaRPr lang="en-US" altLang="zh-CN" dirty="0" smtClean="0"/>
          </a:p>
          <a:p>
            <a:endParaRPr lang="en-US" altLang="zh-CN" dirty="0" smtClean="0"/>
          </a:p>
          <a:p>
            <a:pPr lvl="1">
              <a:buFont typeface="Wingdings" panose="05000000000000000000" pitchFamily="2" charset="2"/>
              <a:buChar char="n"/>
            </a:pPr>
            <a:endParaRPr lang="en-US" altLang="zh-CN" dirty="0" smtClean="0"/>
          </a:p>
          <a:p>
            <a:pPr marL="914400" lvl="2" indent="0">
              <a:buFont typeface="Arial" panose="020B0604020202020204" pitchFamily="34" charset="0"/>
              <a:buNone/>
            </a:pPr>
            <a:endParaRPr lang="en-US" altLang="zh-CN" dirty="0"/>
          </a:p>
        </p:txBody>
      </p:sp>
    </p:spTree>
    <p:extLst>
      <p:ext uri="{BB962C8B-B14F-4D97-AF65-F5344CB8AC3E}">
        <p14:creationId xmlns:p14="http://schemas.microsoft.com/office/powerpoint/2010/main" val="3032432582"/>
      </p:ext>
    </p:extLst>
  </p:cSld>
  <p:clrMapOvr>
    <a:masterClrMapping/>
  </p:clrMapOvr>
  <p:transition spd="slow" advClick="0" advTm="3000">
    <p:wip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组合 69"/>
          <p:cNvGrpSpPr/>
          <p:nvPr/>
        </p:nvGrpSpPr>
        <p:grpSpPr>
          <a:xfrm>
            <a:off x="1761450" y="1318000"/>
            <a:ext cx="2880320" cy="1368152"/>
            <a:chOff x="2555776" y="1491630"/>
            <a:chExt cx="6829486" cy="3312368"/>
          </a:xfrm>
        </p:grpSpPr>
        <p:grpSp>
          <p:nvGrpSpPr>
            <p:cNvPr id="64" name="组合 63"/>
            <p:cNvGrpSpPr/>
            <p:nvPr/>
          </p:nvGrpSpPr>
          <p:grpSpPr>
            <a:xfrm>
              <a:off x="2555776" y="1779662"/>
              <a:ext cx="3096344" cy="3024336"/>
              <a:chOff x="2156710" y="1819625"/>
              <a:chExt cx="4883296" cy="4955442"/>
            </a:xfrm>
          </p:grpSpPr>
          <p:sp>
            <p:nvSpPr>
              <p:cNvPr id="2" name="矩形 1"/>
              <p:cNvSpPr>
                <a:spLocks noChangeArrowheads="1"/>
              </p:cNvSpPr>
              <p:nvPr/>
            </p:nvSpPr>
            <p:spPr bwMode="auto">
              <a:xfrm>
                <a:off x="2156710"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3" name="矩形 2"/>
              <p:cNvSpPr>
                <a:spLocks noChangeArrowheads="1"/>
              </p:cNvSpPr>
              <p:nvPr/>
            </p:nvSpPr>
            <p:spPr bwMode="auto">
              <a:xfrm>
                <a:off x="2982130"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 name="矩形 3"/>
              <p:cNvSpPr>
                <a:spLocks noChangeArrowheads="1"/>
              </p:cNvSpPr>
              <p:nvPr/>
            </p:nvSpPr>
            <p:spPr bwMode="auto">
              <a:xfrm>
                <a:off x="3807550"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 name="矩形 4"/>
              <p:cNvSpPr>
                <a:spLocks noChangeArrowheads="1"/>
              </p:cNvSpPr>
              <p:nvPr/>
            </p:nvSpPr>
            <p:spPr bwMode="auto">
              <a:xfrm>
                <a:off x="2156710"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6" name="矩形 5"/>
              <p:cNvSpPr>
                <a:spLocks noChangeArrowheads="1"/>
              </p:cNvSpPr>
              <p:nvPr/>
            </p:nvSpPr>
            <p:spPr bwMode="auto">
              <a:xfrm>
                <a:off x="298213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 name="矩形 6"/>
              <p:cNvSpPr>
                <a:spLocks noChangeArrowheads="1"/>
              </p:cNvSpPr>
              <p:nvPr/>
            </p:nvSpPr>
            <p:spPr bwMode="auto">
              <a:xfrm>
                <a:off x="380755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8" name="矩形 7"/>
              <p:cNvSpPr>
                <a:spLocks noChangeArrowheads="1"/>
              </p:cNvSpPr>
              <p:nvPr/>
            </p:nvSpPr>
            <p:spPr bwMode="auto">
              <a:xfrm>
                <a:off x="215671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9" name="矩形 8"/>
              <p:cNvSpPr>
                <a:spLocks noChangeArrowheads="1"/>
              </p:cNvSpPr>
              <p:nvPr/>
            </p:nvSpPr>
            <p:spPr bwMode="auto">
              <a:xfrm>
                <a:off x="298213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0" name="矩形 9"/>
              <p:cNvSpPr>
                <a:spLocks noChangeArrowheads="1"/>
              </p:cNvSpPr>
              <p:nvPr/>
            </p:nvSpPr>
            <p:spPr bwMode="auto">
              <a:xfrm>
                <a:off x="3807550"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11"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6712"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07550"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82130"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56712"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07550"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矩形 20"/>
              <p:cNvSpPr>
                <a:spLocks noChangeArrowheads="1"/>
              </p:cNvSpPr>
              <p:nvPr/>
            </p:nvSpPr>
            <p:spPr bwMode="auto">
              <a:xfrm>
                <a:off x="4640474"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2" name="矩形 21"/>
              <p:cNvSpPr>
                <a:spLocks noChangeArrowheads="1"/>
              </p:cNvSpPr>
              <p:nvPr/>
            </p:nvSpPr>
            <p:spPr bwMode="auto">
              <a:xfrm>
                <a:off x="5465894"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 name="矩形 22"/>
              <p:cNvSpPr>
                <a:spLocks noChangeArrowheads="1"/>
              </p:cNvSpPr>
              <p:nvPr/>
            </p:nvSpPr>
            <p:spPr bwMode="auto">
              <a:xfrm>
                <a:off x="6291314"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4" name="矩形 23"/>
              <p:cNvSpPr>
                <a:spLocks noChangeArrowheads="1"/>
              </p:cNvSpPr>
              <p:nvPr/>
            </p:nvSpPr>
            <p:spPr bwMode="auto">
              <a:xfrm>
                <a:off x="4640474"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5" name="矩形 24"/>
              <p:cNvSpPr>
                <a:spLocks noChangeArrowheads="1"/>
              </p:cNvSpPr>
              <p:nvPr/>
            </p:nvSpPr>
            <p:spPr bwMode="auto">
              <a:xfrm>
                <a:off x="5465894"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6" name="矩形 25"/>
              <p:cNvSpPr>
                <a:spLocks noChangeArrowheads="1"/>
              </p:cNvSpPr>
              <p:nvPr/>
            </p:nvSpPr>
            <p:spPr bwMode="auto">
              <a:xfrm>
                <a:off x="6291314"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7" name="矩形 26"/>
              <p:cNvSpPr>
                <a:spLocks noChangeArrowheads="1"/>
              </p:cNvSpPr>
              <p:nvPr/>
            </p:nvSpPr>
            <p:spPr bwMode="auto">
              <a:xfrm>
                <a:off x="4640474"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8" name="矩形 27"/>
              <p:cNvSpPr>
                <a:spLocks noChangeArrowheads="1"/>
              </p:cNvSpPr>
              <p:nvPr/>
            </p:nvSpPr>
            <p:spPr bwMode="auto">
              <a:xfrm>
                <a:off x="5465894"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9" name="矩形 28"/>
              <p:cNvSpPr>
                <a:spLocks noChangeArrowheads="1"/>
              </p:cNvSpPr>
              <p:nvPr/>
            </p:nvSpPr>
            <p:spPr bwMode="auto">
              <a:xfrm>
                <a:off x="6291314"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30"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0476"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91314"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65894"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40476"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291314"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矩形 35"/>
              <p:cNvSpPr>
                <a:spLocks noChangeArrowheads="1"/>
              </p:cNvSpPr>
              <p:nvPr/>
            </p:nvSpPr>
            <p:spPr bwMode="auto">
              <a:xfrm>
                <a:off x="2156710" y="435257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37" name="矩形 36"/>
              <p:cNvSpPr>
                <a:spLocks noChangeArrowheads="1"/>
              </p:cNvSpPr>
              <p:nvPr/>
            </p:nvSpPr>
            <p:spPr bwMode="auto">
              <a:xfrm>
                <a:off x="2982130" y="434512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38" name="矩形 37"/>
              <p:cNvSpPr>
                <a:spLocks noChangeArrowheads="1"/>
              </p:cNvSpPr>
              <p:nvPr/>
            </p:nvSpPr>
            <p:spPr bwMode="auto">
              <a:xfrm>
                <a:off x="3807550" y="435257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39" name="矩形 38"/>
              <p:cNvSpPr>
                <a:spLocks noChangeArrowheads="1"/>
              </p:cNvSpPr>
              <p:nvPr/>
            </p:nvSpPr>
            <p:spPr bwMode="auto">
              <a:xfrm>
                <a:off x="2156710" y="519608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0" name="矩形 39"/>
              <p:cNvSpPr>
                <a:spLocks noChangeArrowheads="1"/>
              </p:cNvSpPr>
              <p:nvPr/>
            </p:nvSpPr>
            <p:spPr bwMode="auto">
              <a:xfrm>
                <a:off x="2982130"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1" name="矩形 40"/>
              <p:cNvSpPr>
                <a:spLocks noChangeArrowheads="1"/>
              </p:cNvSpPr>
              <p:nvPr/>
            </p:nvSpPr>
            <p:spPr bwMode="auto">
              <a:xfrm>
                <a:off x="3807550"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2" name="矩形 41"/>
              <p:cNvSpPr>
                <a:spLocks noChangeArrowheads="1"/>
              </p:cNvSpPr>
              <p:nvPr/>
            </p:nvSpPr>
            <p:spPr bwMode="auto">
              <a:xfrm>
                <a:off x="2156710"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3" name="矩形 42"/>
              <p:cNvSpPr>
                <a:spLocks noChangeArrowheads="1"/>
              </p:cNvSpPr>
              <p:nvPr/>
            </p:nvSpPr>
            <p:spPr bwMode="auto">
              <a:xfrm>
                <a:off x="2982130"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44" name="矩形 43"/>
              <p:cNvSpPr>
                <a:spLocks noChangeArrowheads="1"/>
              </p:cNvSpPr>
              <p:nvPr/>
            </p:nvSpPr>
            <p:spPr bwMode="auto">
              <a:xfrm>
                <a:off x="3807550" y="601906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45"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6712" y="4335597"/>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07550" y="4345123"/>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82130" y="5196086"/>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56712" y="6019066"/>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07550" y="6028591"/>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 name="矩形 49"/>
              <p:cNvSpPr>
                <a:spLocks noChangeArrowheads="1"/>
              </p:cNvSpPr>
              <p:nvPr/>
            </p:nvSpPr>
            <p:spPr bwMode="auto">
              <a:xfrm>
                <a:off x="4640474" y="435257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1" name="矩形 50"/>
              <p:cNvSpPr>
                <a:spLocks noChangeArrowheads="1"/>
              </p:cNvSpPr>
              <p:nvPr/>
            </p:nvSpPr>
            <p:spPr bwMode="auto">
              <a:xfrm>
                <a:off x="5465894" y="434512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2" name="矩形 51"/>
              <p:cNvSpPr>
                <a:spLocks noChangeArrowheads="1"/>
              </p:cNvSpPr>
              <p:nvPr/>
            </p:nvSpPr>
            <p:spPr bwMode="auto">
              <a:xfrm>
                <a:off x="6291314" y="435257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3" name="矩形 52"/>
              <p:cNvSpPr>
                <a:spLocks noChangeArrowheads="1"/>
              </p:cNvSpPr>
              <p:nvPr/>
            </p:nvSpPr>
            <p:spPr bwMode="auto">
              <a:xfrm>
                <a:off x="4640474" y="519608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4" name="矩形 53"/>
              <p:cNvSpPr>
                <a:spLocks noChangeArrowheads="1"/>
              </p:cNvSpPr>
              <p:nvPr/>
            </p:nvSpPr>
            <p:spPr bwMode="auto">
              <a:xfrm>
                <a:off x="5465894"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5" name="矩形 54"/>
              <p:cNvSpPr>
                <a:spLocks noChangeArrowheads="1"/>
              </p:cNvSpPr>
              <p:nvPr/>
            </p:nvSpPr>
            <p:spPr bwMode="auto">
              <a:xfrm>
                <a:off x="6291314"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6" name="矩形 55"/>
              <p:cNvSpPr>
                <a:spLocks noChangeArrowheads="1"/>
              </p:cNvSpPr>
              <p:nvPr/>
            </p:nvSpPr>
            <p:spPr bwMode="auto">
              <a:xfrm>
                <a:off x="4640474"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7" name="矩形 56"/>
              <p:cNvSpPr>
                <a:spLocks noChangeArrowheads="1"/>
              </p:cNvSpPr>
              <p:nvPr/>
            </p:nvSpPr>
            <p:spPr bwMode="auto">
              <a:xfrm>
                <a:off x="5465895" y="6019066"/>
                <a:ext cx="748692"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58" name="矩形 57"/>
              <p:cNvSpPr>
                <a:spLocks noChangeArrowheads="1"/>
              </p:cNvSpPr>
              <p:nvPr/>
            </p:nvSpPr>
            <p:spPr bwMode="auto">
              <a:xfrm>
                <a:off x="6291314" y="601906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59"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0476" y="4335597"/>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91314" y="4345123"/>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65894" y="5196086"/>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40476" y="6019066"/>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3"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291314" y="6028591"/>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5" name="线形标注 2(带强调线) 2"/>
            <p:cNvSpPr>
              <a:spLocks/>
            </p:cNvSpPr>
            <p:nvPr/>
          </p:nvSpPr>
          <p:spPr bwMode="auto">
            <a:xfrm>
              <a:off x="6372200" y="1491630"/>
              <a:ext cx="3013062" cy="396493"/>
            </a:xfrm>
            <a:prstGeom prst="accentCallout2">
              <a:avLst>
                <a:gd name="adj1" fmla="val 21366"/>
                <a:gd name="adj2" fmla="val -1991"/>
                <a:gd name="adj3" fmla="val 18745"/>
                <a:gd name="adj4" fmla="val -80296"/>
                <a:gd name="adj5" fmla="val 70583"/>
                <a:gd name="adj6" fmla="val -85856"/>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endParaRPr lang="zh-CN" altLang="en-US" sz="975" dirty="0">
                <a:solidFill>
                  <a:srgbClr val="414455"/>
                </a:solidFill>
                <a:latin typeface="微软雅黑" pitchFamily="34" charset="-122"/>
                <a:ea typeface="微软雅黑" pitchFamily="34" charset="-122"/>
              </a:endParaRPr>
            </a:p>
          </p:txBody>
        </p:sp>
        <p:sp>
          <p:nvSpPr>
            <p:cNvPr id="66" name="线形标注 2(带强调线) 3"/>
            <p:cNvSpPr>
              <a:spLocks/>
            </p:cNvSpPr>
            <p:nvPr/>
          </p:nvSpPr>
          <p:spPr bwMode="auto">
            <a:xfrm>
              <a:off x="6372200" y="2214390"/>
              <a:ext cx="3013062" cy="397789"/>
            </a:xfrm>
            <a:prstGeom prst="accentCallout2">
              <a:avLst>
                <a:gd name="adj1" fmla="val 21366"/>
                <a:gd name="adj2" fmla="val -1991"/>
                <a:gd name="adj3" fmla="val 20681"/>
                <a:gd name="adj4" fmla="val -22926"/>
                <a:gd name="adj5" fmla="val -57167"/>
                <a:gd name="adj6" fmla="val -31815"/>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mc:AlternateContent xmlns:mc="http://schemas.openxmlformats.org/markup-compatibility/2006">
          <mc:Choice xmlns:a14="http://schemas.microsoft.com/office/drawing/2010/main" Requires="a14">
            <p:sp>
              <p:nvSpPr>
                <p:cNvPr id="67" name="线形标注 2(带强调线) 4"/>
                <p:cNvSpPr>
                  <a:spLocks/>
                </p:cNvSpPr>
                <p:nvPr/>
              </p:nvSpPr>
              <p:spPr bwMode="auto">
                <a:xfrm>
                  <a:off x="6372200" y="2917386"/>
                  <a:ext cx="3013062" cy="397789"/>
                </a:xfrm>
                <a:prstGeom prst="accentCallout2">
                  <a:avLst>
                    <a:gd name="adj1" fmla="val 21366"/>
                    <a:gd name="adj2" fmla="val -1991"/>
                    <a:gd name="adj3" fmla="val 22171"/>
                    <a:gd name="adj4" fmla="val -43032"/>
                    <a:gd name="adj5" fmla="val 22153"/>
                    <a:gd name="adj6" fmla="val -59153"/>
                  </a:avLst>
                </a:prstGeom>
                <a:noFill/>
                <a:ln w="15875" cmpd="sng">
                  <a:solidFill>
                    <a:srgbClr val="414455"/>
                  </a:solidFill>
                  <a:miter lim="800000"/>
                  <a:headEnd type="oval" w="med" len="med"/>
                  <a:tailEnd/>
                </a:ln>
                <a:extLst>
                  <a:ext uri="{909E8E84-426E-40DD-AFC4-6F175D3DCCD1}">
                    <a14:hiddenFill>
                      <a:solidFill>
                        <a:srgbClr val="FFFFFF"/>
                      </a:solidFill>
                    </a14:hiddenFill>
                  </a:ext>
                </a:extLst>
              </p:spPr>
              <p:txBody>
                <a:bodyPr lIns="56640" tIns="28320" rIns="56640" bIns="28320" anchor="ctr"/>
                <a:lstStyle/>
                <a:p>
                  <a:pPr lvl="0"/>
                  <a:r>
                    <a:rPr lang="zh-CN" altLang="en-US" sz="975" dirty="0" smtClean="0">
                      <a:solidFill>
                        <a:srgbClr val="414455"/>
                      </a:solidFill>
                      <a:latin typeface="微软雅黑" pitchFamily="34" charset="-122"/>
                      <a:ea typeface="微软雅黑" pitchFamily="34" charset="-122"/>
                    </a:rPr>
                    <a:t>通过明文</a:t>
                  </a:r>
                  <a14:m>
                    <m:oMath xmlns:m="http://schemas.openxmlformats.org/officeDocument/2006/math">
                      <m:sSub>
                        <m:sSubPr>
                          <m:ctrlPr>
                            <a:rPr lang="en-US" altLang="zh-CN" sz="975" i="1" smtClean="0">
                              <a:solidFill>
                                <a:srgbClr val="414455"/>
                              </a:solidFill>
                              <a:latin typeface="Cambria Math" panose="02040503050406030204" pitchFamily="18" charset="0"/>
                              <a:ea typeface="微软雅黑" pitchFamily="34" charset="-122"/>
                            </a:rPr>
                          </m:ctrlPr>
                        </m:sSubPr>
                        <m:e>
                          <m:r>
                            <a:rPr lang="en-US" altLang="zh-CN" sz="975" b="0" i="1" smtClean="0">
                              <a:solidFill>
                                <a:srgbClr val="414455"/>
                              </a:solidFill>
                              <a:latin typeface="Cambria Math" panose="02040503050406030204" pitchFamily="18" charset="0"/>
                              <a:ea typeface="微软雅黑" pitchFamily="34" charset="-122"/>
                            </a:rPr>
                            <m:t>𝑝</m:t>
                          </m:r>
                        </m:e>
                        <m:sub>
                          <m:r>
                            <a:rPr lang="en-US" altLang="zh-CN" sz="975" b="0" i="1" smtClean="0">
                              <a:solidFill>
                                <a:srgbClr val="414455"/>
                              </a:solidFill>
                              <a:latin typeface="Cambria Math" panose="02040503050406030204" pitchFamily="18" charset="0"/>
                              <a:ea typeface="微软雅黑" pitchFamily="34" charset="-122"/>
                            </a:rPr>
                            <m:t>1</m:t>
                          </m:r>
                        </m:sub>
                      </m:sSub>
                    </m:oMath>
                  </a14:m>
                  <a:r>
                    <a:rPr lang="zh-CN" altLang="en-US" sz="975" dirty="0" smtClean="0">
                      <a:solidFill>
                        <a:srgbClr val="414455"/>
                      </a:solidFill>
                      <a:latin typeface="微软雅黑" pitchFamily="34" charset="-122"/>
                      <a:ea typeface="微软雅黑" pitchFamily="34" charset="-122"/>
                    </a:rPr>
                    <a:t>和假设密钥</a:t>
                  </a:r>
                  <a14:m>
                    <m:oMath xmlns:m="http://schemas.openxmlformats.org/officeDocument/2006/math">
                      <m:acc>
                        <m:accPr>
                          <m:chr m:val="̂"/>
                          <m:ctrlPr>
                            <a:rPr lang="zh-CN" altLang="en-US" sz="975" i="1" smtClean="0">
                              <a:solidFill>
                                <a:srgbClr val="414455"/>
                              </a:solidFill>
                              <a:latin typeface="Cambria Math" panose="02040503050406030204" pitchFamily="18" charset="0"/>
                              <a:ea typeface="微软雅黑" pitchFamily="34" charset="-122"/>
                            </a:rPr>
                          </m:ctrlPr>
                        </m:accPr>
                        <m:e>
                          <m:r>
                            <a:rPr lang="en-US" altLang="zh-CN" sz="975" b="0" i="1" smtClean="0">
                              <a:solidFill>
                                <a:srgbClr val="414455"/>
                              </a:solidFill>
                              <a:latin typeface="Cambria Math" panose="02040503050406030204" pitchFamily="18" charset="0"/>
                              <a:ea typeface="微软雅黑" pitchFamily="34" charset="-122"/>
                            </a:rPr>
                            <m:t>𝑘</m:t>
                          </m:r>
                        </m:e>
                      </m:acc>
                    </m:oMath>
                  </a14:m>
                  <a:r>
                    <a:rPr lang="zh-CN" altLang="en-US" sz="975" dirty="0" smtClean="0">
                      <a:solidFill>
                        <a:srgbClr val="414455"/>
                      </a:solidFill>
                      <a:latin typeface="微软雅黑" pitchFamily="34" charset="-122"/>
                      <a:ea typeface="微软雅黑" pitchFamily="34" charset="-122"/>
                    </a:rPr>
                    <a:t>找到检测阶段获取的数据</a:t>
                  </a:r>
                  <a:endParaRPr lang="zh-CN" altLang="en-US" sz="975" dirty="0">
                    <a:solidFill>
                      <a:srgbClr val="414455"/>
                    </a:solidFill>
                    <a:latin typeface="微软雅黑" pitchFamily="34" charset="-122"/>
                    <a:ea typeface="微软雅黑" pitchFamily="34" charset="-122"/>
                  </a:endParaRPr>
                </a:p>
              </p:txBody>
            </p:sp>
          </mc:Choice>
          <mc:Fallback>
            <p:sp>
              <p:nvSpPr>
                <p:cNvPr id="67" name="线形标注 2(带强调线) 4"/>
                <p:cNvSpPr>
                  <a:spLocks noRot="1" noChangeAspect="1" noMove="1" noResize="1" noEditPoints="1" noAdjustHandles="1" noChangeArrowheads="1" noChangeShapeType="1" noTextEdit="1"/>
                </p:cNvSpPr>
                <p:nvPr/>
              </p:nvSpPr>
              <p:spPr bwMode="auto">
                <a:xfrm>
                  <a:off x="6372200" y="2917386"/>
                  <a:ext cx="3013062" cy="397789"/>
                </a:xfrm>
                <a:prstGeom prst="accentCallout2">
                  <a:avLst>
                    <a:gd name="adj1" fmla="val 21366"/>
                    <a:gd name="adj2" fmla="val -1991"/>
                    <a:gd name="adj3" fmla="val 22171"/>
                    <a:gd name="adj4" fmla="val -43032"/>
                    <a:gd name="adj5" fmla="val 22153"/>
                    <a:gd name="adj6" fmla="val -59153"/>
                  </a:avLst>
                </a:prstGeom>
                <a:blipFill>
                  <a:blip r:embed="rId7"/>
                  <a:stretch>
                    <a:fillRect t="-32692" r="-157937" b="-46154"/>
                  </a:stretch>
                </a:blip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a:lstStyle/>
                <a:p>
                  <a:r>
                    <a:rPr lang="zh-CN" altLang="en-US">
                      <a:noFill/>
                    </a:rPr>
                    <a:t> </a:t>
                  </a:r>
                </a:p>
              </p:txBody>
            </p:sp>
          </mc:Fallback>
        </mc:AlternateContent>
        <p:sp>
          <p:nvSpPr>
            <p:cNvPr id="68" name="线形标注 2(带强调线) 5"/>
            <p:cNvSpPr>
              <a:spLocks/>
            </p:cNvSpPr>
            <p:nvPr/>
          </p:nvSpPr>
          <p:spPr bwMode="auto">
            <a:xfrm>
              <a:off x="6372200" y="3620382"/>
              <a:ext cx="3013062" cy="396493"/>
            </a:xfrm>
            <a:prstGeom prst="accentCallout2">
              <a:avLst>
                <a:gd name="adj1" fmla="val 48468"/>
                <a:gd name="adj2" fmla="val -2245"/>
                <a:gd name="adj3" fmla="val 47782"/>
                <a:gd name="adj4" fmla="val -82347"/>
                <a:gd name="adj5" fmla="val 82199"/>
                <a:gd name="adj6" fmla="val -85088"/>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p:sp>
          <p:nvSpPr>
            <p:cNvPr id="69" name="线形标注 2(带强调线) 6"/>
            <p:cNvSpPr>
              <a:spLocks/>
            </p:cNvSpPr>
            <p:nvPr/>
          </p:nvSpPr>
          <p:spPr bwMode="auto">
            <a:xfrm>
              <a:off x="6346941" y="4342606"/>
              <a:ext cx="3013062" cy="397789"/>
            </a:xfrm>
            <a:prstGeom prst="accentCallout2">
              <a:avLst>
                <a:gd name="adj1" fmla="val 21366"/>
                <a:gd name="adj2" fmla="val -1991"/>
                <a:gd name="adj3" fmla="val 22616"/>
                <a:gd name="adj4" fmla="val -23181"/>
                <a:gd name="adj5" fmla="val -39750"/>
                <a:gd name="adj6" fmla="val -31556"/>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p:grpSp>
      <p:grpSp>
        <p:nvGrpSpPr>
          <p:cNvPr id="85" name="组合 84"/>
          <p:cNvGrpSpPr/>
          <p:nvPr/>
        </p:nvGrpSpPr>
        <p:grpSpPr>
          <a:xfrm>
            <a:off x="5326781" y="1628865"/>
            <a:ext cx="699713" cy="632391"/>
            <a:chOff x="2156710" y="1819625"/>
            <a:chExt cx="2399532" cy="2439470"/>
          </a:xfrm>
        </p:grpSpPr>
        <p:sp>
          <p:nvSpPr>
            <p:cNvPr id="71" name="矩形 70"/>
            <p:cNvSpPr>
              <a:spLocks noChangeArrowheads="1"/>
            </p:cNvSpPr>
            <p:nvPr/>
          </p:nvSpPr>
          <p:spPr bwMode="auto">
            <a:xfrm>
              <a:off x="2156710"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2" name="矩形 71"/>
            <p:cNvSpPr>
              <a:spLocks noChangeArrowheads="1"/>
            </p:cNvSpPr>
            <p:nvPr/>
          </p:nvSpPr>
          <p:spPr bwMode="auto">
            <a:xfrm>
              <a:off x="2982130"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3" name="矩形 72"/>
            <p:cNvSpPr>
              <a:spLocks noChangeArrowheads="1"/>
            </p:cNvSpPr>
            <p:nvPr/>
          </p:nvSpPr>
          <p:spPr bwMode="auto">
            <a:xfrm>
              <a:off x="3807550"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4" name="矩形 73"/>
            <p:cNvSpPr>
              <a:spLocks noChangeArrowheads="1"/>
            </p:cNvSpPr>
            <p:nvPr/>
          </p:nvSpPr>
          <p:spPr bwMode="auto">
            <a:xfrm>
              <a:off x="2156710"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5" name="矩形 74"/>
            <p:cNvSpPr>
              <a:spLocks noChangeArrowheads="1"/>
            </p:cNvSpPr>
            <p:nvPr/>
          </p:nvSpPr>
          <p:spPr bwMode="auto">
            <a:xfrm>
              <a:off x="298213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6" name="矩形 75"/>
            <p:cNvSpPr>
              <a:spLocks noChangeArrowheads="1"/>
            </p:cNvSpPr>
            <p:nvPr/>
          </p:nvSpPr>
          <p:spPr bwMode="auto">
            <a:xfrm>
              <a:off x="380755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7" name="矩形 76"/>
            <p:cNvSpPr>
              <a:spLocks noChangeArrowheads="1"/>
            </p:cNvSpPr>
            <p:nvPr/>
          </p:nvSpPr>
          <p:spPr bwMode="auto">
            <a:xfrm>
              <a:off x="215671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8" name="矩形 77"/>
            <p:cNvSpPr>
              <a:spLocks noChangeArrowheads="1"/>
            </p:cNvSpPr>
            <p:nvPr/>
          </p:nvSpPr>
          <p:spPr bwMode="auto">
            <a:xfrm>
              <a:off x="298213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79" name="矩形 78"/>
            <p:cNvSpPr>
              <a:spLocks noChangeArrowheads="1"/>
            </p:cNvSpPr>
            <p:nvPr/>
          </p:nvSpPr>
          <p:spPr bwMode="auto">
            <a:xfrm>
              <a:off x="3807550"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80" name="图片 1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156712"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 name="图片 1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807550"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2" name="图片 1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982130"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3" name="图片 1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156712"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4" name="图片 1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807550"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86" name="AutoShape 21"/>
          <p:cNvSpPr>
            <a:spLocks noChangeArrowheads="1"/>
          </p:cNvSpPr>
          <p:nvPr/>
        </p:nvSpPr>
        <p:spPr bwMode="auto">
          <a:xfrm rot="10800000" flipH="1">
            <a:off x="4669623" y="1698683"/>
            <a:ext cx="386720" cy="419115"/>
          </a:xfrm>
          <a:prstGeom prst="rightArrow">
            <a:avLst>
              <a:gd name="adj1" fmla="val 50000"/>
              <a:gd name="adj2" fmla="val 29014"/>
            </a:avLst>
          </a:prstGeom>
          <a:solidFill>
            <a:srgbClr val="414455"/>
          </a:solidFill>
          <a:ln w="3175" algn="ctr">
            <a:solidFill>
              <a:srgbClr val="D7D7D7"/>
            </a:solidFill>
            <a:miter lim="800000"/>
            <a:headEnd/>
            <a:tailEnd/>
          </a:ln>
          <a:effectLst>
            <a:outerShdw dist="38100" dir="5400000" algn="t" rotWithShape="0">
              <a:srgbClr val="000000">
                <a:alpha val="39999"/>
              </a:srgbClr>
            </a:outerShdw>
          </a:effectLst>
        </p:spPr>
        <p:txBody>
          <a:bodyPr vert="eaVert" lIns="0" tIns="40606" rIns="0" bIns="40606" anchor="ctr"/>
          <a:lstStyle/>
          <a:p>
            <a:pPr fontAlgn="base">
              <a:lnSpc>
                <a:spcPct val="120000"/>
              </a:lnSpc>
              <a:spcBef>
                <a:spcPts val="533"/>
              </a:spcBef>
              <a:spcAft>
                <a:spcPts val="533"/>
              </a:spcAft>
              <a:defRPr/>
            </a:pPr>
            <a:endParaRPr lang="en-US" sz="2475" kern="0" dirty="0">
              <a:solidFill>
                <a:sysClr val="window" lastClr="FFFFFF"/>
              </a:solidFill>
              <a:latin typeface="Impact" pitchFamily="34" charset="0"/>
            </a:endParaRPr>
          </a:p>
        </p:txBody>
      </p:sp>
      <p:grpSp>
        <p:nvGrpSpPr>
          <p:cNvPr id="166" name="组合 165"/>
          <p:cNvGrpSpPr/>
          <p:nvPr/>
        </p:nvGrpSpPr>
        <p:grpSpPr>
          <a:xfrm>
            <a:off x="1761450" y="3186954"/>
            <a:ext cx="2880320" cy="1368152"/>
            <a:chOff x="2555776" y="1491630"/>
            <a:chExt cx="6829486" cy="3312368"/>
          </a:xfrm>
        </p:grpSpPr>
        <p:grpSp>
          <p:nvGrpSpPr>
            <p:cNvPr id="167" name="组合 166"/>
            <p:cNvGrpSpPr/>
            <p:nvPr/>
          </p:nvGrpSpPr>
          <p:grpSpPr>
            <a:xfrm>
              <a:off x="2555776" y="1779662"/>
              <a:ext cx="3096344" cy="3024336"/>
              <a:chOff x="2156710" y="1819625"/>
              <a:chExt cx="4883296" cy="4955442"/>
            </a:xfrm>
          </p:grpSpPr>
          <p:sp>
            <p:nvSpPr>
              <p:cNvPr id="173" name="矩形 172"/>
              <p:cNvSpPr>
                <a:spLocks noChangeArrowheads="1"/>
              </p:cNvSpPr>
              <p:nvPr/>
            </p:nvSpPr>
            <p:spPr bwMode="auto">
              <a:xfrm>
                <a:off x="2156710"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4" name="矩形 173"/>
              <p:cNvSpPr>
                <a:spLocks noChangeArrowheads="1"/>
              </p:cNvSpPr>
              <p:nvPr/>
            </p:nvSpPr>
            <p:spPr bwMode="auto">
              <a:xfrm>
                <a:off x="2982130"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5" name="矩形 174"/>
              <p:cNvSpPr>
                <a:spLocks noChangeArrowheads="1"/>
              </p:cNvSpPr>
              <p:nvPr/>
            </p:nvSpPr>
            <p:spPr bwMode="auto">
              <a:xfrm>
                <a:off x="3807550"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6" name="矩形 175"/>
              <p:cNvSpPr>
                <a:spLocks noChangeArrowheads="1"/>
              </p:cNvSpPr>
              <p:nvPr/>
            </p:nvSpPr>
            <p:spPr bwMode="auto">
              <a:xfrm>
                <a:off x="2156710"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7" name="矩形 176"/>
              <p:cNvSpPr>
                <a:spLocks noChangeArrowheads="1"/>
              </p:cNvSpPr>
              <p:nvPr/>
            </p:nvSpPr>
            <p:spPr bwMode="auto">
              <a:xfrm>
                <a:off x="298213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8" name="矩形 177"/>
              <p:cNvSpPr>
                <a:spLocks noChangeArrowheads="1"/>
              </p:cNvSpPr>
              <p:nvPr/>
            </p:nvSpPr>
            <p:spPr bwMode="auto">
              <a:xfrm>
                <a:off x="380755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79" name="矩形 178"/>
              <p:cNvSpPr>
                <a:spLocks noChangeArrowheads="1"/>
              </p:cNvSpPr>
              <p:nvPr/>
            </p:nvSpPr>
            <p:spPr bwMode="auto">
              <a:xfrm>
                <a:off x="215671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80" name="矩形 179"/>
              <p:cNvSpPr>
                <a:spLocks noChangeArrowheads="1"/>
              </p:cNvSpPr>
              <p:nvPr/>
            </p:nvSpPr>
            <p:spPr bwMode="auto">
              <a:xfrm>
                <a:off x="298213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81" name="矩形 180"/>
              <p:cNvSpPr>
                <a:spLocks noChangeArrowheads="1"/>
              </p:cNvSpPr>
              <p:nvPr/>
            </p:nvSpPr>
            <p:spPr bwMode="auto">
              <a:xfrm>
                <a:off x="3807550"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182"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6712"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3"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07550"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82130"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5"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56712"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6"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07550"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7" name="矩形 186"/>
              <p:cNvSpPr>
                <a:spLocks noChangeArrowheads="1"/>
              </p:cNvSpPr>
              <p:nvPr/>
            </p:nvSpPr>
            <p:spPr bwMode="auto">
              <a:xfrm>
                <a:off x="4640474"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88" name="矩形 187"/>
              <p:cNvSpPr>
                <a:spLocks noChangeArrowheads="1"/>
              </p:cNvSpPr>
              <p:nvPr/>
            </p:nvSpPr>
            <p:spPr bwMode="auto">
              <a:xfrm>
                <a:off x="5465894"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89" name="矩形 188"/>
              <p:cNvSpPr>
                <a:spLocks noChangeArrowheads="1"/>
              </p:cNvSpPr>
              <p:nvPr/>
            </p:nvSpPr>
            <p:spPr bwMode="auto">
              <a:xfrm>
                <a:off x="6291314"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0" name="矩形 189"/>
              <p:cNvSpPr>
                <a:spLocks noChangeArrowheads="1"/>
              </p:cNvSpPr>
              <p:nvPr/>
            </p:nvSpPr>
            <p:spPr bwMode="auto">
              <a:xfrm>
                <a:off x="4640474"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1" name="矩形 190"/>
              <p:cNvSpPr>
                <a:spLocks noChangeArrowheads="1"/>
              </p:cNvSpPr>
              <p:nvPr/>
            </p:nvSpPr>
            <p:spPr bwMode="auto">
              <a:xfrm>
                <a:off x="5465894"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2" name="矩形 191"/>
              <p:cNvSpPr>
                <a:spLocks noChangeArrowheads="1"/>
              </p:cNvSpPr>
              <p:nvPr/>
            </p:nvSpPr>
            <p:spPr bwMode="auto">
              <a:xfrm>
                <a:off x="6291314"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3" name="矩形 192"/>
              <p:cNvSpPr>
                <a:spLocks noChangeArrowheads="1"/>
              </p:cNvSpPr>
              <p:nvPr/>
            </p:nvSpPr>
            <p:spPr bwMode="auto">
              <a:xfrm>
                <a:off x="4640474"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4" name="矩形 193"/>
              <p:cNvSpPr>
                <a:spLocks noChangeArrowheads="1"/>
              </p:cNvSpPr>
              <p:nvPr/>
            </p:nvSpPr>
            <p:spPr bwMode="auto">
              <a:xfrm>
                <a:off x="5465894"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95" name="矩形 194"/>
              <p:cNvSpPr>
                <a:spLocks noChangeArrowheads="1"/>
              </p:cNvSpPr>
              <p:nvPr/>
            </p:nvSpPr>
            <p:spPr bwMode="auto">
              <a:xfrm>
                <a:off x="6291314"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196"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0476"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7"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91314"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8"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65894"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9"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40476"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0"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291314"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1" name="矩形 200"/>
              <p:cNvSpPr>
                <a:spLocks noChangeArrowheads="1"/>
              </p:cNvSpPr>
              <p:nvPr/>
            </p:nvSpPr>
            <p:spPr bwMode="auto">
              <a:xfrm>
                <a:off x="2156710" y="435257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2" name="矩形 201"/>
              <p:cNvSpPr>
                <a:spLocks noChangeArrowheads="1"/>
              </p:cNvSpPr>
              <p:nvPr/>
            </p:nvSpPr>
            <p:spPr bwMode="auto">
              <a:xfrm>
                <a:off x="2982130" y="434512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3" name="矩形 202"/>
              <p:cNvSpPr>
                <a:spLocks noChangeArrowheads="1"/>
              </p:cNvSpPr>
              <p:nvPr/>
            </p:nvSpPr>
            <p:spPr bwMode="auto">
              <a:xfrm>
                <a:off x="3807550" y="435257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4" name="矩形 203"/>
              <p:cNvSpPr>
                <a:spLocks noChangeArrowheads="1"/>
              </p:cNvSpPr>
              <p:nvPr/>
            </p:nvSpPr>
            <p:spPr bwMode="auto">
              <a:xfrm>
                <a:off x="2156710" y="519608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5" name="矩形 204"/>
              <p:cNvSpPr>
                <a:spLocks noChangeArrowheads="1"/>
              </p:cNvSpPr>
              <p:nvPr/>
            </p:nvSpPr>
            <p:spPr bwMode="auto">
              <a:xfrm>
                <a:off x="2982130"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6" name="矩形 205"/>
              <p:cNvSpPr>
                <a:spLocks noChangeArrowheads="1"/>
              </p:cNvSpPr>
              <p:nvPr/>
            </p:nvSpPr>
            <p:spPr bwMode="auto">
              <a:xfrm>
                <a:off x="3807550"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7" name="矩形 206"/>
              <p:cNvSpPr>
                <a:spLocks noChangeArrowheads="1"/>
              </p:cNvSpPr>
              <p:nvPr/>
            </p:nvSpPr>
            <p:spPr bwMode="auto">
              <a:xfrm>
                <a:off x="2156710"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8" name="矩形 207"/>
              <p:cNvSpPr>
                <a:spLocks noChangeArrowheads="1"/>
              </p:cNvSpPr>
              <p:nvPr/>
            </p:nvSpPr>
            <p:spPr bwMode="auto">
              <a:xfrm>
                <a:off x="2982130"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09" name="矩形 208"/>
              <p:cNvSpPr>
                <a:spLocks noChangeArrowheads="1"/>
              </p:cNvSpPr>
              <p:nvPr/>
            </p:nvSpPr>
            <p:spPr bwMode="auto">
              <a:xfrm>
                <a:off x="3807550" y="601906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210"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6712" y="4335597"/>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1"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07550" y="4345123"/>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2"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82130" y="5196086"/>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3"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56712" y="6019066"/>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4"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07550" y="6028591"/>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 name="矩形 214"/>
              <p:cNvSpPr>
                <a:spLocks noChangeArrowheads="1"/>
              </p:cNvSpPr>
              <p:nvPr/>
            </p:nvSpPr>
            <p:spPr bwMode="auto">
              <a:xfrm>
                <a:off x="4640474" y="435257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16" name="矩形 215"/>
              <p:cNvSpPr>
                <a:spLocks noChangeArrowheads="1"/>
              </p:cNvSpPr>
              <p:nvPr/>
            </p:nvSpPr>
            <p:spPr bwMode="auto">
              <a:xfrm>
                <a:off x="5465894" y="434512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17" name="矩形 216"/>
              <p:cNvSpPr>
                <a:spLocks noChangeArrowheads="1"/>
              </p:cNvSpPr>
              <p:nvPr/>
            </p:nvSpPr>
            <p:spPr bwMode="auto">
              <a:xfrm>
                <a:off x="6291314" y="435257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18" name="矩形 217"/>
              <p:cNvSpPr>
                <a:spLocks noChangeArrowheads="1"/>
              </p:cNvSpPr>
              <p:nvPr/>
            </p:nvSpPr>
            <p:spPr bwMode="auto">
              <a:xfrm>
                <a:off x="4640474" y="519608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19" name="矩形 218"/>
              <p:cNvSpPr>
                <a:spLocks noChangeArrowheads="1"/>
              </p:cNvSpPr>
              <p:nvPr/>
            </p:nvSpPr>
            <p:spPr bwMode="auto">
              <a:xfrm>
                <a:off x="5465894"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20" name="矩形 219"/>
              <p:cNvSpPr>
                <a:spLocks noChangeArrowheads="1"/>
              </p:cNvSpPr>
              <p:nvPr/>
            </p:nvSpPr>
            <p:spPr bwMode="auto">
              <a:xfrm>
                <a:off x="6291314" y="519608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21" name="矩形 220"/>
              <p:cNvSpPr>
                <a:spLocks noChangeArrowheads="1"/>
              </p:cNvSpPr>
              <p:nvPr/>
            </p:nvSpPr>
            <p:spPr bwMode="auto">
              <a:xfrm>
                <a:off x="4640474" y="6019066"/>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22" name="矩形 221"/>
              <p:cNvSpPr>
                <a:spLocks noChangeArrowheads="1"/>
              </p:cNvSpPr>
              <p:nvPr/>
            </p:nvSpPr>
            <p:spPr bwMode="auto">
              <a:xfrm>
                <a:off x="5465895" y="6019066"/>
                <a:ext cx="748692"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23" name="矩形 222"/>
              <p:cNvSpPr>
                <a:spLocks noChangeArrowheads="1"/>
              </p:cNvSpPr>
              <p:nvPr/>
            </p:nvSpPr>
            <p:spPr bwMode="auto">
              <a:xfrm>
                <a:off x="6291314" y="6019066"/>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224" name="图片 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0476" y="4335597"/>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91314" y="4345123"/>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6" name="图片 1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65894" y="5196086"/>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7" name="图片 1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40476" y="6019066"/>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8" name="图片 1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291314" y="6028591"/>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8" name="线形标注 2(带强调线) 2"/>
            <p:cNvSpPr>
              <a:spLocks/>
            </p:cNvSpPr>
            <p:nvPr/>
          </p:nvSpPr>
          <p:spPr bwMode="auto">
            <a:xfrm>
              <a:off x="6372200" y="1491630"/>
              <a:ext cx="3013062" cy="396493"/>
            </a:xfrm>
            <a:prstGeom prst="accentCallout2">
              <a:avLst>
                <a:gd name="adj1" fmla="val 21366"/>
                <a:gd name="adj2" fmla="val -1991"/>
                <a:gd name="adj3" fmla="val 18745"/>
                <a:gd name="adj4" fmla="val -80296"/>
                <a:gd name="adj5" fmla="val 70583"/>
                <a:gd name="adj6" fmla="val -85856"/>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endParaRPr lang="zh-CN" altLang="en-US" sz="975" dirty="0">
                <a:solidFill>
                  <a:srgbClr val="414455"/>
                </a:solidFill>
                <a:latin typeface="微软雅黑" pitchFamily="34" charset="-122"/>
                <a:ea typeface="微软雅黑" pitchFamily="34" charset="-122"/>
              </a:endParaRPr>
            </a:p>
          </p:txBody>
        </p:sp>
        <p:sp>
          <p:nvSpPr>
            <p:cNvPr id="169" name="线形标注 2(带强调线) 3"/>
            <p:cNvSpPr>
              <a:spLocks/>
            </p:cNvSpPr>
            <p:nvPr/>
          </p:nvSpPr>
          <p:spPr bwMode="auto">
            <a:xfrm>
              <a:off x="6372200" y="2214390"/>
              <a:ext cx="3013062" cy="397789"/>
            </a:xfrm>
            <a:prstGeom prst="accentCallout2">
              <a:avLst>
                <a:gd name="adj1" fmla="val 21366"/>
                <a:gd name="adj2" fmla="val -1991"/>
                <a:gd name="adj3" fmla="val 20681"/>
                <a:gd name="adj4" fmla="val -22926"/>
                <a:gd name="adj5" fmla="val -57167"/>
                <a:gd name="adj6" fmla="val -31815"/>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mc:AlternateContent xmlns:mc="http://schemas.openxmlformats.org/markup-compatibility/2006">
          <mc:Choice xmlns:a14="http://schemas.microsoft.com/office/drawing/2010/main" Requires="a14">
            <p:sp>
              <p:nvSpPr>
                <p:cNvPr id="170" name="线形标注 2(带强调线) 4"/>
                <p:cNvSpPr>
                  <a:spLocks/>
                </p:cNvSpPr>
                <p:nvPr/>
              </p:nvSpPr>
              <p:spPr bwMode="auto">
                <a:xfrm>
                  <a:off x="6372200" y="2917386"/>
                  <a:ext cx="3013062" cy="397789"/>
                </a:xfrm>
                <a:prstGeom prst="accentCallout2">
                  <a:avLst>
                    <a:gd name="adj1" fmla="val 21366"/>
                    <a:gd name="adj2" fmla="val -1991"/>
                    <a:gd name="adj3" fmla="val 22171"/>
                    <a:gd name="adj4" fmla="val -43032"/>
                    <a:gd name="adj5" fmla="val 22153"/>
                    <a:gd name="adj6" fmla="val -59153"/>
                  </a:avLst>
                </a:prstGeom>
                <a:noFill/>
                <a:ln w="15875" cmpd="sng">
                  <a:solidFill>
                    <a:srgbClr val="414455"/>
                  </a:solidFill>
                  <a:miter lim="800000"/>
                  <a:headEnd type="oval" w="med" len="med"/>
                  <a:tailEnd/>
                </a:ln>
                <a:extLst>
                  <a:ext uri="{909E8E84-426E-40DD-AFC4-6F175D3DCCD1}">
                    <a14:hiddenFill>
                      <a:solidFill>
                        <a:srgbClr val="FFFFFF"/>
                      </a:solidFill>
                    </a14:hiddenFill>
                  </a:ext>
                </a:extLst>
              </p:spPr>
              <p:txBody>
                <a:bodyPr lIns="56640" tIns="28320" rIns="56640" bIns="28320" anchor="ctr"/>
                <a:lstStyle/>
                <a:p>
                  <a:pPr lvl="0"/>
                  <a:r>
                    <a:rPr lang="zh-CN" altLang="en-US" sz="975" dirty="0" smtClean="0">
                      <a:solidFill>
                        <a:srgbClr val="414455"/>
                      </a:solidFill>
                      <a:latin typeface="微软雅黑" pitchFamily="34" charset="-122"/>
                      <a:ea typeface="微软雅黑" pitchFamily="34" charset="-122"/>
                    </a:rPr>
                    <a:t>通过明文</a:t>
                  </a:r>
                  <a14:m>
                    <m:oMath xmlns:m="http://schemas.openxmlformats.org/officeDocument/2006/math">
                      <m:sSub>
                        <m:sSubPr>
                          <m:ctrlPr>
                            <a:rPr lang="en-US" altLang="zh-CN" sz="975" i="1" smtClean="0">
                              <a:solidFill>
                                <a:srgbClr val="414455"/>
                              </a:solidFill>
                              <a:latin typeface="Cambria Math" panose="02040503050406030204" pitchFamily="18" charset="0"/>
                              <a:ea typeface="微软雅黑" pitchFamily="34" charset="-122"/>
                            </a:rPr>
                          </m:ctrlPr>
                        </m:sSubPr>
                        <m:e>
                          <m:r>
                            <a:rPr lang="en-US" altLang="zh-CN" sz="975" b="0" i="1" smtClean="0">
                              <a:solidFill>
                                <a:srgbClr val="414455"/>
                              </a:solidFill>
                              <a:latin typeface="Cambria Math" panose="02040503050406030204" pitchFamily="18" charset="0"/>
                              <a:ea typeface="微软雅黑" pitchFamily="34" charset="-122"/>
                            </a:rPr>
                            <m:t>𝑝</m:t>
                          </m:r>
                        </m:e>
                        <m:sub>
                          <m:r>
                            <a:rPr lang="en-US" altLang="zh-CN" sz="975" b="0" i="1" smtClean="0">
                              <a:solidFill>
                                <a:srgbClr val="414455"/>
                              </a:solidFill>
                              <a:latin typeface="Cambria Math" panose="02040503050406030204" pitchFamily="18" charset="0"/>
                              <a:ea typeface="微软雅黑" pitchFamily="34" charset="-122"/>
                            </a:rPr>
                            <m:t>𝑛</m:t>
                          </m:r>
                        </m:sub>
                      </m:sSub>
                    </m:oMath>
                  </a14:m>
                  <a:r>
                    <a:rPr lang="zh-CN" altLang="en-US" sz="975" dirty="0" smtClean="0">
                      <a:solidFill>
                        <a:srgbClr val="414455"/>
                      </a:solidFill>
                      <a:latin typeface="微软雅黑" pitchFamily="34" charset="-122"/>
                      <a:ea typeface="微软雅黑" pitchFamily="34" charset="-122"/>
                    </a:rPr>
                    <a:t>和假设密钥</a:t>
                  </a:r>
                  <a14:m>
                    <m:oMath xmlns:m="http://schemas.openxmlformats.org/officeDocument/2006/math">
                      <m:acc>
                        <m:accPr>
                          <m:chr m:val="̂"/>
                          <m:ctrlPr>
                            <a:rPr lang="zh-CN" altLang="en-US" sz="975" i="1" smtClean="0">
                              <a:solidFill>
                                <a:srgbClr val="414455"/>
                              </a:solidFill>
                              <a:latin typeface="Cambria Math" panose="02040503050406030204" pitchFamily="18" charset="0"/>
                              <a:ea typeface="微软雅黑" pitchFamily="34" charset="-122"/>
                            </a:rPr>
                          </m:ctrlPr>
                        </m:accPr>
                        <m:e>
                          <m:r>
                            <a:rPr lang="en-US" altLang="zh-CN" sz="975" b="0" i="1" smtClean="0">
                              <a:solidFill>
                                <a:srgbClr val="414455"/>
                              </a:solidFill>
                              <a:latin typeface="Cambria Math" panose="02040503050406030204" pitchFamily="18" charset="0"/>
                              <a:ea typeface="微软雅黑" pitchFamily="34" charset="-122"/>
                            </a:rPr>
                            <m:t>𝑘</m:t>
                          </m:r>
                        </m:e>
                      </m:acc>
                    </m:oMath>
                  </a14:m>
                  <a:r>
                    <a:rPr lang="zh-CN" altLang="en-US" sz="975" dirty="0" smtClean="0">
                      <a:solidFill>
                        <a:srgbClr val="414455"/>
                      </a:solidFill>
                      <a:latin typeface="微软雅黑" pitchFamily="34" charset="-122"/>
                      <a:ea typeface="微软雅黑" pitchFamily="34" charset="-122"/>
                    </a:rPr>
                    <a:t>找到检测阶段获取的数据</a:t>
                  </a:r>
                  <a:endParaRPr lang="zh-CN" altLang="en-US" sz="975" dirty="0">
                    <a:solidFill>
                      <a:srgbClr val="414455"/>
                    </a:solidFill>
                    <a:latin typeface="微软雅黑" pitchFamily="34" charset="-122"/>
                    <a:ea typeface="微软雅黑" pitchFamily="34" charset="-122"/>
                  </a:endParaRPr>
                </a:p>
              </p:txBody>
            </p:sp>
          </mc:Choice>
          <mc:Fallback>
            <p:sp>
              <p:nvSpPr>
                <p:cNvPr id="170" name="线形标注 2(带强调线) 4"/>
                <p:cNvSpPr>
                  <a:spLocks noRot="1" noChangeAspect="1" noMove="1" noResize="1" noEditPoints="1" noAdjustHandles="1" noChangeArrowheads="1" noChangeShapeType="1" noTextEdit="1"/>
                </p:cNvSpPr>
                <p:nvPr/>
              </p:nvSpPr>
              <p:spPr bwMode="auto">
                <a:xfrm>
                  <a:off x="6372200" y="2917386"/>
                  <a:ext cx="3013062" cy="397789"/>
                </a:xfrm>
                <a:prstGeom prst="accentCallout2">
                  <a:avLst>
                    <a:gd name="adj1" fmla="val 21366"/>
                    <a:gd name="adj2" fmla="val -1991"/>
                    <a:gd name="adj3" fmla="val 22171"/>
                    <a:gd name="adj4" fmla="val -43032"/>
                    <a:gd name="adj5" fmla="val 22153"/>
                    <a:gd name="adj6" fmla="val -59153"/>
                  </a:avLst>
                </a:prstGeom>
                <a:blipFill>
                  <a:blip r:embed="rId13"/>
                  <a:stretch>
                    <a:fillRect t="-32692" r="-158730" b="-46154"/>
                  </a:stretch>
                </a:blip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a:lstStyle/>
                <a:p>
                  <a:r>
                    <a:rPr lang="zh-CN" altLang="en-US">
                      <a:noFill/>
                    </a:rPr>
                    <a:t> </a:t>
                  </a:r>
                </a:p>
              </p:txBody>
            </p:sp>
          </mc:Fallback>
        </mc:AlternateContent>
        <p:sp>
          <p:nvSpPr>
            <p:cNvPr id="171" name="线形标注 2(带强调线) 5"/>
            <p:cNvSpPr>
              <a:spLocks/>
            </p:cNvSpPr>
            <p:nvPr/>
          </p:nvSpPr>
          <p:spPr bwMode="auto">
            <a:xfrm>
              <a:off x="6372200" y="3620382"/>
              <a:ext cx="3013062" cy="396493"/>
            </a:xfrm>
            <a:prstGeom prst="accentCallout2">
              <a:avLst>
                <a:gd name="adj1" fmla="val 48468"/>
                <a:gd name="adj2" fmla="val -2245"/>
                <a:gd name="adj3" fmla="val 47782"/>
                <a:gd name="adj4" fmla="val -82347"/>
                <a:gd name="adj5" fmla="val 82199"/>
                <a:gd name="adj6" fmla="val -85088"/>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p:sp>
          <p:nvSpPr>
            <p:cNvPr id="172" name="线形标注 2(带强调线) 6"/>
            <p:cNvSpPr>
              <a:spLocks/>
            </p:cNvSpPr>
            <p:nvPr/>
          </p:nvSpPr>
          <p:spPr bwMode="auto">
            <a:xfrm>
              <a:off x="6346941" y="4342606"/>
              <a:ext cx="3013062" cy="397789"/>
            </a:xfrm>
            <a:prstGeom prst="accentCallout2">
              <a:avLst>
                <a:gd name="adj1" fmla="val 21366"/>
                <a:gd name="adj2" fmla="val -1991"/>
                <a:gd name="adj3" fmla="val 22616"/>
                <a:gd name="adj4" fmla="val -23181"/>
                <a:gd name="adj5" fmla="val -39750"/>
                <a:gd name="adj6" fmla="val -31556"/>
              </a:avLst>
            </a:prstGeom>
            <a:noFill/>
            <a:ln w="15875" cmpd="sng">
              <a:solidFill>
                <a:srgbClr val="414455"/>
              </a:solidFill>
              <a:miter lim="800000"/>
              <a:headEnd type="oval" w="med" len="med"/>
              <a:tailEnd/>
            </a:ln>
            <a:extLst>
              <a:ext uri="{909E8E84-426E-40DD-AFC4-6F175D3DCCD1}">
                <a14:hiddenFill xmlns:a14="http://schemas.microsoft.com/office/drawing/2010/main">
                  <a:solidFill>
                    <a:srgbClr val="FFFFFF"/>
                  </a:solidFill>
                </a14:hiddenFill>
              </a:ext>
            </a:extLst>
          </p:spPr>
          <p:txBody>
            <a:bodyPr lIns="56640" tIns="28320" rIns="56640" bIns="28320" anchor="ctr"/>
            <a:lstStyle/>
            <a:p>
              <a:pPr lvl="0"/>
              <a:endParaRPr lang="zh-CN" altLang="en-US" sz="975" dirty="0">
                <a:solidFill>
                  <a:srgbClr val="414455"/>
                </a:solidFill>
                <a:latin typeface="微软雅黑" pitchFamily="34" charset="-122"/>
                <a:ea typeface="微软雅黑" pitchFamily="34" charset="-122"/>
              </a:endParaRPr>
            </a:p>
          </p:txBody>
        </p:sp>
      </p:grpSp>
      <p:grpSp>
        <p:nvGrpSpPr>
          <p:cNvPr id="229" name="组合 228"/>
          <p:cNvGrpSpPr/>
          <p:nvPr/>
        </p:nvGrpSpPr>
        <p:grpSpPr>
          <a:xfrm>
            <a:off x="5326781" y="3497819"/>
            <a:ext cx="699713" cy="632391"/>
            <a:chOff x="2156710" y="1819625"/>
            <a:chExt cx="2399532" cy="2439470"/>
          </a:xfrm>
        </p:grpSpPr>
        <p:sp>
          <p:nvSpPr>
            <p:cNvPr id="230" name="矩形 229"/>
            <p:cNvSpPr>
              <a:spLocks noChangeArrowheads="1"/>
            </p:cNvSpPr>
            <p:nvPr/>
          </p:nvSpPr>
          <p:spPr bwMode="auto">
            <a:xfrm>
              <a:off x="2156710"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1" name="矩形 230"/>
            <p:cNvSpPr>
              <a:spLocks noChangeArrowheads="1"/>
            </p:cNvSpPr>
            <p:nvPr/>
          </p:nvSpPr>
          <p:spPr bwMode="auto">
            <a:xfrm>
              <a:off x="2982130"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2" name="矩形 231"/>
            <p:cNvSpPr>
              <a:spLocks noChangeArrowheads="1"/>
            </p:cNvSpPr>
            <p:nvPr/>
          </p:nvSpPr>
          <p:spPr bwMode="auto">
            <a:xfrm>
              <a:off x="3807550"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3" name="矩形 232"/>
            <p:cNvSpPr>
              <a:spLocks noChangeArrowheads="1"/>
            </p:cNvSpPr>
            <p:nvPr/>
          </p:nvSpPr>
          <p:spPr bwMode="auto">
            <a:xfrm>
              <a:off x="2156710"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4" name="矩形 233"/>
            <p:cNvSpPr>
              <a:spLocks noChangeArrowheads="1"/>
            </p:cNvSpPr>
            <p:nvPr/>
          </p:nvSpPr>
          <p:spPr bwMode="auto">
            <a:xfrm>
              <a:off x="298213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5" name="矩形 234"/>
            <p:cNvSpPr>
              <a:spLocks noChangeArrowheads="1"/>
            </p:cNvSpPr>
            <p:nvPr/>
          </p:nvSpPr>
          <p:spPr bwMode="auto">
            <a:xfrm>
              <a:off x="380755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6" name="矩形 235"/>
            <p:cNvSpPr>
              <a:spLocks noChangeArrowheads="1"/>
            </p:cNvSpPr>
            <p:nvPr/>
          </p:nvSpPr>
          <p:spPr bwMode="auto">
            <a:xfrm>
              <a:off x="215671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7" name="矩形 236"/>
            <p:cNvSpPr>
              <a:spLocks noChangeArrowheads="1"/>
            </p:cNvSpPr>
            <p:nvPr/>
          </p:nvSpPr>
          <p:spPr bwMode="auto">
            <a:xfrm>
              <a:off x="298213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38" name="矩形 237"/>
            <p:cNvSpPr>
              <a:spLocks noChangeArrowheads="1"/>
            </p:cNvSpPr>
            <p:nvPr/>
          </p:nvSpPr>
          <p:spPr bwMode="auto">
            <a:xfrm>
              <a:off x="3807550"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239" name="图片 1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156712"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0" name="图片 1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807550"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1" name="图片 1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982130"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2" name="图片 1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156712"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3" name="图片 1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807550"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44" name="AutoShape 21"/>
          <p:cNvSpPr>
            <a:spLocks noChangeArrowheads="1"/>
          </p:cNvSpPr>
          <p:nvPr/>
        </p:nvSpPr>
        <p:spPr bwMode="auto">
          <a:xfrm rot="10800000" flipH="1">
            <a:off x="4669623" y="3567637"/>
            <a:ext cx="386720" cy="419115"/>
          </a:xfrm>
          <a:prstGeom prst="rightArrow">
            <a:avLst>
              <a:gd name="adj1" fmla="val 50000"/>
              <a:gd name="adj2" fmla="val 29014"/>
            </a:avLst>
          </a:prstGeom>
          <a:solidFill>
            <a:srgbClr val="414455"/>
          </a:solidFill>
          <a:ln w="3175" algn="ctr">
            <a:solidFill>
              <a:srgbClr val="D7D7D7"/>
            </a:solidFill>
            <a:miter lim="800000"/>
            <a:headEnd/>
            <a:tailEnd/>
          </a:ln>
          <a:effectLst>
            <a:outerShdw dist="38100" dir="5400000" algn="t" rotWithShape="0">
              <a:srgbClr val="000000">
                <a:alpha val="39999"/>
              </a:srgbClr>
            </a:outerShdw>
          </a:effectLst>
        </p:spPr>
        <p:txBody>
          <a:bodyPr vert="eaVert" lIns="0" tIns="40606" rIns="0" bIns="40606" anchor="ctr"/>
          <a:lstStyle/>
          <a:p>
            <a:pPr fontAlgn="base">
              <a:lnSpc>
                <a:spcPct val="120000"/>
              </a:lnSpc>
              <a:spcBef>
                <a:spcPts val="533"/>
              </a:spcBef>
              <a:spcAft>
                <a:spcPts val="533"/>
              </a:spcAft>
              <a:defRPr/>
            </a:pPr>
            <a:endParaRPr lang="en-US" sz="2475" kern="0" dirty="0">
              <a:solidFill>
                <a:sysClr val="window" lastClr="FFFFFF"/>
              </a:solidFill>
              <a:latin typeface="Impact" pitchFamily="34" charset="0"/>
            </a:endParaRPr>
          </a:p>
        </p:txBody>
      </p:sp>
      <p:sp>
        <p:nvSpPr>
          <p:cNvPr id="245" name="文本框 244"/>
          <p:cNvSpPr txBox="1"/>
          <p:nvPr/>
        </p:nvSpPr>
        <p:spPr>
          <a:xfrm>
            <a:off x="2324830" y="2814513"/>
            <a:ext cx="461665" cy="288032"/>
          </a:xfrm>
          <a:prstGeom prst="rect">
            <a:avLst/>
          </a:prstGeom>
          <a:noFill/>
        </p:spPr>
        <p:txBody>
          <a:bodyPr vert="eaVert" wrap="square" rtlCol="0">
            <a:spAutoFit/>
          </a:bodyPr>
          <a:lstStyle/>
          <a:p>
            <a:r>
              <a:rPr lang="en-US" altLang="zh-CN" dirty="0" smtClean="0"/>
              <a:t>…</a:t>
            </a:r>
            <a:endParaRPr lang="zh-CN" altLang="en-US" dirty="0"/>
          </a:p>
        </p:txBody>
      </p:sp>
      <mc:AlternateContent xmlns:mc="http://schemas.openxmlformats.org/markup-compatibility/2006">
        <mc:Choice xmlns:a14="http://schemas.microsoft.com/office/drawing/2010/main" Requires="a14">
          <p:sp>
            <p:nvSpPr>
              <p:cNvPr id="251" name="TextBox 41"/>
              <p:cNvSpPr txBox="1"/>
              <p:nvPr/>
            </p:nvSpPr>
            <p:spPr>
              <a:xfrm>
                <a:off x="7236500" y="2524064"/>
                <a:ext cx="1779791" cy="702981"/>
              </a:xfrm>
              <a:prstGeom prst="rect">
                <a:avLst/>
              </a:prstGeom>
              <a:noFill/>
            </p:spPr>
            <p:txBody>
              <a:bodyPr wrap="square" lIns="60926" tIns="30464" rIns="60926" bIns="30464" rtlCol="0">
                <a:spAutoFit/>
              </a:bodyPr>
              <a:lstStyle/>
              <a:p>
                <a:pPr>
                  <a:lnSpc>
                    <a:spcPct val="130000"/>
                  </a:lnSpc>
                </a:pPr>
                <a:r>
                  <a:rPr lang="zh-CN" altLang="en-US" sz="1050" dirty="0" smtClean="0">
                    <a:solidFill>
                      <a:srgbClr val="414455"/>
                    </a:solidFill>
                    <a:latin typeface="微软雅黑" pitchFamily="34" charset="-122"/>
                    <a:ea typeface="微软雅黑" pitchFamily="34" charset="-122"/>
                  </a:rPr>
                  <a:t>对多组样本的检测数据进行汇总，求平均值得到</a:t>
                </a:r>
                <a:r>
                  <a:rPr lang="zh-CN" altLang="en-US" sz="1050" dirty="0">
                    <a:solidFill>
                      <a:srgbClr val="414455"/>
                    </a:solidFill>
                    <a:latin typeface="微软雅黑" pitchFamily="34" charset="-122"/>
                    <a:ea typeface="微软雅黑" pitchFamily="34" charset="-122"/>
                  </a:rPr>
                  <a:t>假设密钥</a:t>
                </a:r>
                <a14:m>
                  <m:oMath xmlns:m="http://schemas.openxmlformats.org/officeDocument/2006/math">
                    <m:acc>
                      <m:accPr>
                        <m:chr m:val="̂"/>
                        <m:ctrlPr>
                          <a:rPr lang="zh-CN" altLang="en-US" sz="1050">
                            <a:solidFill>
                              <a:srgbClr val="414455"/>
                            </a:solidFill>
                            <a:latin typeface="微软雅黑" pitchFamily="34" charset="-122"/>
                            <a:ea typeface="微软雅黑" pitchFamily="34" charset="-122"/>
                          </a:rPr>
                        </m:ctrlPr>
                      </m:accPr>
                      <m:e>
                        <m:r>
                          <a:rPr lang="en-US" altLang="zh-CN" sz="1050">
                            <a:solidFill>
                              <a:srgbClr val="414455"/>
                            </a:solidFill>
                            <a:latin typeface="微软雅黑" pitchFamily="34" charset="-122"/>
                            <a:ea typeface="微软雅黑" pitchFamily="34" charset="-122"/>
                          </a:rPr>
                          <m:t>𝑘</m:t>
                        </m:r>
                      </m:e>
                    </m:acc>
                  </m:oMath>
                </a14:m>
                <a:r>
                  <a:rPr lang="zh-CN" altLang="en-US" sz="1050" dirty="0">
                    <a:solidFill>
                      <a:srgbClr val="414455"/>
                    </a:solidFill>
                    <a:latin typeface="微软雅黑" pitchFamily="34" charset="-122"/>
                    <a:ea typeface="微软雅黑" pitchFamily="34" charset="-122"/>
                  </a:rPr>
                  <a:t>的度量分</a:t>
                </a:r>
                <a14:m>
                  <m:oMath xmlns:m="http://schemas.openxmlformats.org/officeDocument/2006/math">
                    <m:acc>
                      <m:accPr>
                        <m:chr m:val="̂"/>
                        <m:ctrlPr>
                          <a:rPr lang="zh-CN" altLang="en-US" sz="1050" i="1">
                            <a:solidFill>
                              <a:srgbClr val="414455"/>
                            </a:solidFill>
                            <a:latin typeface="Cambria Math" panose="02040503050406030204" pitchFamily="18" charset="0"/>
                            <a:ea typeface="微软雅黑" pitchFamily="34" charset="-122"/>
                          </a:rPr>
                        </m:ctrlPr>
                      </m:accPr>
                      <m:e>
                        <m:r>
                          <a:rPr lang="en-US" altLang="zh-CN" sz="1050" b="0" i="1" smtClean="0">
                            <a:solidFill>
                              <a:srgbClr val="414455"/>
                            </a:solidFill>
                            <a:latin typeface="Cambria Math" panose="02040503050406030204" pitchFamily="18" charset="0"/>
                            <a:ea typeface="微软雅黑" pitchFamily="34" charset="-122"/>
                          </a:rPr>
                          <m:t>𝑚</m:t>
                        </m:r>
                      </m:e>
                    </m:acc>
                  </m:oMath>
                </a14:m>
                <a:endParaRPr lang="zh-CN" altLang="en-US" sz="1050" dirty="0">
                  <a:solidFill>
                    <a:srgbClr val="414455"/>
                  </a:solidFill>
                  <a:latin typeface="微软雅黑" pitchFamily="34" charset="-122"/>
                  <a:ea typeface="微软雅黑" pitchFamily="34" charset="-122"/>
                </a:endParaRPr>
              </a:p>
            </p:txBody>
          </p:sp>
        </mc:Choice>
        <mc:Fallback>
          <p:sp>
            <p:nvSpPr>
              <p:cNvPr id="251" name="TextBox 41"/>
              <p:cNvSpPr txBox="1">
                <a:spLocks noRot="1" noChangeAspect="1" noMove="1" noResize="1" noEditPoints="1" noAdjustHandles="1" noChangeArrowheads="1" noChangeShapeType="1" noTextEdit="1"/>
              </p:cNvSpPr>
              <p:nvPr/>
            </p:nvSpPr>
            <p:spPr>
              <a:xfrm>
                <a:off x="7236500" y="2524064"/>
                <a:ext cx="1779791" cy="702981"/>
              </a:xfrm>
              <a:prstGeom prst="rect">
                <a:avLst/>
              </a:prstGeom>
              <a:blipFill>
                <a:blip r:embed="rId14"/>
                <a:stretch>
                  <a:fillRect l="-1027" b="-3478"/>
                </a:stretch>
              </a:blipFill>
            </p:spPr>
            <p:txBody>
              <a:bodyPr/>
              <a:lstStyle/>
              <a:p>
                <a:r>
                  <a:rPr lang="zh-CN" altLang="en-US">
                    <a:noFill/>
                  </a:rPr>
                  <a:t> </a:t>
                </a:r>
              </a:p>
            </p:txBody>
          </p:sp>
        </mc:Fallback>
      </mc:AlternateContent>
      <p:grpSp>
        <p:nvGrpSpPr>
          <p:cNvPr id="163" name="组合 162"/>
          <p:cNvGrpSpPr/>
          <p:nvPr/>
        </p:nvGrpSpPr>
        <p:grpSpPr>
          <a:xfrm>
            <a:off x="6777483" y="1637521"/>
            <a:ext cx="699713" cy="632391"/>
            <a:chOff x="2156710" y="1819625"/>
            <a:chExt cx="2399532" cy="2439470"/>
          </a:xfrm>
        </p:grpSpPr>
        <p:sp>
          <p:nvSpPr>
            <p:cNvPr id="164" name="矩形 163"/>
            <p:cNvSpPr>
              <a:spLocks noChangeArrowheads="1"/>
            </p:cNvSpPr>
            <p:nvPr/>
          </p:nvSpPr>
          <p:spPr bwMode="auto">
            <a:xfrm>
              <a:off x="2156710"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165" name="矩形 164"/>
            <p:cNvSpPr>
              <a:spLocks noChangeArrowheads="1"/>
            </p:cNvSpPr>
            <p:nvPr/>
          </p:nvSpPr>
          <p:spPr bwMode="auto">
            <a:xfrm>
              <a:off x="2982130"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46" name="矩形 245"/>
            <p:cNvSpPr>
              <a:spLocks noChangeArrowheads="1"/>
            </p:cNvSpPr>
            <p:nvPr/>
          </p:nvSpPr>
          <p:spPr bwMode="auto">
            <a:xfrm>
              <a:off x="3807550"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47" name="矩形 246"/>
            <p:cNvSpPr>
              <a:spLocks noChangeArrowheads="1"/>
            </p:cNvSpPr>
            <p:nvPr/>
          </p:nvSpPr>
          <p:spPr bwMode="auto">
            <a:xfrm>
              <a:off x="2156710"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48" name="矩形 247"/>
            <p:cNvSpPr>
              <a:spLocks noChangeArrowheads="1"/>
            </p:cNvSpPr>
            <p:nvPr/>
          </p:nvSpPr>
          <p:spPr bwMode="auto">
            <a:xfrm>
              <a:off x="298213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49" name="矩形 248"/>
            <p:cNvSpPr>
              <a:spLocks noChangeArrowheads="1"/>
            </p:cNvSpPr>
            <p:nvPr/>
          </p:nvSpPr>
          <p:spPr bwMode="auto">
            <a:xfrm>
              <a:off x="380755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52" name="矩形 251"/>
            <p:cNvSpPr>
              <a:spLocks noChangeArrowheads="1"/>
            </p:cNvSpPr>
            <p:nvPr/>
          </p:nvSpPr>
          <p:spPr bwMode="auto">
            <a:xfrm>
              <a:off x="215671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53" name="矩形 252"/>
            <p:cNvSpPr>
              <a:spLocks noChangeArrowheads="1"/>
            </p:cNvSpPr>
            <p:nvPr/>
          </p:nvSpPr>
          <p:spPr bwMode="auto">
            <a:xfrm>
              <a:off x="298213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54" name="矩形 253"/>
            <p:cNvSpPr>
              <a:spLocks noChangeArrowheads="1"/>
            </p:cNvSpPr>
            <p:nvPr/>
          </p:nvSpPr>
          <p:spPr bwMode="auto">
            <a:xfrm>
              <a:off x="3807550"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255" name="图片 1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156712"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 name="图片 1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807550"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7" name="图片 1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982130"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8" name="图片 1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156712"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9" name="图片 1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807550"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60" name="组合 259"/>
          <p:cNvGrpSpPr/>
          <p:nvPr/>
        </p:nvGrpSpPr>
        <p:grpSpPr>
          <a:xfrm>
            <a:off x="6777483" y="3506475"/>
            <a:ext cx="699713" cy="632391"/>
            <a:chOff x="2156710" y="1819625"/>
            <a:chExt cx="2399532" cy="2439470"/>
          </a:xfrm>
        </p:grpSpPr>
        <p:sp>
          <p:nvSpPr>
            <p:cNvPr id="261" name="矩形 260"/>
            <p:cNvSpPr>
              <a:spLocks noChangeArrowheads="1"/>
            </p:cNvSpPr>
            <p:nvPr/>
          </p:nvSpPr>
          <p:spPr bwMode="auto">
            <a:xfrm>
              <a:off x="2156710" y="1836602"/>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62" name="矩形 261"/>
            <p:cNvSpPr>
              <a:spLocks noChangeArrowheads="1"/>
            </p:cNvSpPr>
            <p:nvPr/>
          </p:nvSpPr>
          <p:spPr bwMode="auto">
            <a:xfrm>
              <a:off x="2982130" y="1829150"/>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63" name="矩形 262"/>
            <p:cNvSpPr>
              <a:spLocks noChangeArrowheads="1"/>
            </p:cNvSpPr>
            <p:nvPr/>
          </p:nvSpPr>
          <p:spPr bwMode="auto">
            <a:xfrm>
              <a:off x="3807550" y="1836602"/>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64" name="矩形 263"/>
            <p:cNvSpPr>
              <a:spLocks noChangeArrowheads="1"/>
            </p:cNvSpPr>
            <p:nvPr/>
          </p:nvSpPr>
          <p:spPr bwMode="auto">
            <a:xfrm>
              <a:off x="2156710" y="268011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65" name="矩形 264"/>
            <p:cNvSpPr>
              <a:spLocks noChangeArrowheads="1"/>
            </p:cNvSpPr>
            <p:nvPr/>
          </p:nvSpPr>
          <p:spPr bwMode="auto">
            <a:xfrm>
              <a:off x="298213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66" name="矩形 265"/>
            <p:cNvSpPr>
              <a:spLocks noChangeArrowheads="1"/>
            </p:cNvSpPr>
            <p:nvPr/>
          </p:nvSpPr>
          <p:spPr bwMode="auto">
            <a:xfrm>
              <a:off x="3807550" y="268011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67" name="矩形 266"/>
            <p:cNvSpPr>
              <a:spLocks noChangeArrowheads="1"/>
            </p:cNvSpPr>
            <p:nvPr/>
          </p:nvSpPr>
          <p:spPr bwMode="auto">
            <a:xfrm>
              <a:off x="215671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68" name="矩形 267"/>
            <p:cNvSpPr>
              <a:spLocks noChangeArrowheads="1"/>
            </p:cNvSpPr>
            <p:nvPr/>
          </p:nvSpPr>
          <p:spPr bwMode="auto">
            <a:xfrm>
              <a:off x="2982130" y="3503094"/>
              <a:ext cx="748691" cy="746477"/>
            </a:xfrm>
            <a:prstGeom prst="rect">
              <a:avLst/>
            </a:prstGeom>
            <a:solidFill>
              <a:srgbClr val="414455"/>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sp>
          <p:nvSpPr>
            <p:cNvPr id="269" name="矩形 268"/>
            <p:cNvSpPr>
              <a:spLocks noChangeArrowheads="1"/>
            </p:cNvSpPr>
            <p:nvPr/>
          </p:nvSpPr>
          <p:spPr bwMode="auto">
            <a:xfrm>
              <a:off x="3807550" y="3503094"/>
              <a:ext cx="748691" cy="746477"/>
            </a:xfrm>
            <a:prstGeom prst="rect">
              <a:avLst/>
            </a:prstGeom>
            <a:solidFill>
              <a:srgbClr val="0062AC"/>
            </a:solidFill>
            <a:ln>
              <a:noFill/>
            </a:ln>
            <a:extLst/>
          </p:spPr>
          <p:txBody>
            <a:bodyPr lIns="56640" tIns="28320" rIns="56640" bIns="28320" anchor="ctr"/>
            <a:lstStyle/>
            <a:p>
              <a:endParaRPr lang="zh-CN" altLang="en-US" sz="1275" b="1">
                <a:solidFill>
                  <a:srgbClr val="217435"/>
                </a:solidFill>
                <a:latin typeface="微软雅黑" pitchFamily="34" charset="-122"/>
                <a:ea typeface="微软雅黑" pitchFamily="34" charset="-122"/>
                <a:sym typeface="微软雅黑" pitchFamily="34" charset="-122"/>
              </a:endParaRPr>
            </a:p>
          </p:txBody>
        </p:sp>
        <p:pic>
          <p:nvPicPr>
            <p:cNvPr id="270" name="图片 11"/>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156712" y="1819625"/>
              <a:ext cx="748690" cy="753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1" name="图片 1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807550" y="1829151"/>
              <a:ext cx="748691" cy="753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2" name="图片 1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982130" y="2680114"/>
              <a:ext cx="748691"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3" name="图片 14"/>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156712" y="3503094"/>
              <a:ext cx="748690" cy="746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4" name="图片 15"/>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807550" y="3512619"/>
              <a:ext cx="748692" cy="74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 name="丁字箭头 15"/>
          <p:cNvSpPr/>
          <p:nvPr/>
        </p:nvSpPr>
        <p:spPr>
          <a:xfrm rot="10800000">
            <a:off x="6138927" y="1850678"/>
            <a:ext cx="561731" cy="625614"/>
          </a:xfrm>
          <a:prstGeom prst="leftRigh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5" name="丁字箭头 274"/>
          <p:cNvSpPr/>
          <p:nvPr/>
        </p:nvSpPr>
        <p:spPr>
          <a:xfrm>
            <a:off x="6114846" y="3317653"/>
            <a:ext cx="561731" cy="625614"/>
          </a:xfrm>
          <a:prstGeom prst="leftRigh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7" name="TextBox 41"/>
          <p:cNvSpPr txBox="1"/>
          <p:nvPr/>
        </p:nvSpPr>
        <p:spPr>
          <a:xfrm>
            <a:off x="7543571" y="3681850"/>
            <a:ext cx="686150" cy="271581"/>
          </a:xfrm>
          <a:prstGeom prst="rect">
            <a:avLst/>
          </a:prstGeom>
          <a:noFill/>
        </p:spPr>
        <p:txBody>
          <a:bodyPr wrap="square" lIns="60926" tIns="30464" rIns="60926" bIns="30464" rtlCol="0">
            <a:spAutoFit/>
          </a:bodyPr>
          <a:lstStyle/>
          <a:p>
            <a:pPr>
              <a:lnSpc>
                <a:spcPct val="130000"/>
              </a:lnSpc>
            </a:pPr>
            <a:r>
              <a:rPr lang="zh-CN" altLang="en-US" sz="1050" dirty="0" smtClean="0">
                <a:solidFill>
                  <a:srgbClr val="414455"/>
                </a:solidFill>
                <a:latin typeface="微软雅黑" pitchFamily="34" charset="-122"/>
                <a:ea typeface="微软雅黑" pitchFamily="34" charset="-122"/>
              </a:rPr>
              <a:t>标准数据</a:t>
            </a:r>
            <a:endParaRPr lang="zh-CN" altLang="en-US" sz="1050" dirty="0">
              <a:solidFill>
                <a:srgbClr val="414455"/>
              </a:solidFill>
              <a:latin typeface="微软雅黑" pitchFamily="34" charset="-122"/>
              <a:ea typeface="微软雅黑" pitchFamily="34" charset="-122"/>
            </a:endParaRPr>
          </a:p>
        </p:txBody>
      </p:sp>
      <p:sp>
        <p:nvSpPr>
          <p:cNvPr id="278" name="TextBox 41"/>
          <p:cNvSpPr txBox="1"/>
          <p:nvPr/>
        </p:nvSpPr>
        <p:spPr>
          <a:xfrm>
            <a:off x="7543571" y="1824308"/>
            <a:ext cx="686150" cy="271581"/>
          </a:xfrm>
          <a:prstGeom prst="rect">
            <a:avLst/>
          </a:prstGeom>
          <a:noFill/>
        </p:spPr>
        <p:txBody>
          <a:bodyPr wrap="square" lIns="60926" tIns="30464" rIns="60926" bIns="30464" rtlCol="0">
            <a:spAutoFit/>
          </a:bodyPr>
          <a:lstStyle/>
          <a:p>
            <a:pPr>
              <a:lnSpc>
                <a:spcPct val="130000"/>
              </a:lnSpc>
            </a:pPr>
            <a:r>
              <a:rPr lang="zh-CN" altLang="en-US" sz="1050" dirty="0" smtClean="0">
                <a:solidFill>
                  <a:srgbClr val="414455"/>
                </a:solidFill>
                <a:latin typeface="微软雅黑" pitchFamily="34" charset="-122"/>
                <a:ea typeface="微软雅黑" pitchFamily="34" charset="-122"/>
              </a:rPr>
              <a:t>标准数据</a:t>
            </a:r>
            <a:endParaRPr lang="zh-CN" altLang="en-US" sz="1050" dirty="0">
              <a:solidFill>
                <a:srgbClr val="414455"/>
              </a:solidFill>
              <a:latin typeface="微软雅黑" pitchFamily="34" charset="-122"/>
              <a:ea typeface="微软雅黑" pitchFamily="34" charset="-122"/>
            </a:endParaRPr>
          </a:p>
        </p:txBody>
      </p:sp>
      <p:sp>
        <p:nvSpPr>
          <p:cNvPr id="279" name="TextBox 41"/>
          <p:cNvSpPr txBox="1"/>
          <p:nvPr/>
        </p:nvSpPr>
        <p:spPr>
          <a:xfrm>
            <a:off x="6002247" y="2627918"/>
            <a:ext cx="818841" cy="481638"/>
          </a:xfrm>
          <a:prstGeom prst="rect">
            <a:avLst/>
          </a:prstGeom>
          <a:noFill/>
        </p:spPr>
        <p:txBody>
          <a:bodyPr wrap="square" lIns="60926" tIns="30464" rIns="60926" bIns="30464" rtlCol="0">
            <a:spAutoFit/>
          </a:bodyPr>
          <a:lstStyle/>
          <a:p>
            <a:pPr>
              <a:lnSpc>
                <a:spcPct val="130000"/>
              </a:lnSpc>
            </a:pPr>
            <a:r>
              <a:rPr lang="zh-CN" altLang="en-US" sz="1050" dirty="0" smtClean="0">
                <a:solidFill>
                  <a:srgbClr val="414455"/>
                </a:solidFill>
                <a:latin typeface="微软雅黑" pitchFamily="34" charset="-122"/>
                <a:ea typeface="微软雅黑" pitchFamily="34" charset="-122"/>
              </a:rPr>
              <a:t>与标准数据进行</a:t>
            </a:r>
            <a:r>
              <a:rPr lang="en-US" altLang="zh-CN" sz="1050" dirty="0" smtClean="0">
                <a:solidFill>
                  <a:srgbClr val="414455"/>
                </a:solidFill>
                <a:latin typeface="微软雅黑" pitchFamily="34" charset="-122"/>
                <a:ea typeface="微软雅黑" pitchFamily="34" charset="-122"/>
              </a:rPr>
              <a:t>KS</a:t>
            </a:r>
            <a:r>
              <a:rPr lang="zh-CN" altLang="en-US" sz="1050" dirty="0" smtClean="0">
                <a:solidFill>
                  <a:srgbClr val="414455"/>
                </a:solidFill>
                <a:latin typeface="微软雅黑" pitchFamily="34" charset="-122"/>
                <a:ea typeface="微软雅黑" pitchFamily="34" charset="-122"/>
              </a:rPr>
              <a:t>检验</a:t>
            </a:r>
            <a:endParaRPr lang="zh-CN" altLang="en-US" sz="1050" dirty="0">
              <a:solidFill>
                <a:srgbClr val="414455"/>
              </a:solidFill>
              <a:latin typeface="微软雅黑" pitchFamily="34" charset="-122"/>
              <a:ea typeface="微软雅黑" pitchFamily="34" charset="-122"/>
            </a:endParaRPr>
          </a:p>
        </p:txBody>
      </p:sp>
      <p:sp>
        <p:nvSpPr>
          <p:cNvPr id="280" name="AutoShape 21"/>
          <p:cNvSpPr>
            <a:spLocks noChangeArrowheads="1"/>
          </p:cNvSpPr>
          <p:nvPr/>
        </p:nvSpPr>
        <p:spPr bwMode="auto">
          <a:xfrm rot="10800000" flipH="1">
            <a:off x="6824819" y="2659881"/>
            <a:ext cx="386720" cy="419115"/>
          </a:xfrm>
          <a:prstGeom prst="rightArrow">
            <a:avLst>
              <a:gd name="adj1" fmla="val 50000"/>
              <a:gd name="adj2" fmla="val 29014"/>
            </a:avLst>
          </a:prstGeom>
          <a:solidFill>
            <a:srgbClr val="414455"/>
          </a:solidFill>
          <a:ln w="3175" algn="ctr">
            <a:solidFill>
              <a:srgbClr val="D7D7D7"/>
            </a:solidFill>
            <a:miter lim="800000"/>
            <a:headEnd/>
            <a:tailEnd/>
          </a:ln>
          <a:effectLst>
            <a:outerShdw dist="38100" dir="5400000" algn="t" rotWithShape="0">
              <a:srgbClr val="000000">
                <a:alpha val="39999"/>
              </a:srgbClr>
            </a:outerShdw>
          </a:effectLst>
        </p:spPr>
        <p:txBody>
          <a:bodyPr vert="eaVert" lIns="0" tIns="40606" rIns="0" bIns="40606" anchor="ctr"/>
          <a:lstStyle/>
          <a:p>
            <a:pPr fontAlgn="base">
              <a:lnSpc>
                <a:spcPct val="120000"/>
              </a:lnSpc>
              <a:spcBef>
                <a:spcPts val="533"/>
              </a:spcBef>
              <a:spcAft>
                <a:spcPts val="533"/>
              </a:spcAft>
              <a:defRPr/>
            </a:pPr>
            <a:endParaRPr lang="en-US" sz="2475" kern="0" dirty="0">
              <a:solidFill>
                <a:sysClr val="window" lastClr="FFFFFF"/>
              </a:solidFill>
              <a:latin typeface="Impact" pitchFamily="34" charset="0"/>
            </a:endParaRPr>
          </a:p>
        </p:txBody>
      </p:sp>
    </p:spTree>
    <p:extLst>
      <p:ext uri="{BB962C8B-B14F-4D97-AF65-F5344CB8AC3E}">
        <p14:creationId xmlns:p14="http://schemas.microsoft.com/office/powerpoint/2010/main" val="2856310916"/>
      </p:ext>
    </p:extLst>
  </p:cSld>
  <p:clrMapOvr>
    <a:masterClrMapping/>
  </p:clrMapOvr>
  <p:transition spd="slow" advClick="0"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1000"/>
                                        <p:tgtEl>
                                          <p:spTgt spid="86"/>
                                        </p:tgtEl>
                                      </p:cBhvr>
                                    </p:animEffect>
                                    <p:anim calcmode="lin" valueType="num">
                                      <p:cBhvr>
                                        <p:cTn id="8" dur="1000" fill="hold"/>
                                        <p:tgtEl>
                                          <p:spTgt spid="86"/>
                                        </p:tgtEl>
                                        <p:attrNameLst>
                                          <p:attrName>ppt_x</p:attrName>
                                        </p:attrNameLst>
                                      </p:cBhvr>
                                      <p:tavLst>
                                        <p:tav tm="0">
                                          <p:val>
                                            <p:strVal val="#ppt_x"/>
                                          </p:val>
                                        </p:tav>
                                        <p:tav tm="100000">
                                          <p:val>
                                            <p:strVal val="#ppt_x"/>
                                          </p:val>
                                        </p:tav>
                                      </p:tavLst>
                                    </p:anim>
                                    <p:anim calcmode="lin" valueType="num">
                                      <p:cBhvr>
                                        <p:cTn id="9" dur="1000" fill="hold"/>
                                        <p:tgtEl>
                                          <p:spTgt spid="8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244"/>
                                        </p:tgtEl>
                                        <p:attrNameLst>
                                          <p:attrName>style.visibility</p:attrName>
                                        </p:attrNameLst>
                                      </p:cBhvr>
                                      <p:to>
                                        <p:strVal val="visible"/>
                                      </p:to>
                                    </p:set>
                                    <p:animEffect transition="in" filter="fade">
                                      <p:cBhvr>
                                        <p:cTn id="13" dur="1000"/>
                                        <p:tgtEl>
                                          <p:spTgt spid="244"/>
                                        </p:tgtEl>
                                      </p:cBhvr>
                                    </p:animEffect>
                                    <p:anim calcmode="lin" valueType="num">
                                      <p:cBhvr>
                                        <p:cTn id="14" dur="1000" fill="hold"/>
                                        <p:tgtEl>
                                          <p:spTgt spid="244"/>
                                        </p:tgtEl>
                                        <p:attrNameLst>
                                          <p:attrName>ppt_x</p:attrName>
                                        </p:attrNameLst>
                                      </p:cBhvr>
                                      <p:tavLst>
                                        <p:tav tm="0">
                                          <p:val>
                                            <p:strVal val="#ppt_x"/>
                                          </p:val>
                                        </p:tav>
                                        <p:tav tm="100000">
                                          <p:val>
                                            <p:strVal val="#ppt_x"/>
                                          </p:val>
                                        </p:tav>
                                      </p:tavLst>
                                    </p:anim>
                                    <p:anim calcmode="lin" valueType="num">
                                      <p:cBhvr>
                                        <p:cTn id="15" dur="1000" fill="hold"/>
                                        <p:tgtEl>
                                          <p:spTgt spid="24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251"/>
                                        </p:tgtEl>
                                        <p:attrNameLst>
                                          <p:attrName>style.visibility</p:attrName>
                                        </p:attrNameLst>
                                      </p:cBhvr>
                                      <p:to>
                                        <p:strVal val="visible"/>
                                      </p:to>
                                    </p:set>
                                    <p:animEffect transition="in" filter="wipe(left)">
                                      <p:cBhvr>
                                        <p:cTn id="19" dur="500"/>
                                        <p:tgtEl>
                                          <p:spTgt spid="251"/>
                                        </p:tgtEl>
                                      </p:cBhvr>
                                    </p:animEffect>
                                  </p:childTnLst>
                                </p:cTn>
                              </p:par>
                            </p:childTnLst>
                          </p:cTn>
                        </p:par>
                        <p:par>
                          <p:cTn id="20" fill="hold">
                            <p:stCondLst>
                              <p:cond delay="2500"/>
                            </p:stCondLst>
                            <p:childTnLst>
                              <p:par>
                                <p:cTn id="21" presetID="22" presetClass="entr" presetSubtype="8" fill="hold" grpId="0" nodeType="afterEffect">
                                  <p:stCondLst>
                                    <p:cond delay="0"/>
                                  </p:stCondLst>
                                  <p:childTnLst>
                                    <p:set>
                                      <p:cBhvr>
                                        <p:cTn id="22" dur="1" fill="hold">
                                          <p:stCondLst>
                                            <p:cond delay="0"/>
                                          </p:stCondLst>
                                        </p:cTn>
                                        <p:tgtEl>
                                          <p:spTgt spid="277"/>
                                        </p:tgtEl>
                                        <p:attrNameLst>
                                          <p:attrName>style.visibility</p:attrName>
                                        </p:attrNameLst>
                                      </p:cBhvr>
                                      <p:to>
                                        <p:strVal val="visible"/>
                                      </p:to>
                                    </p:set>
                                    <p:animEffect transition="in" filter="wipe(left)">
                                      <p:cBhvr>
                                        <p:cTn id="23" dur="500"/>
                                        <p:tgtEl>
                                          <p:spTgt spid="277"/>
                                        </p:tgtEl>
                                      </p:cBhvr>
                                    </p:animEffect>
                                  </p:childTnLst>
                                </p:cTn>
                              </p:par>
                            </p:childTnLst>
                          </p:cTn>
                        </p:par>
                        <p:par>
                          <p:cTn id="24" fill="hold">
                            <p:stCondLst>
                              <p:cond delay="3000"/>
                            </p:stCondLst>
                            <p:childTnLst>
                              <p:par>
                                <p:cTn id="25" presetID="22" presetClass="entr" presetSubtype="8" fill="hold" grpId="0" nodeType="afterEffect">
                                  <p:stCondLst>
                                    <p:cond delay="0"/>
                                  </p:stCondLst>
                                  <p:childTnLst>
                                    <p:set>
                                      <p:cBhvr>
                                        <p:cTn id="26" dur="1" fill="hold">
                                          <p:stCondLst>
                                            <p:cond delay="0"/>
                                          </p:stCondLst>
                                        </p:cTn>
                                        <p:tgtEl>
                                          <p:spTgt spid="278"/>
                                        </p:tgtEl>
                                        <p:attrNameLst>
                                          <p:attrName>style.visibility</p:attrName>
                                        </p:attrNameLst>
                                      </p:cBhvr>
                                      <p:to>
                                        <p:strVal val="visible"/>
                                      </p:to>
                                    </p:set>
                                    <p:animEffect transition="in" filter="wipe(left)">
                                      <p:cBhvr>
                                        <p:cTn id="27" dur="500"/>
                                        <p:tgtEl>
                                          <p:spTgt spid="278"/>
                                        </p:tgtEl>
                                      </p:cBhvr>
                                    </p:animEffect>
                                  </p:childTnLst>
                                </p:cTn>
                              </p:par>
                            </p:childTnLst>
                          </p:cTn>
                        </p:par>
                        <p:par>
                          <p:cTn id="28" fill="hold">
                            <p:stCondLst>
                              <p:cond delay="3500"/>
                            </p:stCondLst>
                            <p:childTnLst>
                              <p:par>
                                <p:cTn id="29" presetID="22" presetClass="entr" presetSubtype="8" fill="hold" grpId="0" nodeType="afterEffect">
                                  <p:stCondLst>
                                    <p:cond delay="0"/>
                                  </p:stCondLst>
                                  <p:childTnLst>
                                    <p:set>
                                      <p:cBhvr>
                                        <p:cTn id="30" dur="1" fill="hold">
                                          <p:stCondLst>
                                            <p:cond delay="0"/>
                                          </p:stCondLst>
                                        </p:cTn>
                                        <p:tgtEl>
                                          <p:spTgt spid="279"/>
                                        </p:tgtEl>
                                        <p:attrNameLst>
                                          <p:attrName>style.visibility</p:attrName>
                                        </p:attrNameLst>
                                      </p:cBhvr>
                                      <p:to>
                                        <p:strVal val="visible"/>
                                      </p:to>
                                    </p:set>
                                    <p:animEffect transition="in" filter="wipe(left)">
                                      <p:cBhvr>
                                        <p:cTn id="31" dur="500"/>
                                        <p:tgtEl>
                                          <p:spTgt spid="279"/>
                                        </p:tgtEl>
                                      </p:cBhvr>
                                    </p:animEffect>
                                  </p:childTnLst>
                                </p:cTn>
                              </p:par>
                            </p:childTnLst>
                          </p:cTn>
                        </p:par>
                        <p:par>
                          <p:cTn id="32" fill="hold">
                            <p:stCondLst>
                              <p:cond delay="4000"/>
                            </p:stCondLst>
                            <p:childTnLst>
                              <p:par>
                                <p:cTn id="33" presetID="47" presetClass="entr" presetSubtype="0" fill="hold" grpId="0" nodeType="afterEffect">
                                  <p:stCondLst>
                                    <p:cond delay="0"/>
                                  </p:stCondLst>
                                  <p:childTnLst>
                                    <p:set>
                                      <p:cBhvr>
                                        <p:cTn id="34" dur="1" fill="hold">
                                          <p:stCondLst>
                                            <p:cond delay="0"/>
                                          </p:stCondLst>
                                        </p:cTn>
                                        <p:tgtEl>
                                          <p:spTgt spid="280"/>
                                        </p:tgtEl>
                                        <p:attrNameLst>
                                          <p:attrName>style.visibility</p:attrName>
                                        </p:attrNameLst>
                                      </p:cBhvr>
                                      <p:to>
                                        <p:strVal val="visible"/>
                                      </p:to>
                                    </p:set>
                                    <p:animEffect transition="in" filter="fade">
                                      <p:cBhvr>
                                        <p:cTn id="35" dur="1000"/>
                                        <p:tgtEl>
                                          <p:spTgt spid="280"/>
                                        </p:tgtEl>
                                      </p:cBhvr>
                                    </p:animEffect>
                                    <p:anim calcmode="lin" valueType="num">
                                      <p:cBhvr>
                                        <p:cTn id="36" dur="1000" fill="hold"/>
                                        <p:tgtEl>
                                          <p:spTgt spid="280"/>
                                        </p:tgtEl>
                                        <p:attrNameLst>
                                          <p:attrName>ppt_x</p:attrName>
                                        </p:attrNameLst>
                                      </p:cBhvr>
                                      <p:tavLst>
                                        <p:tav tm="0">
                                          <p:val>
                                            <p:strVal val="#ppt_x"/>
                                          </p:val>
                                        </p:tav>
                                        <p:tav tm="100000">
                                          <p:val>
                                            <p:strVal val="#ppt_x"/>
                                          </p:val>
                                        </p:tav>
                                      </p:tavLst>
                                    </p:anim>
                                    <p:anim calcmode="lin" valueType="num">
                                      <p:cBhvr>
                                        <p:cTn id="37" dur="1000" fill="hold"/>
                                        <p:tgtEl>
                                          <p:spTgt spid="2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animBg="1"/>
      <p:bldP spid="244" grpId="0" animBg="1"/>
      <p:bldP spid="251" grpId="0"/>
      <p:bldP spid="277" grpId="0"/>
      <p:bldP spid="278" grpId="0"/>
      <p:bldP spid="279" grpId="0"/>
      <p:bldP spid="28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2"/>
          <a:stretch>
            <a:fillRect/>
          </a:stretch>
        </p:blipFill>
        <p:spPr>
          <a:xfrm>
            <a:off x="1835696" y="1275606"/>
            <a:ext cx="6112689" cy="3125970"/>
          </a:xfrm>
          <a:prstGeom prst="rect">
            <a:avLst/>
          </a:prstGeom>
        </p:spPr>
      </p:pic>
    </p:spTree>
    <p:extLst>
      <p:ext uri="{BB962C8B-B14F-4D97-AF65-F5344CB8AC3E}">
        <p14:creationId xmlns:p14="http://schemas.microsoft.com/office/powerpoint/2010/main" val="1779211000"/>
      </p:ext>
    </p:extLst>
  </p:cSld>
  <p:clrMapOvr>
    <a:masterClrMapping/>
  </p:clrMapOvr>
  <p:transition spd="slow" advClick="0" advTm="3000">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2590961" y="2465102"/>
            <a:ext cx="3960444" cy="504056"/>
          </a:xfrm>
          <a:custGeom>
            <a:avLst/>
            <a:gdLst/>
            <a:ahLst/>
            <a:cxnLst/>
            <a:rect l="l" t="t" r="r" b="b"/>
            <a:pathLst>
              <a:path w="3960444" h="504056">
                <a:moveTo>
                  <a:pt x="2" y="0"/>
                </a:moveTo>
                <a:lnTo>
                  <a:pt x="3960440" y="0"/>
                </a:lnTo>
                <a:lnTo>
                  <a:pt x="3708414" y="252026"/>
                </a:lnTo>
                <a:lnTo>
                  <a:pt x="3960444" y="504056"/>
                </a:lnTo>
                <a:lnTo>
                  <a:pt x="0" y="504056"/>
                </a:lnTo>
                <a:lnTo>
                  <a:pt x="252029" y="25202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TextBox 24"/>
          <p:cNvSpPr txBox="1"/>
          <p:nvPr/>
        </p:nvSpPr>
        <p:spPr>
          <a:xfrm>
            <a:off x="2990032" y="2517074"/>
            <a:ext cx="3163937" cy="400110"/>
          </a:xfrm>
          <a:prstGeom prst="rect">
            <a:avLst/>
          </a:prstGeom>
          <a:noFill/>
        </p:spPr>
        <p:txBody>
          <a:bodyPr wrap="square" rtlCol="0">
            <a:spAutoFit/>
          </a:bodyPr>
          <a:lstStyle/>
          <a:p>
            <a:pPr algn="ctr"/>
            <a:r>
              <a:rPr lang="zh-CN" altLang="en-US" sz="2000" b="1" spc="300" dirty="0" smtClean="0">
                <a:solidFill>
                  <a:schemeClr val="bg1"/>
                </a:solidFill>
                <a:cs typeface="+mn-ea"/>
                <a:sym typeface="+mn-lt"/>
              </a:rPr>
              <a:t>绪 论</a:t>
            </a:r>
            <a:endParaRPr lang="zh-CN" altLang="en-US" sz="2000" b="1" spc="300" dirty="0">
              <a:solidFill>
                <a:schemeClr val="bg1"/>
              </a:solidFill>
              <a:cs typeface="+mn-ea"/>
              <a:sym typeface="+mn-lt"/>
            </a:endParaRPr>
          </a:p>
        </p:txBody>
      </p:sp>
      <p:sp>
        <p:nvSpPr>
          <p:cNvPr id="18" name="椭圆 11"/>
          <p:cNvSpPr/>
          <p:nvPr/>
        </p:nvSpPr>
        <p:spPr>
          <a:xfrm>
            <a:off x="4097564" y="1059583"/>
            <a:ext cx="948873" cy="1143356"/>
          </a:xfrm>
          <a:custGeom>
            <a:avLst/>
            <a:gdLst/>
            <a:ahLst/>
            <a:cxnLst/>
            <a:rect l="l" t="t" r="r" b="b"/>
            <a:pathLst>
              <a:path w="1845204" h="2223400">
                <a:moveTo>
                  <a:pt x="922602" y="0"/>
                </a:moveTo>
                <a:cubicBezTo>
                  <a:pt x="1432141" y="0"/>
                  <a:pt x="1845204" y="413063"/>
                  <a:pt x="1845204" y="922602"/>
                </a:cubicBezTo>
                <a:cubicBezTo>
                  <a:pt x="1845204" y="1147299"/>
                  <a:pt x="1764878" y="1353235"/>
                  <a:pt x="1628134" y="1510557"/>
                </a:cubicBezTo>
                <a:lnTo>
                  <a:pt x="1635445" y="1510557"/>
                </a:lnTo>
                <a:lnTo>
                  <a:pt x="1593653" y="1552349"/>
                </a:lnTo>
                <a:cubicBezTo>
                  <a:pt x="1581994" y="1568184"/>
                  <a:pt x="1568184" y="1581994"/>
                  <a:pt x="1552350" y="1593652"/>
                </a:cubicBezTo>
                <a:lnTo>
                  <a:pt x="922602" y="2223400"/>
                </a:lnTo>
                <a:lnTo>
                  <a:pt x="292852" y="1593650"/>
                </a:lnTo>
                <a:cubicBezTo>
                  <a:pt x="277019" y="1581993"/>
                  <a:pt x="263211" y="1568185"/>
                  <a:pt x="251554" y="1552352"/>
                </a:cubicBezTo>
                <a:lnTo>
                  <a:pt x="209759" y="1510557"/>
                </a:lnTo>
                <a:lnTo>
                  <a:pt x="217070" y="1510557"/>
                </a:lnTo>
                <a:cubicBezTo>
                  <a:pt x="80326" y="1353235"/>
                  <a:pt x="0" y="1147299"/>
                  <a:pt x="0" y="922602"/>
                </a:cubicBezTo>
                <a:cubicBezTo>
                  <a:pt x="0" y="413063"/>
                  <a:pt x="413063" y="0"/>
                  <a:pt x="92260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smtClean="0">
                <a:solidFill>
                  <a:schemeClr val="bg1"/>
                </a:solidFill>
                <a:latin typeface="Impact" panose="020B0806030902050204" pitchFamily="34" charset="0"/>
                <a:cs typeface="+mn-ea"/>
                <a:sym typeface="+mn-lt"/>
              </a:rPr>
              <a:t>01</a:t>
            </a:r>
            <a:endParaRPr lang="zh-CN" altLang="en-US" sz="3600" dirty="0">
              <a:solidFill>
                <a:schemeClr val="bg1"/>
              </a:solidFill>
              <a:latin typeface="Impact" panose="020B0806030902050204" pitchFamily="34" charset="0"/>
              <a:cs typeface="+mn-ea"/>
              <a:sym typeface="+mn-lt"/>
            </a:endParaRPr>
          </a:p>
        </p:txBody>
      </p:sp>
      <p:cxnSp>
        <p:nvCxnSpPr>
          <p:cNvPr id="3" name="直接连接符 2"/>
          <p:cNvCxnSpPr/>
          <p:nvPr/>
        </p:nvCxnSpPr>
        <p:spPr>
          <a:xfrm>
            <a:off x="4531891" y="3113804"/>
            <a:ext cx="0" cy="148101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750104" y="3113807"/>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smtClean="0">
                <a:cs typeface="+mn-ea"/>
                <a:sym typeface="+mn-lt"/>
              </a:rPr>
              <a:t>选题背景</a:t>
            </a:r>
            <a:endParaRPr lang="zh-CN" altLang="en-US" sz="1200" dirty="0">
              <a:cs typeface="+mn-ea"/>
              <a:sym typeface="+mn-lt"/>
            </a:endParaRPr>
          </a:p>
        </p:txBody>
      </p:sp>
      <p:sp>
        <p:nvSpPr>
          <p:cNvPr id="14" name="TextBox 13"/>
          <p:cNvSpPr txBox="1"/>
          <p:nvPr/>
        </p:nvSpPr>
        <p:spPr>
          <a:xfrm>
            <a:off x="4750104" y="3390806"/>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smtClean="0">
                <a:cs typeface="+mn-ea"/>
                <a:sym typeface="+mn-lt"/>
              </a:rPr>
              <a:t>研究意义</a:t>
            </a:r>
            <a:endParaRPr lang="zh-CN" altLang="en-US" sz="1200" dirty="0">
              <a:cs typeface="+mn-ea"/>
              <a:sym typeface="+mn-lt"/>
            </a:endParaRPr>
          </a:p>
        </p:txBody>
      </p:sp>
      <p:sp>
        <p:nvSpPr>
          <p:cNvPr id="17" name="KSO_Shape"/>
          <p:cNvSpPr>
            <a:spLocks/>
          </p:cNvSpPr>
          <p:nvPr/>
        </p:nvSpPr>
        <p:spPr bwMode="auto">
          <a:xfrm>
            <a:off x="3707904" y="3544781"/>
            <a:ext cx="449760" cy="610534"/>
          </a:xfrm>
          <a:custGeom>
            <a:avLst/>
            <a:gdLst>
              <a:gd name="T0" fmla="*/ 1224924 w 2376488"/>
              <a:gd name="T1" fmla="*/ 2761395 h 3225800"/>
              <a:gd name="T2" fmla="*/ 1200514 w 2376488"/>
              <a:gd name="T3" fmla="*/ 2844137 h 3225800"/>
              <a:gd name="T4" fmla="*/ 434302 w 2376488"/>
              <a:gd name="T5" fmla="*/ 2840318 h 3225800"/>
              <a:gd name="T6" fmla="*/ 417817 w 2376488"/>
              <a:gd name="T7" fmla="*/ 2755348 h 3225800"/>
              <a:gd name="T8" fmla="*/ 1946947 w 2376488"/>
              <a:gd name="T9" fmla="*/ 2276790 h 3225800"/>
              <a:gd name="T10" fmla="*/ 2007871 w 2376488"/>
              <a:gd name="T11" fmla="*/ 2336867 h 3225800"/>
              <a:gd name="T12" fmla="*/ 1960274 w 2376488"/>
              <a:gd name="T13" fmla="*/ 2408268 h 3225800"/>
              <a:gd name="T14" fmla="*/ 421315 w 2376488"/>
              <a:gd name="T15" fmla="*/ 2381532 h 3225800"/>
              <a:gd name="T16" fmla="*/ 429565 w 2376488"/>
              <a:gd name="T17" fmla="*/ 2296291 h 3225800"/>
              <a:gd name="T18" fmla="*/ 1966620 w 2376488"/>
              <a:gd name="T19" fmla="*/ 1981797 h 3225800"/>
              <a:gd name="T20" fmla="*/ 2006602 w 2376488"/>
              <a:gd name="T21" fmla="*/ 2057463 h 3225800"/>
              <a:gd name="T22" fmla="*/ 1940284 w 2376488"/>
              <a:gd name="T23" fmla="*/ 2111375 h 3225800"/>
              <a:gd name="T24" fmla="*/ 412748 w 2376488"/>
              <a:gd name="T25" fmla="*/ 2064084 h 3225800"/>
              <a:gd name="T26" fmla="*/ 445431 w 2376488"/>
              <a:gd name="T27" fmla="*/ 1984634 h 3225800"/>
              <a:gd name="T28" fmla="*/ 1983438 w 2376488"/>
              <a:gd name="T29" fmla="*/ 1691813 h 3225800"/>
              <a:gd name="T30" fmla="*/ 1999621 w 2376488"/>
              <a:gd name="T31" fmla="*/ 1776110 h 3225800"/>
              <a:gd name="T32" fmla="*/ 464152 w 2376488"/>
              <a:gd name="T33" fmla="*/ 1809766 h 3225800"/>
              <a:gd name="T34" fmla="*/ 409575 w 2376488"/>
              <a:gd name="T35" fmla="*/ 1743712 h 3225800"/>
              <a:gd name="T36" fmla="*/ 464152 w 2376488"/>
              <a:gd name="T37" fmla="*/ 1677973 h 3225800"/>
              <a:gd name="T38" fmla="*/ 839503 w 2376488"/>
              <a:gd name="T39" fmla="*/ 1405929 h 3225800"/>
              <a:gd name="T40" fmla="*/ 831271 w 2376488"/>
              <a:gd name="T41" fmla="*/ 1491484 h 3225800"/>
              <a:gd name="T42" fmla="*/ 445349 w 2376488"/>
              <a:gd name="T43" fmla="*/ 1503122 h 3225800"/>
              <a:gd name="T44" fmla="*/ 412741 w 2376488"/>
              <a:gd name="T45" fmla="*/ 1423858 h 3225800"/>
              <a:gd name="T46" fmla="*/ 1305682 w 2376488"/>
              <a:gd name="T47" fmla="*/ 909637 h 3225800"/>
              <a:gd name="T48" fmla="*/ 1477663 w 2376488"/>
              <a:gd name="T49" fmla="*/ 930614 h 3225800"/>
              <a:gd name="T50" fmla="*/ 1610543 w 2376488"/>
              <a:gd name="T51" fmla="*/ 964305 h 3225800"/>
              <a:gd name="T52" fmla="*/ 1857547 w 2376488"/>
              <a:gd name="T53" fmla="*/ 995452 h 3225800"/>
              <a:gd name="T54" fmla="*/ 1953551 w 2376488"/>
              <a:gd name="T55" fmla="*/ 1129896 h 3225800"/>
              <a:gd name="T56" fmla="*/ 1951644 w 2376488"/>
              <a:gd name="T57" fmla="*/ 1484281 h 3225800"/>
              <a:gd name="T58" fmla="*/ 1772351 w 2376488"/>
              <a:gd name="T59" fmla="*/ 1229696 h 3225800"/>
              <a:gd name="T60" fmla="*/ 1346691 w 2376488"/>
              <a:gd name="T61" fmla="*/ 1512886 h 3225800"/>
              <a:gd name="T62" fmla="*/ 1134337 w 2376488"/>
              <a:gd name="T63" fmla="*/ 1276735 h 3225800"/>
              <a:gd name="T64" fmla="*/ 953455 w 2376488"/>
              <a:gd name="T65" fmla="*/ 1247177 h 3225800"/>
              <a:gd name="T66" fmla="*/ 985244 w 2376488"/>
              <a:gd name="T67" fmla="*/ 1088260 h 3225800"/>
              <a:gd name="T68" fmla="*/ 1137516 w 2376488"/>
              <a:gd name="T69" fmla="*/ 966212 h 3225800"/>
              <a:gd name="T70" fmla="*/ 1523318 w 2376488"/>
              <a:gd name="T71" fmla="*/ 269565 h 3225800"/>
              <a:gd name="T72" fmla="*/ 1643237 w 2376488"/>
              <a:gd name="T73" fmla="*/ 362372 h 3225800"/>
              <a:gd name="T74" fmla="*/ 1694767 w 2376488"/>
              <a:gd name="T75" fmla="*/ 516202 h 3225800"/>
              <a:gd name="T76" fmla="*/ 1720850 w 2376488"/>
              <a:gd name="T77" fmla="*/ 562923 h 3225800"/>
              <a:gd name="T78" fmla="*/ 1679181 w 2376488"/>
              <a:gd name="T79" fmla="*/ 652233 h 3225800"/>
              <a:gd name="T80" fmla="*/ 1618744 w 2376488"/>
              <a:gd name="T81" fmla="*/ 782861 h 3225800"/>
              <a:gd name="T82" fmla="*/ 1514411 w 2376488"/>
              <a:gd name="T83" fmla="*/ 865815 h 3225800"/>
              <a:gd name="T84" fmla="*/ 1382405 w 2376488"/>
              <a:gd name="T85" fmla="*/ 850559 h 3225800"/>
              <a:gd name="T86" fmla="*/ 1291750 w 2376488"/>
              <a:gd name="T87" fmla="*/ 748218 h 3225800"/>
              <a:gd name="T88" fmla="*/ 1240220 w 2376488"/>
              <a:gd name="T89" fmla="*/ 647783 h 3225800"/>
              <a:gd name="T90" fmla="*/ 1206503 w 2376488"/>
              <a:gd name="T91" fmla="*/ 551481 h 3225800"/>
              <a:gd name="T92" fmla="*/ 1239266 w 2376488"/>
              <a:gd name="T93" fmla="*/ 512705 h 3225800"/>
              <a:gd name="T94" fmla="*/ 1288251 w 2376488"/>
              <a:gd name="T95" fmla="*/ 361736 h 3225800"/>
              <a:gd name="T96" fmla="*/ 1408488 w 2376488"/>
              <a:gd name="T97" fmla="*/ 269565 h 3225800"/>
              <a:gd name="T98" fmla="*/ 124794 w 2376488"/>
              <a:gd name="T99" fmla="*/ 3092133 h 3225800"/>
              <a:gd name="T100" fmla="*/ 2233594 w 2376488"/>
              <a:gd name="T101" fmla="*/ 3105468 h 3225800"/>
              <a:gd name="T102" fmla="*/ 2257092 w 2376488"/>
              <a:gd name="T103" fmla="*/ 152400 h 3225800"/>
              <a:gd name="T104" fmla="*/ 2230736 w 2376488"/>
              <a:gd name="T105" fmla="*/ 120015 h 3225800"/>
              <a:gd name="T106" fmla="*/ 2289799 w 2376488"/>
              <a:gd name="T107" fmla="*/ 15557 h 3225800"/>
              <a:gd name="T108" fmla="*/ 2360928 w 2376488"/>
              <a:gd name="T109" fmla="*/ 86677 h 3225800"/>
              <a:gd name="T110" fmla="*/ 2372995 w 2376488"/>
              <a:gd name="T111" fmla="*/ 3104198 h 3225800"/>
              <a:gd name="T112" fmla="*/ 2320918 w 2376488"/>
              <a:gd name="T113" fmla="*/ 3191193 h 3225800"/>
              <a:gd name="T114" fmla="*/ 2224068 w 2376488"/>
              <a:gd name="T115" fmla="*/ 3225800 h 3225800"/>
              <a:gd name="T116" fmla="*/ 61285 w 2376488"/>
              <a:gd name="T117" fmla="*/ 3195638 h 3225800"/>
              <a:gd name="T118" fmla="*/ 5080 w 2376488"/>
              <a:gd name="T119" fmla="*/ 3111818 h 3225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76488" h="3225800">
                <a:moveTo>
                  <a:pt x="477415" y="2719387"/>
                </a:moveTo>
                <a:lnTo>
                  <a:pt x="1162156" y="2719387"/>
                </a:lnTo>
                <a:lnTo>
                  <a:pt x="1169130" y="2720024"/>
                </a:lnTo>
                <a:lnTo>
                  <a:pt x="1175787" y="2720978"/>
                </a:lnTo>
                <a:lnTo>
                  <a:pt x="1182444" y="2722570"/>
                </a:lnTo>
                <a:lnTo>
                  <a:pt x="1188468" y="2724797"/>
                </a:lnTo>
                <a:lnTo>
                  <a:pt x="1194491" y="2727980"/>
                </a:lnTo>
                <a:lnTo>
                  <a:pt x="1200514" y="2731162"/>
                </a:lnTo>
                <a:lnTo>
                  <a:pt x="1205269" y="2735299"/>
                </a:lnTo>
                <a:lnTo>
                  <a:pt x="1210342" y="2739436"/>
                </a:lnTo>
                <a:lnTo>
                  <a:pt x="1214463" y="2744528"/>
                </a:lnTo>
                <a:lnTo>
                  <a:pt x="1218584" y="2749938"/>
                </a:lnTo>
                <a:lnTo>
                  <a:pt x="1222071" y="2755348"/>
                </a:lnTo>
                <a:lnTo>
                  <a:pt x="1224924" y="2761395"/>
                </a:lnTo>
                <a:lnTo>
                  <a:pt x="1227143" y="2767442"/>
                </a:lnTo>
                <a:lnTo>
                  <a:pt x="1228728" y="2774125"/>
                </a:lnTo>
                <a:lnTo>
                  <a:pt x="1229679" y="2780808"/>
                </a:lnTo>
                <a:lnTo>
                  <a:pt x="1230313" y="2787809"/>
                </a:lnTo>
                <a:lnTo>
                  <a:pt x="1229679" y="2794810"/>
                </a:lnTo>
                <a:lnTo>
                  <a:pt x="1228728" y="2801493"/>
                </a:lnTo>
                <a:lnTo>
                  <a:pt x="1227143" y="2808176"/>
                </a:lnTo>
                <a:lnTo>
                  <a:pt x="1224924" y="2814223"/>
                </a:lnTo>
                <a:lnTo>
                  <a:pt x="1222071" y="2820269"/>
                </a:lnTo>
                <a:lnTo>
                  <a:pt x="1218584" y="2825679"/>
                </a:lnTo>
                <a:lnTo>
                  <a:pt x="1214463" y="2831090"/>
                </a:lnTo>
                <a:lnTo>
                  <a:pt x="1210342" y="2836181"/>
                </a:lnTo>
                <a:lnTo>
                  <a:pt x="1205269" y="2840318"/>
                </a:lnTo>
                <a:lnTo>
                  <a:pt x="1200514" y="2844137"/>
                </a:lnTo>
                <a:lnTo>
                  <a:pt x="1194491" y="2847638"/>
                </a:lnTo>
                <a:lnTo>
                  <a:pt x="1188468" y="2850820"/>
                </a:lnTo>
                <a:lnTo>
                  <a:pt x="1182444" y="2853048"/>
                </a:lnTo>
                <a:lnTo>
                  <a:pt x="1175787" y="2854639"/>
                </a:lnTo>
                <a:lnTo>
                  <a:pt x="1169130" y="2855594"/>
                </a:lnTo>
                <a:lnTo>
                  <a:pt x="1162156" y="2855912"/>
                </a:lnTo>
                <a:lnTo>
                  <a:pt x="477415" y="2855912"/>
                </a:lnTo>
                <a:lnTo>
                  <a:pt x="470441" y="2855594"/>
                </a:lnTo>
                <a:lnTo>
                  <a:pt x="464100" y="2854639"/>
                </a:lnTo>
                <a:lnTo>
                  <a:pt x="457126" y="2853048"/>
                </a:lnTo>
                <a:lnTo>
                  <a:pt x="451103" y="2850820"/>
                </a:lnTo>
                <a:lnTo>
                  <a:pt x="445397" y="2847638"/>
                </a:lnTo>
                <a:lnTo>
                  <a:pt x="439374" y="2844137"/>
                </a:lnTo>
                <a:lnTo>
                  <a:pt x="434302" y="2840318"/>
                </a:lnTo>
                <a:lnTo>
                  <a:pt x="429546" y="2836181"/>
                </a:lnTo>
                <a:lnTo>
                  <a:pt x="425108" y="2831090"/>
                </a:lnTo>
                <a:lnTo>
                  <a:pt x="421304" y="2825679"/>
                </a:lnTo>
                <a:lnTo>
                  <a:pt x="417817" y="2820269"/>
                </a:lnTo>
                <a:lnTo>
                  <a:pt x="414964" y="2814223"/>
                </a:lnTo>
                <a:lnTo>
                  <a:pt x="412745" y="2808176"/>
                </a:lnTo>
                <a:lnTo>
                  <a:pt x="410843" y="2801493"/>
                </a:lnTo>
                <a:lnTo>
                  <a:pt x="409575" y="2794810"/>
                </a:lnTo>
                <a:lnTo>
                  <a:pt x="409575" y="2787809"/>
                </a:lnTo>
                <a:lnTo>
                  <a:pt x="409575" y="2780808"/>
                </a:lnTo>
                <a:lnTo>
                  <a:pt x="410843" y="2774125"/>
                </a:lnTo>
                <a:lnTo>
                  <a:pt x="412745" y="2767442"/>
                </a:lnTo>
                <a:lnTo>
                  <a:pt x="414964" y="2761395"/>
                </a:lnTo>
                <a:lnTo>
                  <a:pt x="417817" y="2755348"/>
                </a:lnTo>
                <a:lnTo>
                  <a:pt x="421304" y="2749938"/>
                </a:lnTo>
                <a:lnTo>
                  <a:pt x="425108" y="2744528"/>
                </a:lnTo>
                <a:lnTo>
                  <a:pt x="429546" y="2739436"/>
                </a:lnTo>
                <a:lnTo>
                  <a:pt x="434302" y="2735299"/>
                </a:lnTo>
                <a:lnTo>
                  <a:pt x="439374" y="2731162"/>
                </a:lnTo>
                <a:lnTo>
                  <a:pt x="445397" y="2727980"/>
                </a:lnTo>
                <a:lnTo>
                  <a:pt x="451103" y="2724797"/>
                </a:lnTo>
                <a:lnTo>
                  <a:pt x="457126" y="2722570"/>
                </a:lnTo>
                <a:lnTo>
                  <a:pt x="464100" y="2720978"/>
                </a:lnTo>
                <a:lnTo>
                  <a:pt x="470441" y="2720024"/>
                </a:lnTo>
                <a:lnTo>
                  <a:pt x="477415" y="2719387"/>
                </a:lnTo>
                <a:close/>
                <a:moveTo>
                  <a:pt x="477479" y="2276475"/>
                </a:moveTo>
                <a:lnTo>
                  <a:pt x="1940284" y="2276475"/>
                </a:lnTo>
                <a:lnTo>
                  <a:pt x="1946947" y="2276790"/>
                </a:lnTo>
                <a:lnTo>
                  <a:pt x="1953928" y="2277733"/>
                </a:lnTo>
                <a:lnTo>
                  <a:pt x="1960274" y="2279621"/>
                </a:lnTo>
                <a:lnTo>
                  <a:pt x="1966620" y="2281822"/>
                </a:lnTo>
                <a:lnTo>
                  <a:pt x="1972649" y="2284339"/>
                </a:lnTo>
                <a:lnTo>
                  <a:pt x="1978044" y="2287799"/>
                </a:lnTo>
                <a:lnTo>
                  <a:pt x="1983438" y="2291573"/>
                </a:lnTo>
                <a:lnTo>
                  <a:pt x="1988197" y="2296291"/>
                </a:lnTo>
                <a:lnTo>
                  <a:pt x="1992640" y="2300695"/>
                </a:lnTo>
                <a:lnTo>
                  <a:pt x="1996448" y="2306042"/>
                </a:lnTo>
                <a:lnTo>
                  <a:pt x="1999621" y="2311704"/>
                </a:lnTo>
                <a:lnTo>
                  <a:pt x="2002794" y="2317366"/>
                </a:lnTo>
                <a:lnTo>
                  <a:pt x="2005015" y="2323971"/>
                </a:lnTo>
                <a:lnTo>
                  <a:pt x="2006602" y="2330262"/>
                </a:lnTo>
                <a:lnTo>
                  <a:pt x="2007871" y="2336867"/>
                </a:lnTo>
                <a:lnTo>
                  <a:pt x="2008188" y="2343787"/>
                </a:lnTo>
                <a:lnTo>
                  <a:pt x="2007871" y="2350707"/>
                </a:lnTo>
                <a:lnTo>
                  <a:pt x="2006602" y="2357312"/>
                </a:lnTo>
                <a:lnTo>
                  <a:pt x="2005015" y="2363603"/>
                </a:lnTo>
                <a:lnTo>
                  <a:pt x="2002794" y="2370208"/>
                </a:lnTo>
                <a:lnTo>
                  <a:pt x="1999621" y="2375870"/>
                </a:lnTo>
                <a:lnTo>
                  <a:pt x="1996448" y="2381532"/>
                </a:lnTo>
                <a:lnTo>
                  <a:pt x="1992640" y="2386879"/>
                </a:lnTo>
                <a:lnTo>
                  <a:pt x="1988197" y="2391283"/>
                </a:lnTo>
                <a:lnTo>
                  <a:pt x="1983438" y="2395686"/>
                </a:lnTo>
                <a:lnTo>
                  <a:pt x="1978044" y="2399775"/>
                </a:lnTo>
                <a:lnTo>
                  <a:pt x="1972649" y="2402921"/>
                </a:lnTo>
                <a:lnTo>
                  <a:pt x="1966620" y="2406066"/>
                </a:lnTo>
                <a:lnTo>
                  <a:pt x="1960274" y="2408268"/>
                </a:lnTo>
                <a:lnTo>
                  <a:pt x="1953928" y="2409841"/>
                </a:lnTo>
                <a:lnTo>
                  <a:pt x="1946947" y="2411099"/>
                </a:lnTo>
                <a:lnTo>
                  <a:pt x="1940284" y="2411413"/>
                </a:lnTo>
                <a:lnTo>
                  <a:pt x="477479" y="2411413"/>
                </a:lnTo>
                <a:lnTo>
                  <a:pt x="470498" y="2411099"/>
                </a:lnTo>
                <a:lnTo>
                  <a:pt x="464152" y="2409841"/>
                </a:lnTo>
                <a:lnTo>
                  <a:pt x="457171" y="2408268"/>
                </a:lnTo>
                <a:lnTo>
                  <a:pt x="451142" y="2406066"/>
                </a:lnTo>
                <a:lnTo>
                  <a:pt x="445431" y="2402921"/>
                </a:lnTo>
                <a:lnTo>
                  <a:pt x="439402" y="2399775"/>
                </a:lnTo>
                <a:lnTo>
                  <a:pt x="434325" y="2395686"/>
                </a:lnTo>
                <a:lnTo>
                  <a:pt x="429565" y="2391283"/>
                </a:lnTo>
                <a:lnTo>
                  <a:pt x="425123" y="2386879"/>
                </a:lnTo>
                <a:lnTo>
                  <a:pt x="421315" y="2381532"/>
                </a:lnTo>
                <a:lnTo>
                  <a:pt x="417825" y="2375870"/>
                </a:lnTo>
                <a:lnTo>
                  <a:pt x="414969" y="2370208"/>
                </a:lnTo>
                <a:lnTo>
                  <a:pt x="412748" y="2363603"/>
                </a:lnTo>
                <a:lnTo>
                  <a:pt x="410844" y="2357312"/>
                </a:lnTo>
                <a:lnTo>
                  <a:pt x="409575" y="2350707"/>
                </a:lnTo>
                <a:lnTo>
                  <a:pt x="409575" y="2343787"/>
                </a:lnTo>
                <a:lnTo>
                  <a:pt x="409575" y="2336867"/>
                </a:lnTo>
                <a:lnTo>
                  <a:pt x="410844" y="2330262"/>
                </a:lnTo>
                <a:lnTo>
                  <a:pt x="412748" y="2323971"/>
                </a:lnTo>
                <a:lnTo>
                  <a:pt x="414969" y="2317366"/>
                </a:lnTo>
                <a:lnTo>
                  <a:pt x="417825" y="2311704"/>
                </a:lnTo>
                <a:lnTo>
                  <a:pt x="421315" y="2306042"/>
                </a:lnTo>
                <a:lnTo>
                  <a:pt x="425123" y="2300695"/>
                </a:lnTo>
                <a:lnTo>
                  <a:pt x="429565" y="2296291"/>
                </a:lnTo>
                <a:lnTo>
                  <a:pt x="434325" y="2291573"/>
                </a:lnTo>
                <a:lnTo>
                  <a:pt x="439402" y="2287799"/>
                </a:lnTo>
                <a:lnTo>
                  <a:pt x="445431" y="2284339"/>
                </a:lnTo>
                <a:lnTo>
                  <a:pt x="451142" y="2281822"/>
                </a:lnTo>
                <a:lnTo>
                  <a:pt x="457171" y="2279621"/>
                </a:lnTo>
                <a:lnTo>
                  <a:pt x="464152" y="2277733"/>
                </a:lnTo>
                <a:lnTo>
                  <a:pt x="470498" y="2276790"/>
                </a:lnTo>
                <a:lnTo>
                  <a:pt x="477479" y="2276475"/>
                </a:lnTo>
                <a:close/>
                <a:moveTo>
                  <a:pt x="477479" y="1976437"/>
                </a:moveTo>
                <a:lnTo>
                  <a:pt x="1940284" y="1976437"/>
                </a:lnTo>
                <a:lnTo>
                  <a:pt x="1946947" y="1977068"/>
                </a:lnTo>
                <a:lnTo>
                  <a:pt x="1953928" y="1977698"/>
                </a:lnTo>
                <a:lnTo>
                  <a:pt x="1960274" y="1979590"/>
                </a:lnTo>
                <a:lnTo>
                  <a:pt x="1966620" y="1981797"/>
                </a:lnTo>
                <a:lnTo>
                  <a:pt x="1972649" y="1984634"/>
                </a:lnTo>
                <a:lnTo>
                  <a:pt x="1978044" y="1988102"/>
                </a:lnTo>
                <a:lnTo>
                  <a:pt x="1983438" y="1991886"/>
                </a:lnTo>
                <a:lnTo>
                  <a:pt x="1988197" y="1996300"/>
                </a:lnTo>
                <a:lnTo>
                  <a:pt x="1992640" y="2001029"/>
                </a:lnTo>
                <a:lnTo>
                  <a:pt x="1996448" y="2006073"/>
                </a:lnTo>
                <a:lnTo>
                  <a:pt x="1999621" y="2011748"/>
                </a:lnTo>
                <a:lnTo>
                  <a:pt x="2002794" y="2017738"/>
                </a:lnTo>
                <a:lnTo>
                  <a:pt x="2005015" y="2024044"/>
                </a:lnTo>
                <a:lnTo>
                  <a:pt x="2006602" y="2030665"/>
                </a:lnTo>
                <a:lnTo>
                  <a:pt x="2007871" y="2036970"/>
                </a:lnTo>
                <a:lnTo>
                  <a:pt x="2008188" y="2043906"/>
                </a:lnTo>
                <a:lnTo>
                  <a:pt x="2007871" y="2051158"/>
                </a:lnTo>
                <a:lnTo>
                  <a:pt x="2006602" y="2057463"/>
                </a:lnTo>
                <a:lnTo>
                  <a:pt x="2005015" y="2064084"/>
                </a:lnTo>
                <a:lnTo>
                  <a:pt x="2002794" y="2070389"/>
                </a:lnTo>
                <a:lnTo>
                  <a:pt x="1999621" y="2076064"/>
                </a:lnTo>
                <a:lnTo>
                  <a:pt x="1996448" y="2081739"/>
                </a:lnTo>
                <a:lnTo>
                  <a:pt x="1992640" y="2087099"/>
                </a:lnTo>
                <a:lnTo>
                  <a:pt x="1988197" y="2091513"/>
                </a:lnTo>
                <a:lnTo>
                  <a:pt x="1983438" y="2096242"/>
                </a:lnTo>
                <a:lnTo>
                  <a:pt x="1978044" y="2100025"/>
                </a:lnTo>
                <a:lnTo>
                  <a:pt x="1972649" y="2103493"/>
                </a:lnTo>
                <a:lnTo>
                  <a:pt x="1966620" y="2106016"/>
                </a:lnTo>
                <a:lnTo>
                  <a:pt x="1960274" y="2108538"/>
                </a:lnTo>
                <a:lnTo>
                  <a:pt x="1953928" y="2110429"/>
                </a:lnTo>
                <a:lnTo>
                  <a:pt x="1946947" y="2111060"/>
                </a:lnTo>
                <a:lnTo>
                  <a:pt x="1940284" y="2111375"/>
                </a:lnTo>
                <a:lnTo>
                  <a:pt x="477479" y="2111375"/>
                </a:lnTo>
                <a:lnTo>
                  <a:pt x="470498" y="2111060"/>
                </a:lnTo>
                <a:lnTo>
                  <a:pt x="464152" y="2110429"/>
                </a:lnTo>
                <a:lnTo>
                  <a:pt x="457171" y="2108538"/>
                </a:lnTo>
                <a:lnTo>
                  <a:pt x="451142" y="2106016"/>
                </a:lnTo>
                <a:lnTo>
                  <a:pt x="445431" y="2103493"/>
                </a:lnTo>
                <a:lnTo>
                  <a:pt x="439402" y="2100025"/>
                </a:lnTo>
                <a:lnTo>
                  <a:pt x="434325" y="2096242"/>
                </a:lnTo>
                <a:lnTo>
                  <a:pt x="429565" y="2091513"/>
                </a:lnTo>
                <a:lnTo>
                  <a:pt x="425123" y="2087099"/>
                </a:lnTo>
                <a:lnTo>
                  <a:pt x="421315" y="2081739"/>
                </a:lnTo>
                <a:lnTo>
                  <a:pt x="417825" y="2076064"/>
                </a:lnTo>
                <a:lnTo>
                  <a:pt x="414969" y="2070389"/>
                </a:lnTo>
                <a:lnTo>
                  <a:pt x="412748" y="2064084"/>
                </a:lnTo>
                <a:lnTo>
                  <a:pt x="410844" y="2057463"/>
                </a:lnTo>
                <a:lnTo>
                  <a:pt x="409575" y="2051158"/>
                </a:lnTo>
                <a:lnTo>
                  <a:pt x="409575" y="2043906"/>
                </a:lnTo>
                <a:lnTo>
                  <a:pt x="409575" y="2036970"/>
                </a:lnTo>
                <a:lnTo>
                  <a:pt x="410844" y="2030665"/>
                </a:lnTo>
                <a:lnTo>
                  <a:pt x="412748" y="2024044"/>
                </a:lnTo>
                <a:lnTo>
                  <a:pt x="414969" y="2017738"/>
                </a:lnTo>
                <a:lnTo>
                  <a:pt x="417825" y="2011748"/>
                </a:lnTo>
                <a:lnTo>
                  <a:pt x="421315" y="2006073"/>
                </a:lnTo>
                <a:lnTo>
                  <a:pt x="425123" y="2001029"/>
                </a:lnTo>
                <a:lnTo>
                  <a:pt x="429565" y="1996300"/>
                </a:lnTo>
                <a:lnTo>
                  <a:pt x="434325" y="1991886"/>
                </a:lnTo>
                <a:lnTo>
                  <a:pt x="439402" y="1988102"/>
                </a:lnTo>
                <a:lnTo>
                  <a:pt x="445431" y="1984634"/>
                </a:lnTo>
                <a:lnTo>
                  <a:pt x="451142" y="1981797"/>
                </a:lnTo>
                <a:lnTo>
                  <a:pt x="457171" y="1979590"/>
                </a:lnTo>
                <a:lnTo>
                  <a:pt x="464152" y="1977698"/>
                </a:lnTo>
                <a:lnTo>
                  <a:pt x="470498" y="1977068"/>
                </a:lnTo>
                <a:lnTo>
                  <a:pt x="477479" y="1976437"/>
                </a:lnTo>
                <a:close/>
                <a:moveTo>
                  <a:pt x="477479" y="1676400"/>
                </a:moveTo>
                <a:lnTo>
                  <a:pt x="1940284" y="1676400"/>
                </a:lnTo>
                <a:lnTo>
                  <a:pt x="1946947" y="1676715"/>
                </a:lnTo>
                <a:lnTo>
                  <a:pt x="1953928" y="1677973"/>
                </a:lnTo>
                <a:lnTo>
                  <a:pt x="1960274" y="1679231"/>
                </a:lnTo>
                <a:lnTo>
                  <a:pt x="1966620" y="1681747"/>
                </a:lnTo>
                <a:lnTo>
                  <a:pt x="1972649" y="1684578"/>
                </a:lnTo>
                <a:lnTo>
                  <a:pt x="1978044" y="1688038"/>
                </a:lnTo>
                <a:lnTo>
                  <a:pt x="1983438" y="1691813"/>
                </a:lnTo>
                <a:lnTo>
                  <a:pt x="1988197" y="1695902"/>
                </a:lnTo>
                <a:lnTo>
                  <a:pt x="1992640" y="1700934"/>
                </a:lnTo>
                <a:lnTo>
                  <a:pt x="1996448" y="1706282"/>
                </a:lnTo>
                <a:lnTo>
                  <a:pt x="1999621" y="1711629"/>
                </a:lnTo>
                <a:lnTo>
                  <a:pt x="2002794" y="1717605"/>
                </a:lnTo>
                <a:lnTo>
                  <a:pt x="2005015" y="1723581"/>
                </a:lnTo>
                <a:lnTo>
                  <a:pt x="2006602" y="1730187"/>
                </a:lnTo>
                <a:lnTo>
                  <a:pt x="2007871" y="1736792"/>
                </a:lnTo>
                <a:lnTo>
                  <a:pt x="2008188" y="1743712"/>
                </a:lnTo>
                <a:lnTo>
                  <a:pt x="2007871" y="1750632"/>
                </a:lnTo>
                <a:lnTo>
                  <a:pt x="2006602" y="1757552"/>
                </a:lnTo>
                <a:lnTo>
                  <a:pt x="2005015" y="1763843"/>
                </a:lnTo>
                <a:lnTo>
                  <a:pt x="2002794" y="1769819"/>
                </a:lnTo>
                <a:lnTo>
                  <a:pt x="1999621" y="1776110"/>
                </a:lnTo>
                <a:lnTo>
                  <a:pt x="1996448" y="1781771"/>
                </a:lnTo>
                <a:lnTo>
                  <a:pt x="1992640" y="1786490"/>
                </a:lnTo>
                <a:lnTo>
                  <a:pt x="1988197" y="1791522"/>
                </a:lnTo>
                <a:lnTo>
                  <a:pt x="1983438" y="1795611"/>
                </a:lnTo>
                <a:lnTo>
                  <a:pt x="1978044" y="1799700"/>
                </a:lnTo>
                <a:lnTo>
                  <a:pt x="1972649" y="1803160"/>
                </a:lnTo>
                <a:lnTo>
                  <a:pt x="1966620" y="1805991"/>
                </a:lnTo>
                <a:lnTo>
                  <a:pt x="1960274" y="1808193"/>
                </a:lnTo>
                <a:lnTo>
                  <a:pt x="1953928" y="1809766"/>
                </a:lnTo>
                <a:lnTo>
                  <a:pt x="1946947" y="1810709"/>
                </a:lnTo>
                <a:lnTo>
                  <a:pt x="1940284" y="1811338"/>
                </a:lnTo>
                <a:lnTo>
                  <a:pt x="477479" y="1811338"/>
                </a:lnTo>
                <a:lnTo>
                  <a:pt x="470498" y="1810709"/>
                </a:lnTo>
                <a:lnTo>
                  <a:pt x="464152" y="1809766"/>
                </a:lnTo>
                <a:lnTo>
                  <a:pt x="457171" y="1808193"/>
                </a:lnTo>
                <a:lnTo>
                  <a:pt x="451142" y="1805991"/>
                </a:lnTo>
                <a:lnTo>
                  <a:pt x="445431" y="1803160"/>
                </a:lnTo>
                <a:lnTo>
                  <a:pt x="439402" y="1799700"/>
                </a:lnTo>
                <a:lnTo>
                  <a:pt x="434325" y="1795611"/>
                </a:lnTo>
                <a:lnTo>
                  <a:pt x="429565" y="1791522"/>
                </a:lnTo>
                <a:lnTo>
                  <a:pt x="425123" y="1786490"/>
                </a:lnTo>
                <a:lnTo>
                  <a:pt x="421315" y="1781771"/>
                </a:lnTo>
                <a:lnTo>
                  <a:pt x="417825" y="1776110"/>
                </a:lnTo>
                <a:lnTo>
                  <a:pt x="414969" y="1769819"/>
                </a:lnTo>
                <a:lnTo>
                  <a:pt x="412748" y="1763843"/>
                </a:lnTo>
                <a:lnTo>
                  <a:pt x="410844" y="1757552"/>
                </a:lnTo>
                <a:lnTo>
                  <a:pt x="409575" y="1750632"/>
                </a:lnTo>
                <a:lnTo>
                  <a:pt x="409575" y="1743712"/>
                </a:lnTo>
                <a:lnTo>
                  <a:pt x="409575" y="1736792"/>
                </a:lnTo>
                <a:lnTo>
                  <a:pt x="410844" y="1730187"/>
                </a:lnTo>
                <a:lnTo>
                  <a:pt x="412748" y="1723581"/>
                </a:lnTo>
                <a:lnTo>
                  <a:pt x="414969" y="1717605"/>
                </a:lnTo>
                <a:lnTo>
                  <a:pt x="417825" y="1711629"/>
                </a:lnTo>
                <a:lnTo>
                  <a:pt x="421315" y="1706282"/>
                </a:lnTo>
                <a:lnTo>
                  <a:pt x="425123" y="1700934"/>
                </a:lnTo>
                <a:lnTo>
                  <a:pt x="429565" y="1695902"/>
                </a:lnTo>
                <a:lnTo>
                  <a:pt x="434325" y="1691813"/>
                </a:lnTo>
                <a:lnTo>
                  <a:pt x="439402" y="1688038"/>
                </a:lnTo>
                <a:lnTo>
                  <a:pt x="445431" y="1684578"/>
                </a:lnTo>
                <a:lnTo>
                  <a:pt x="451142" y="1681747"/>
                </a:lnTo>
                <a:lnTo>
                  <a:pt x="457171" y="1679231"/>
                </a:lnTo>
                <a:lnTo>
                  <a:pt x="464152" y="1677973"/>
                </a:lnTo>
                <a:lnTo>
                  <a:pt x="470498" y="1676715"/>
                </a:lnTo>
                <a:lnTo>
                  <a:pt x="477479" y="1676400"/>
                </a:lnTo>
                <a:close/>
                <a:moveTo>
                  <a:pt x="477325" y="1376362"/>
                </a:moveTo>
                <a:lnTo>
                  <a:pt x="783466" y="1376362"/>
                </a:lnTo>
                <a:lnTo>
                  <a:pt x="790431" y="1376677"/>
                </a:lnTo>
                <a:lnTo>
                  <a:pt x="796763" y="1377935"/>
                </a:lnTo>
                <a:lnTo>
                  <a:pt x="803411" y="1379508"/>
                </a:lnTo>
                <a:lnTo>
                  <a:pt x="809743" y="1381709"/>
                </a:lnTo>
                <a:lnTo>
                  <a:pt x="815442" y="1384226"/>
                </a:lnTo>
                <a:lnTo>
                  <a:pt x="821457" y="1387686"/>
                </a:lnTo>
                <a:lnTo>
                  <a:pt x="826522" y="1392089"/>
                </a:lnTo>
                <a:lnTo>
                  <a:pt x="831271" y="1396178"/>
                </a:lnTo>
                <a:lnTo>
                  <a:pt x="835703" y="1401211"/>
                </a:lnTo>
                <a:lnTo>
                  <a:pt x="839503" y="1405929"/>
                </a:lnTo>
                <a:lnTo>
                  <a:pt x="842985" y="1411591"/>
                </a:lnTo>
                <a:lnTo>
                  <a:pt x="845834" y="1417882"/>
                </a:lnTo>
                <a:lnTo>
                  <a:pt x="848050" y="1423858"/>
                </a:lnTo>
                <a:lnTo>
                  <a:pt x="849950" y="1430149"/>
                </a:lnTo>
                <a:lnTo>
                  <a:pt x="850583" y="1437069"/>
                </a:lnTo>
                <a:lnTo>
                  <a:pt x="850900" y="1443989"/>
                </a:lnTo>
                <a:lnTo>
                  <a:pt x="850583" y="1450594"/>
                </a:lnTo>
                <a:lnTo>
                  <a:pt x="849950" y="1457514"/>
                </a:lnTo>
                <a:lnTo>
                  <a:pt x="848050" y="1463805"/>
                </a:lnTo>
                <a:lnTo>
                  <a:pt x="845834" y="1470095"/>
                </a:lnTo>
                <a:lnTo>
                  <a:pt x="842985" y="1476072"/>
                </a:lnTo>
                <a:lnTo>
                  <a:pt x="839503" y="1481419"/>
                </a:lnTo>
                <a:lnTo>
                  <a:pt x="835703" y="1486766"/>
                </a:lnTo>
                <a:lnTo>
                  <a:pt x="831271" y="1491484"/>
                </a:lnTo>
                <a:lnTo>
                  <a:pt x="826522" y="1495888"/>
                </a:lnTo>
                <a:lnTo>
                  <a:pt x="821457" y="1499662"/>
                </a:lnTo>
                <a:lnTo>
                  <a:pt x="815442" y="1503122"/>
                </a:lnTo>
                <a:lnTo>
                  <a:pt x="809743" y="1505953"/>
                </a:lnTo>
                <a:lnTo>
                  <a:pt x="803411" y="1508155"/>
                </a:lnTo>
                <a:lnTo>
                  <a:pt x="796763" y="1509728"/>
                </a:lnTo>
                <a:lnTo>
                  <a:pt x="790431" y="1510986"/>
                </a:lnTo>
                <a:lnTo>
                  <a:pt x="783466" y="1511300"/>
                </a:lnTo>
                <a:lnTo>
                  <a:pt x="477325" y="1511300"/>
                </a:lnTo>
                <a:lnTo>
                  <a:pt x="470360" y="1510986"/>
                </a:lnTo>
                <a:lnTo>
                  <a:pt x="464028" y="1509728"/>
                </a:lnTo>
                <a:lnTo>
                  <a:pt x="457063" y="1508155"/>
                </a:lnTo>
                <a:lnTo>
                  <a:pt x="451048" y="1505953"/>
                </a:lnTo>
                <a:lnTo>
                  <a:pt x="445349" y="1503122"/>
                </a:lnTo>
                <a:lnTo>
                  <a:pt x="439334" y="1499662"/>
                </a:lnTo>
                <a:lnTo>
                  <a:pt x="434269" y="1495888"/>
                </a:lnTo>
                <a:lnTo>
                  <a:pt x="429520" y="1491484"/>
                </a:lnTo>
                <a:lnTo>
                  <a:pt x="425088" y="1486766"/>
                </a:lnTo>
                <a:lnTo>
                  <a:pt x="421289" y="1481419"/>
                </a:lnTo>
                <a:lnTo>
                  <a:pt x="417806" y="1476072"/>
                </a:lnTo>
                <a:lnTo>
                  <a:pt x="414957" y="1470095"/>
                </a:lnTo>
                <a:lnTo>
                  <a:pt x="412741" y="1463805"/>
                </a:lnTo>
                <a:lnTo>
                  <a:pt x="410841" y="1457514"/>
                </a:lnTo>
                <a:lnTo>
                  <a:pt x="409575" y="1450594"/>
                </a:lnTo>
                <a:lnTo>
                  <a:pt x="409575" y="1443989"/>
                </a:lnTo>
                <a:lnTo>
                  <a:pt x="409575" y="1437069"/>
                </a:lnTo>
                <a:lnTo>
                  <a:pt x="410841" y="1430149"/>
                </a:lnTo>
                <a:lnTo>
                  <a:pt x="412741" y="1423858"/>
                </a:lnTo>
                <a:lnTo>
                  <a:pt x="414957" y="1417882"/>
                </a:lnTo>
                <a:lnTo>
                  <a:pt x="417806" y="1411591"/>
                </a:lnTo>
                <a:lnTo>
                  <a:pt x="421289" y="1405929"/>
                </a:lnTo>
                <a:lnTo>
                  <a:pt x="425088" y="1401211"/>
                </a:lnTo>
                <a:lnTo>
                  <a:pt x="429520" y="1396178"/>
                </a:lnTo>
                <a:lnTo>
                  <a:pt x="434269" y="1392089"/>
                </a:lnTo>
                <a:lnTo>
                  <a:pt x="439334" y="1387686"/>
                </a:lnTo>
                <a:lnTo>
                  <a:pt x="445349" y="1384226"/>
                </a:lnTo>
                <a:lnTo>
                  <a:pt x="451048" y="1381709"/>
                </a:lnTo>
                <a:lnTo>
                  <a:pt x="457063" y="1379508"/>
                </a:lnTo>
                <a:lnTo>
                  <a:pt x="464028" y="1377935"/>
                </a:lnTo>
                <a:lnTo>
                  <a:pt x="470360" y="1376677"/>
                </a:lnTo>
                <a:lnTo>
                  <a:pt x="477325" y="1376362"/>
                </a:lnTo>
                <a:close/>
                <a:moveTo>
                  <a:pt x="1305682" y="909637"/>
                </a:moveTo>
                <a:lnTo>
                  <a:pt x="1307590" y="922668"/>
                </a:lnTo>
                <a:lnTo>
                  <a:pt x="1310451" y="941103"/>
                </a:lnTo>
                <a:lnTo>
                  <a:pt x="1314901" y="964305"/>
                </a:lnTo>
                <a:lnTo>
                  <a:pt x="1319987" y="991956"/>
                </a:lnTo>
                <a:lnTo>
                  <a:pt x="1333021" y="1054252"/>
                </a:lnTo>
                <a:lnTo>
                  <a:pt x="1347644" y="1121315"/>
                </a:lnTo>
                <a:lnTo>
                  <a:pt x="1374665" y="1241138"/>
                </a:lnTo>
                <a:lnTo>
                  <a:pt x="1386427" y="1293898"/>
                </a:lnTo>
                <a:lnTo>
                  <a:pt x="1430933" y="1032957"/>
                </a:lnTo>
                <a:lnTo>
                  <a:pt x="1404865" y="971297"/>
                </a:lnTo>
                <a:lnTo>
                  <a:pt x="1447781" y="930614"/>
                </a:lnTo>
                <a:lnTo>
                  <a:pt x="1461133" y="930614"/>
                </a:lnTo>
                <a:lnTo>
                  <a:pt x="1463994" y="930614"/>
                </a:lnTo>
                <a:lnTo>
                  <a:pt x="1477663" y="930614"/>
                </a:lnTo>
                <a:lnTo>
                  <a:pt x="1520897" y="971297"/>
                </a:lnTo>
                <a:lnTo>
                  <a:pt x="1506909" y="1001809"/>
                </a:lnTo>
                <a:lnTo>
                  <a:pt x="1498326" y="1023422"/>
                </a:lnTo>
                <a:lnTo>
                  <a:pt x="1495147" y="1030096"/>
                </a:lnTo>
                <a:lnTo>
                  <a:pt x="1494512" y="1032957"/>
                </a:lnTo>
                <a:lnTo>
                  <a:pt x="1496419" y="1044399"/>
                </a:lnTo>
                <a:lnTo>
                  <a:pt x="1501823" y="1073957"/>
                </a:lnTo>
                <a:lnTo>
                  <a:pt x="1517082" y="1163904"/>
                </a:lnTo>
                <a:lnTo>
                  <a:pt x="1538699" y="1293898"/>
                </a:lnTo>
                <a:lnTo>
                  <a:pt x="1551097" y="1241138"/>
                </a:lnTo>
                <a:lnTo>
                  <a:pt x="1577482" y="1121315"/>
                </a:lnTo>
                <a:lnTo>
                  <a:pt x="1592105" y="1054252"/>
                </a:lnTo>
                <a:lnTo>
                  <a:pt x="1605139" y="991956"/>
                </a:lnTo>
                <a:lnTo>
                  <a:pt x="1610543" y="964305"/>
                </a:lnTo>
                <a:lnTo>
                  <a:pt x="1614676" y="941103"/>
                </a:lnTo>
                <a:lnTo>
                  <a:pt x="1618172" y="922668"/>
                </a:lnTo>
                <a:lnTo>
                  <a:pt x="1619762" y="909637"/>
                </a:lnTo>
                <a:lnTo>
                  <a:pt x="1622623" y="910273"/>
                </a:lnTo>
                <a:lnTo>
                  <a:pt x="1627074" y="911544"/>
                </a:lnTo>
                <a:lnTo>
                  <a:pt x="1650280" y="918854"/>
                </a:lnTo>
                <a:lnTo>
                  <a:pt x="1679844" y="928389"/>
                </a:lnTo>
                <a:lnTo>
                  <a:pt x="1713859" y="939831"/>
                </a:lnTo>
                <a:lnTo>
                  <a:pt x="1750099" y="952545"/>
                </a:lnTo>
                <a:lnTo>
                  <a:pt x="1787928" y="966212"/>
                </a:lnTo>
                <a:lnTo>
                  <a:pt x="1806048" y="973522"/>
                </a:lnTo>
                <a:lnTo>
                  <a:pt x="1824168" y="980832"/>
                </a:lnTo>
                <a:lnTo>
                  <a:pt x="1841334" y="988142"/>
                </a:lnTo>
                <a:lnTo>
                  <a:pt x="1857547" y="995452"/>
                </a:lnTo>
                <a:lnTo>
                  <a:pt x="1872806" y="1002763"/>
                </a:lnTo>
                <a:lnTo>
                  <a:pt x="1886475" y="1009755"/>
                </a:lnTo>
                <a:lnTo>
                  <a:pt x="1896966" y="1020561"/>
                </a:lnTo>
                <a:lnTo>
                  <a:pt x="1902688" y="1027236"/>
                </a:lnTo>
                <a:lnTo>
                  <a:pt x="1908728" y="1034546"/>
                </a:lnTo>
                <a:lnTo>
                  <a:pt x="1915086" y="1042810"/>
                </a:lnTo>
                <a:lnTo>
                  <a:pt x="1921126" y="1052027"/>
                </a:lnTo>
                <a:lnTo>
                  <a:pt x="1927484" y="1062833"/>
                </a:lnTo>
                <a:lnTo>
                  <a:pt x="1933842" y="1074593"/>
                </a:lnTo>
                <a:lnTo>
                  <a:pt x="1939882" y="1088260"/>
                </a:lnTo>
                <a:lnTo>
                  <a:pt x="1945604" y="1103198"/>
                </a:lnTo>
                <a:lnTo>
                  <a:pt x="1948147" y="1111780"/>
                </a:lnTo>
                <a:lnTo>
                  <a:pt x="1951008" y="1120679"/>
                </a:lnTo>
                <a:lnTo>
                  <a:pt x="1953551" y="1129896"/>
                </a:lnTo>
                <a:lnTo>
                  <a:pt x="1956412" y="1139431"/>
                </a:lnTo>
                <a:lnTo>
                  <a:pt x="1958637" y="1149602"/>
                </a:lnTo>
                <a:lnTo>
                  <a:pt x="1960863" y="1160408"/>
                </a:lnTo>
                <a:lnTo>
                  <a:pt x="1963088" y="1171532"/>
                </a:lnTo>
                <a:lnTo>
                  <a:pt x="1964995" y="1183292"/>
                </a:lnTo>
                <a:lnTo>
                  <a:pt x="1966903" y="1195688"/>
                </a:lnTo>
                <a:lnTo>
                  <a:pt x="1968492" y="1208719"/>
                </a:lnTo>
                <a:lnTo>
                  <a:pt x="1970082" y="1222386"/>
                </a:lnTo>
                <a:lnTo>
                  <a:pt x="1971353" y="1236688"/>
                </a:lnTo>
                <a:lnTo>
                  <a:pt x="1971989" y="1247177"/>
                </a:lnTo>
                <a:lnTo>
                  <a:pt x="1972307" y="1266883"/>
                </a:lnTo>
                <a:lnTo>
                  <a:pt x="1973260" y="1326953"/>
                </a:lnTo>
                <a:lnTo>
                  <a:pt x="1974850" y="1481738"/>
                </a:lnTo>
                <a:lnTo>
                  <a:pt x="1951644" y="1484281"/>
                </a:lnTo>
                <a:lnTo>
                  <a:pt x="1929073" y="1487459"/>
                </a:lnTo>
                <a:lnTo>
                  <a:pt x="1906503" y="1489684"/>
                </a:lnTo>
                <a:lnTo>
                  <a:pt x="1883614" y="1491909"/>
                </a:lnTo>
                <a:lnTo>
                  <a:pt x="1836884" y="1495723"/>
                </a:lnTo>
                <a:lnTo>
                  <a:pt x="1786974" y="1499537"/>
                </a:lnTo>
                <a:lnTo>
                  <a:pt x="1786339" y="1378760"/>
                </a:lnTo>
                <a:lnTo>
                  <a:pt x="1786339" y="1291991"/>
                </a:lnTo>
                <a:lnTo>
                  <a:pt x="1786021" y="1285953"/>
                </a:lnTo>
                <a:lnTo>
                  <a:pt x="1785385" y="1279914"/>
                </a:lnTo>
                <a:lnTo>
                  <a:pt x="1784431" y="1268472"/>
                </a:lnTo>
                <a:lnTo>
                  <a:pt x="1782524" y="1257665"/>
                </a:lnTo>
                <a:lnTo>
                  <a:pt x="1779663" y="1247813"/>
                </a:lnTo>
                <a:lnTo>
                  <a:pt x="1776166" y="1238595"/>
                </a:lnTo>
                <a:lnTo>
                  <a:pt x="1772351" y="1229696"/>
                </a:lnTo>
                <a:lnTo>
                  <a:pt x="1768536" y="1221115"/>
                </a:lnTo>
                <a:lnTo>
                  <a:pt x="1764404" y="1213486"/>
                </a:lnTo>
                <a:lnTo>
                  <a:pt x="1764404" y="1504622"/>
                </a:lnTo>
                <a:lnTo>
                  <a:pt x="1729118" y="1506847"/>
                </a:lnTo>
                <a:lnTo>
                  <a:pt x="1692878" y="1508754"/>
                </a:lnTo>
                <a:lnTo>
                  <a:pt x="1655366" y="1510343"/>
                </a:lnTo>
                <a:lnTo>
                  <a:pt x="1616583" y="1511933"/>
                </a:lnTo>
                <a:lnTo>
                  <a:pt x="1577800" y="1512886"/>
                </a:lnTo>
                <a:lnTo>
                  <a:pt x="1538699" y="1513840"/>
                </a:lnTo>
                <a:lnTo>
                  <a:pt x="1500552" y="1514157"/>
                </a:lnTo>
                <a:lnTo>
                  <a:pt x="1462722" y="1514475"/>
                </a:lnTo>
                <a:lnTo>
                  <a:pt x="1424575" y="1514157"/>
                </a:lnTo>
                <a:lnTo>
                  <a:pt x="1386110" y="1513840"/>
                </a:lnTo>
                <a:lnTo>
                  <a:pt x="1346691" y="1512886"/>
                </a:lnTo>
                <a:lnTo>
                  <a:pt x="1307590" y="1511933"/>
                </a:lnTo>
                <a:lnTo>
                  <a:pt x="1268489" y="1510343"/>
                </a:lnTo>
                <a:lnTo>
                  <a:pt x="1230659" y="1508754"/>
                </a:lnTo>
                <a:lnTo>
                  <a:pt x="1193783" y="1506847"/>
                </a:lnTo>
                <a:lnTo>
                  <a:pt x="1158815" y="1504622"/>
                </a:lnTo>
                <a:lnTo>
                  <a:pt x="1158815" y="1213486"/>
                </a:lnTo>
                <a:lnTo>
                  <a:pt x="1155000" y="1222068"/>
                </a:lnTo>
                <a:lnTo>
                  <a:pt x="1150867" y="1230967"/>
                </a:lnTo>
                <a:lnTo>
                  <a:pt x="1146735" y="1240185"/>
                </a:lnTo>
                <a:lnTo>
                  <a:pt x="1142284" y="1250037"/>
                </a:lnTo>
                <a:lnTo>
                  <a:pt x="1138469" y="1260208"/>
                </a:lnTo>
                <a:lnTo>
                  <a:pt x="1137198" y="1265611"/>
                </a:lnTo>
                <a:lnTo>
                  <a:pt x="1135608" y="1271014"/>
                </a:lnTo>
                <a:lnTo>
                  <a:pt x="1134337" y="1276735"/>
                </a:lnTo>
                <a:lnTo>
                  <a:pt x="1133701" y="1282774"/>
                </a:lnTo>
                <a:lnTo>
                  <a:pt x="1133065" y="1289131"/>
                </a:lnTo>
                <a:lnTo>
                  <a:pt x="1132747" y="1295170"/>
                </a:lnTo>
                <a:lnTo>
                  <a:pt x="1132429" y="1381303"/>
                </a:lnTo>
                <a:lnTo>
                  <a:pt x="1131794" y="1502715"/>
                </a:lnTo>
                <a:lnTo>
                  <a:pt x="1106680" y="1500808"/>
                </a:lnTo>
                <a:lnTo>
                  <a:pt x="1083156" y="1498584"/>
                </a:lnTo>
                <a:lnTo>
                  <a:pt x="1060585" y="1495723"/>
                </a:lnTo>
                <a:lnTo>
                  <a:pt x="1038651" y="1493180"/>
                </a:lnTo>
                <a:lnTo>
                  <a:pt x="995417" y="1487777"/>
                </a:lnTo>
                <a:lnTo>
                  <a:pt x="950912" y="1481738"/>
                </a:lnTo>
                <a:lnTo>
                  <a:pt x="952183" y="1326953"/>
                </a:lnTo>
                <a:lnTo>
                  <a:pt x="952819" y="1266883"/>
                </a:lnTo>
                <a:lnTo>
                  <a:pt x="953455" y="1247177"/>
                </a:lnTo>
                <a:lnTo>
                  <a:pt x="954091" y="1236688"/>
                </a:lnTo>
                <a:lnTo>
                  <a:pt x="955044" y="1222386"/>
                </a:lnTo>
                <a:lnTo>
                  <a:pt x="956634" y="1208719"/>
                </a:lnTo>
                <a:lnTo>
                  <a:pt x="958223" y="1195688"/>
                </a:lnTo>
                <a:lnTo>
                  <a:pt x="960131" y="1183292"/>
                </a:lnTo>
                <a:lnTo>
                  <a:pt x="962038" y="1171532"/>
                </a:lnTo>
                <a:lnTo>
                  <a:pt x="964263" y="1160408"/>
                </a:lnTo>
                <a:lnTo>
                  <a:pt x="966489" y="1149602"/>
                </a:lnTo>
                <a:lnTo>
                  <a:pt x="969032" y="1139431"/>
                </a:lnTo>
                <a:lnTo>
                  <a:pt x="971575" y="1129896"/>
                </a:lnTo>
                <a:lnTo>
                  <a:pt x="974118" y="1120679"/>
                </a:lnTo>
                <a:lnTo>
                  <a:pt x="976979" y="1111780"/>
                </a:lnTo>
                <a:lnTo>
                  <a:pt x="979522" y="1103198"/>
                </a:lnTo>
                <a:lnTo>
                  <a:pt x="985244" y="1088260"/>
                </a:lnTo>
                <a:lnTo>
                  <a:pt x="991602" y="1074593"/>
                </a:lnTo>
                <a:lnTo>
                  <a:pt x="997960" y="1062833"/>
                </a:lnTo>
                <a:lnTo>
                  <a:pt x="1004000" y="1052027"/>
                </a:lnTo>
                <a:lnTo>
                  <a:pt x="1010358" y="1042810"/>
                </a:lnTo>
                <a:lnTo>
                  <a:pt x="1016398" y="1034546"/>
                </a:lnTo>
                <a:lnTo>
                  <a:pt x="1022438" y="1027236"/>
                </a:lnTo>
                <a:lnTo>
                  <a:pt x="1028160" y="1020561"/>
                </a:lnTo>
                <a:lnTo>
                  <a:pt x="1038651" y="1009755"/>
                </a:lnTo>
                <a:lnTo>
                  <a:pt x="1052320" y="1002763"/>
                </a:lnTo>
                <a:lnTo>
                  <a:pt x="1067261" y="995452"/>
                </a:lnTo>
                <a:lnTo>
                  <a:pt x="1083792" y="988142"/>
                </a:lnTo>
                <a:lnTo>
                  <a:pt x="1100958" y="980832"/>
                </a:lnTo>
                <a:lnTo>
                  <a:pt x="1119078" y="973522"/>
                </a:lnTo>
                <a:lnTo>
                  <a:pt x="1137516" y="966212"/>
                </a:lnTo>
                <a:lnTo>
                  <a:pt x="1174709" y="952545"/>
                </a:lnTo>
                <a:lnTo>
                  <a:pt x="1211268" y="939831"/>
                </a:lnTo>
                <a:lnTo>
                  <a:pt x="1245282" y="928389"/>
                </a:lnTo>
                <a:lnTo>
                  <a:pt x="1274847" y="918854"/>
                </a:lnTo>
                <a:lnTo>
                  <a:pt x="1298371" y="911544"/>
                </a:lnTo>
                <a:lnTo>
                  <a:pt x="1302821" y="910273"/>
                </a:lnTo>
                <a:lnTo>
                  <a:pt x="1305682" y="909637"/>
                </a:lnTo>
                <a:close/>
                <a:moveTo>
                  <a:pt x="1453656" y="261937"/>
                </a:moveTo>
                <a:lnTo>
                  <a:pt x="1465744" y="261937"/>
                </a:lnTo>
                <a:lnTo>
                  <a:pt x="1477831" y="261937"/>
                </a:lnTo>
                <a:lnTo>
                  <a:pt x="1489600" y="263208"/>
                </a:lnTo>
                <a:lnTo>
                  <a:pt x="1501052" y="264798"/>
                </a:lnTo>
                <a:lnTo>
                  <a:pt x="1512185" y="267022"/>
                </a:lnTo>
                <a:lnTo>
                  <a:pt x="1523318" y="269565"/>
                </a:lnTo>
                <a:lnTo>
                  <a:pt x="1534133" y="273061"/>
                </a:lnTo>
                <a:lnTo>
                  <a:pt x="1544311" y="276875"/>
                </a:lnTo>
                <a:lnTo>
                  <a:pt x="1554490" y="281643"/>
                </a:lnTo>
                <a:lnTo>
                  <a:pt x="1564033" y="286410"/>
                </a:lnTo>
                <a:lnTo>
                  <a:pt x="1573575" y="291813"/>
                </a:lnTo>
                <a:lnTo>
                  <a:pt x="1582800" y="298170"/>
                </a:lnTo>
                <a:lnTo>
                  <a:pt x="1591388" y="304526"/>
                </a:lnTo>
                <a:lnTo>
                  <a:pt x="1599977" y="311519"/>
                </a:lnTo>
                <a:lnTo>
                  <a:pt x="1607929" y="319147"/>
                </a:lnTo>
                <a:lnTo>
                  <a:pt x="1615563" y="326775"/>
                </a:lnTo>
                <a:lnTo>
                  <a:pt x="1623197" y="335038"/>
                </a:lnTo>
                <a:lnTo>
                  <a:pt x="1630195" y="343937"/>
                </a:lnTo>
                <a:lnTo>
                  <a:pt x="1637193" y="352837"/>
                </a:lnTo>
                <a:lnTo>
                  <a:pt x="1643237" y="362372"/>
                </a:lnTo>
                <a:lnTo>
                  <a:pt x="1649280" y="372224"/>
                </a:lnTo>
                <a:lnTo>
                  <a:pt x="1654688" y="382713"/>
                </a:lnTo>
                <a:lnTo>
                  <a:pt x="1660095" y="392883"/>
                </a:lnTo>
                <a:lnTo>
                  <a:pt x="1664867" y="404007"/>
                </a:lnTo>
                <a:lnTo>
                  <a:pt x="1669320" y="415131"/>
                </a:lnTo>
                <a:lnTo>
                  <a:pt x="1673137" y="426573"/>
                </a:lnTo>
                <a:lnTo>
                  <a:pt x="1676636" y="438333"/>
                </a:lnTo>
                <a:lnTo>
                  <a:pt x="1679817" y="450411"/>
                </a:lnTo>
                <a:lnTo>
                  <a:pt x="1682361" y="462806"/>
                </a:lnTo>
                <a:lnTo>
                  <a:pt x="1684588" y="474884"/>
                </a:lnTo>
                <a:lnTo>
                  <a:pt x="1686497" y="487915"/>
                </a:lnTo>
                <a:lnTo>
                  <a:pt x="1687769" y="500628"/>
                </a:lnTo>
                <a:lnTo>
                  <a:pt x="1688405" y="513659"/>
                </a:lnTo>
                <a:lnTo>
                  <a:pt x="1694767" y="516202"/>
                </a:lnTo>
                <a:lnTo>
                  <a:pt x="1700492" y="519698"/>
                </a:lnTo>
                <a:lnTo>
                  <a:pt x="1702719" y="521605"/>
                </a:lnTo>
                <a:lnTo>
                  <a:pt x="1705264" y="523512"/>
                </a:lnTo>
                <a:lnTo>
                  <a:pt x="1707808" y="525736"/>
                </a:lnTo>
                <a:lnTo>
                  <a:pt x="1709717" y="528279"/>
                </a:lnTo>
                <a:lnTo>
                  <a:pt x="1711625" y="531140"/>
                </a:lnTo>
                <a:lnTo>
                  <a:pt x="1713534" y="534000"/>
                </a:lnTo>
                <a:lnTo>
                  <a:pt x="1714806" y="536860"/>
                </a:lnTo>
                <a:lnTo>
                  <a:pt x="1716397" y="540357"/>
                </a:lnTo>
                <a:lnTo>
                  <a:pt x="1717669" y="543853"/>
                </a:lnTo>
                <a:lnTo>
                  <a:pt x="1718623" y="547667"/>
                </a:lnTo>
                <a:lnTo>
                  <a:pt x="1719578" y="551799"/>
                </a:lnTo>
                <a:lnTo>
                  <a:pt x="1719896" y="556248"/>
                </a:lnTo>
                <a:lnTo>
                  <a:pt x="1720850" y="562923"/>
                </a:lnTo>
                <a:lnTo>
                  <a:pt x="1720850" y="570233"/>
                </a:lnTo>
                <a:lnTo>
                  <a:pt x="1719896" y="577543"/>
                </a:lnTo>
                <a:lnTo>
                  <a:pt x="1719260" y="585171"/>
                </a:lnTo>
                <a:lnTo>
                  <a:pt x="1717669" y="592481"/>
                </a:lnTo>
                <a:lnTo>
                  <a:pt x="1715442" y="599791"/>
                </a:lnTo>
                <a:lnTo>
                  <a:pt x="1712898" y="607101"/>
                </a:lnTo>
                <a:lnTo>
                  <a:pt x="1710035" y="614411"/>
                </a:lnTo>
                <a:lnTo>
                  <a:pt x="1706854" y="620768"/>
                </a:lnTo>
                <a:lnTo>
                  <a:pt x="1703037" y="627442"/>
                </a:lnTo>
                <a:lnTo>
                  <a:pt x="1699220" y="633481"/>
                </a:lnTo>
                <a:lnTo>
                  <a:pt x="1694767" y="639202"/>
                </a:lnTo>
                <a:lnTo>
                  <a:pt x="1689996" y="644287"/>
                </a:lnTo>
                <a:lnTo>
                  <a:pt x="1684588" y="648419"/>
                </a:lnTo>
                <a:lnTo>
                  <a:pt x="1679181" y="652233"/>
                </a:lnTo>
                <a:lnTo>
                  <a:pt x="1673455" y="655411"/>
                </a:lnTo>
                <a:lnTo>
                  <a:pt x="1670910" y="665900"/>
                </a:lnTo>
                <a:lnTo>
                  <a:pt x="1667729" y="676388"/>
                </a:lnTo>
                <a:lnTo>
                  <a:pt x="1664867" y="687194"/>
                </a:lnTo>
                <a:lnTo>
                  <a:pt x="1661050" y="697365"/>
                </a:lnTo>
                <a:lnTo>
                  <a:pt x="1657551" y="707853"/>
                </a:lnTo>
                <a:lnTo>
                  <a:pt x="1653097" y="717706"/>
                </a:lnTo>
                <a:lnTo>
                  <a:pt x="1648962" y="727559"/>
                </a:lnTo>
                <a:lnTo>
                  <a:pt x="1644827" y="737094"/>
                </a:lnTo>
                <a:lnTo>
                  <a:pt x="1640056" y="746947"/>
                </a:lnTo>
                <a:lnTo>
                  <a:pt x="1635284" y="756481"/>
                </a:lnTo>
                <a:lnTo>
                  <a:pt x="1629877" y="765699"/>
                </a:lnTo>
                <a:lnTo>
                  <a:pt x="1624469" y="774280"/>
                </a:lnTo>
                <a:lnTo>
                  <a:pt x="1618744" y="782861"/>
                </a:lnTo>
                <a:lnTo>
                  <a:pt x="1613018" y="791125"/>
                </a:lnTo>
                <a:lnTo>
                  <a:pt x="1606975" y="799389"/>
                </a:lnTo>
                <a:lnTo>
                  <a:pt x="1600613" y="807016"/>
                </a:lnTo>
                <a:lnTo>
                  <a:pt x="1593933" y="814327"/>
                </a:lnTo>
                <a:lnTo>
                  <a:pt x="1587253" y="821637"/>
                </a:lnTo>
                <a:lnTo>
                  <a:pt x="1579937" y="827993"/>
                </a:lnTo>
                <a:lnTo>
                  <a:pt x="1572621" y="834032"/>
                </a:lnTo>
                <a:lnTo>
                  <a:pt x="1564987" y="840389"/>
                </a:lnTo>
                <a:lnTo>
                  <a:pt x="1557353" y="845474"/>
                </a:lnTo>
                <a:lnTo>
                  <a:pt x="1549401" y="850559"/>
                </a:lnTo>
                <a:lnTo>
                  <a:pt x="1540812" y="855327"/>
                </a:lnTo>
                <a:lnTo>
                  <a:pt x="1532542" y="859141"/>
                </a:lnTo>
                <a:lnTo>
                  <a:pt x="1523636" y="862955"/>
                </a:lnTo>
                <a:lnTo>
                  <a:pt x="1514411" y="865815"/>
                </a:lnTo>
                <a:lnTo>
                  <a:pt x="1505187" y="868040"/>
                </a:lnTo>
                <a:lnTo>
                  <a:pt x="1495644" y="870583"/>
                </a:lnTo>
                <a:lnTo>
                  <a:pt x="1486101" y="872172"/>
                </a:lnTo>
                <a:lnTo>
                  <a:pt x="1475923" y="872807"/>
                </a:lnTo>
                <a:lnTo>
                  <a:pt x="1465744" y="873125"/>
                </a:lnTo>
                <a:lnTo>
                  <a:pt x="1455565" y="872807"/>
                </a:lnTo>
                <a:lnTo>
                  <a:pt x="1445386" y="872172"/>
                </a:lnTo>
                <a:lnTo>
                  <a:pt x="1435525" y="870583"/>
                </a:lnTo>
                <a:lnTo>
                  <a:pt x="1426301" y="868676"/>
                </a:lnTo>
                <a:lnTo>
                  <a:pt x="1417076" y="865815"/>
                </a:lnTo>
                <a:lnTo>
                  <a:pt x="1407852" y="862955"/>
                </a:lnTo>
                <a:lnTo>
                  <a:pt x="1399263" y="859459"/>
                </a:lnTo>
                <a:lnTo>
                  <a:pt x="1390675" y="855327"/>
                </a:lnTo>
                <a:lnTo>
                  <a:pt x="1382405" y="850559"/>
                </a:lnTo>
                <a:lnTo>
                  <a:pt x="1374771" y="846110"/>
                </a:lnTo>
                <a:lnTo>
                  <a:pt x="1366500" y="840707"/>
                </a:lnTo>
                <a:lnTo>
                  <a:pt x="1359184" y="834350"/>
                </a:lnTo>
                <a:lnTo>
                  <a:pt x="1351868" y="828311"/>
                </a:lnTo>
                <a:lnTo>
                  <a:pt x="1344871" y="821955"/>
                </a:lnTo>
                <a:lnTo>
                  <a:pt x="1337873" y="814962"/>
                </a:lnTo>
                <a:lnTo>
                  <a:pt x="1331193" y="807652"/>
                </a:lnTo>
                <a:lnTo>
                  <a:pt x="1325149" y="800024"/>
                </a:lnTo>
                <a:lnTo>
                  <a:pt x="1319105" y="792078"/>
                </a:lnTo>
                <a:lnTo>
                  <a:pt x="1313062" y="783815"/>
                </a:lnTo>
                <a:lnTo>
                  <a:pt x="1307654" y="775233"/>
                </a:lnTo>
                <a:lnTo>
                  <a:pt x="1302247" y="766334"/>
                </a:lnTo>
                <a:lnTo>
                  <a:pt x="1296840" y="757435"/>
                </a:lnTo>
                <a:lnTo>
                  <a:pt x="1291750" y="748218"/>
                </a:lnTo>
                <a:lnTo>
                  <a:pt x="1287297" y="738683"/>
                </a:lnTo>
                <a:lnTo>
                  <a:pt x="1283162" y="729148"/>
                </a:lnTo>
                <a:lnTo>
                  <a:pt x="1278709" y="719295"/>
                </a:lnTo>
                <a:lnTo>
                  <a:pt x="1274573" y="709443"/>
                </a:lnTo>
                <a:lnTo>
                  <a:pt x="1270756" y="698954"/>
                </a:lnTo>
                <a:lnTo>
                  <a:pt x="1267257" y="688466"/>
                </a:lnTo>
                <a:lnTo>
                  <a:pt x="1264395" y="678295"/>
                </a:lnTo>
                <a:lnTo>
                  <a:pt x="1261214" y="667807"/>
                </a:lnTo>
                <a:lnTo>
                  <a:pt x="1258033" y="657318"/>
                </a:lnTo>
                <a:lnTo>
                  <a:pt x="1255170" y="656047"/>
                </a:lnTo>
                <a:lnTo>
                  <a:pt x="1251989" y="654776"/>
                </a:lnTo>
                <a:lnTo>
                  <a:pt x="1248808" y="653504"/>
                </a:lnTo>
                <a:lnTo>
                  <a:pt x="1245946" y="651915"/>
                </a:lnTo>
                <a:lnTo>
                  <a:pt x="1240220" y="647783"/>
                </a:lnTo>
                <a:lnTo>
                  <a:pt x="1234812" y="642698"/>
                </a:lnTo>
                <a:lnTo>
                  <a:pt x="1229723" y="637295"/>
                </a:lnTo>
                <a:lnTo>
                  <a:pt x="1225270" y="631256"/>
                </a:lnTo>
                <a:lnTo>
                  <a:pt x="1220817" y="624582"/>
                </a:lnTo>
                <a:lnTo>
                  <a:pt x="1217000" y="617907"/>
                </a:lnTo>
                <a:lnTo>
                  <a:pt x="1214137" y="609962"/>
                </a:lnTo>
                <a:lnTo>
                  <a:pt x="1210956" y="602334"/>
                </a:lnTo>
                <a:lnTo>
                  <a:pt x="1208729" y="594706"/>
                </a:lnTo>
                <a:lnTo>
                  <a:pt x="1207139" y="587078"/>
                </a:lnTo>
                <a:lnTo>
                  <a:pt x="1205548" y="579132"/>
                </a:lnTo>
                <a:lnTo>
                  <a:pt x="1205230" y="571186"/>
                </a:lnTo>
                <a:lnTo>
                  <a:pt x="1204912" y="563558"/>
                </a:lnTo>
                <a:lnTo>
                  <a:pt x="1205548" y="556248"/>
                </a:lnTo>
                <a:lnTo>
                  <a:pt x="1206503" y="551481"/>
                </a:lnTo>
                <a:lnTo>
                  <a:pt x="1207139" y="547031"/>
                </a:lnTo>
                <a:lnTo>
                  <a:pt x="1208411" y="542581"/>
                </a:lnTo>
                <a:lnTo>
                  <a:pt x="1209684" y="538767"/>
                </a:lnTo>
                <a:lnTo>
                  <a:pt x="1211274" y="534954"/>
                </a:lnTo>
                <a:lnTo>
                  <a:pt x="1213183" y="532093"/>
                </a:lnTo>
                <a:lnTo>
                  <a:pt x="1215727" y="528915"/>
                </a:lnTo>
                <a:lnTo>
                  <a:pt x="1217954" y="525736"/>
                </a:lnTo>
                <a:lnTo>
                  <a:pt x="1220180" y="523512"/>
                </a:lnTo>
                <a:lnTo>
                  <a:pt x="1222725" y="521287"/>
                </a:lnTo>
                <a:lnTo>
                  <a:pt x="1225906" y="519062"/>
                </a:lnTo>
                <a:lnTo>
                  <a:pt x="1229087" y="517155"/>
                </a:lnTo>
                <a:lnTo>
                  <a:pt x="1232586" y="515566"/>
                </a:lnTo>
                <a:lnTo>
                  <a:pt x="1235449" y="513977"/>
                </a:lnTo>
                <a:lnTo>
                  <a:pt x="1239266" y="512705"/>
                </a:lnTo>
                <a:lnTo>
                  <a:pt x="1242765" y="511752"/>
                </a:lnTo>
                <a:lnTo>
                  <a:pt x="1244037" y="498721"/>
                </a:lnTo>
                <a:lnTo>
                  <a:pt x="1244991" y="486008"/>
                </a:lnTo>
                <a:lnTo>
                  <a:pt x="1246900" y="473294"/>
                </a:lnTo>
                <a:lnTo>
                  <a:pt x="1249445" y="461217"/>
                </a:lnTo>
                <a:lnTo>
                  <a:pt x="1251989" y="448821"/>
                </a:lnTo>
                <a:lnTo>
                  <a:pt x="1255170" y="437062"/>
                </a:lnTo>
                <a:lnTo>
                  <a:pt x="1258987" y="425302"/>
                </a:lnTo>
                <a:lnTo>
                  <a:pt x="1262804" y="413542"/>
                </a:lnTo>
                <a:lnTo>
                  <a:pt x="1266939" y="402736"/>
                </a:lnTo>
                <a:lnTo>
                  <a:pt x="1272029" y="391930"/>
                </a:lnTo>
                <a:lnTo>
                  <a:pt x="1276800" y="381441"/>
                </a:lnTo>
                <a:lnTo>
                  <a:pt x="1282526" y="371271"/>
                </a:lnTo>
                <a:lnTo>
                  <a:pt x="1288251" y="361736"/>
                </a:lnTo>
                <a:lnTo>
                  <a:pt x="1294931" y="351883"/>
                </a:lnTo>
                <a:lnTo>
                  <a:pt x="1301293" y="343302"/>
                </a:lnTo>
                <a:lnTo>
                  <a:pt x="1308609" y="334402"/>
                </a:lnTo>
                <a:lnTo>
                  <a:pt x="1315925" y="326457"/>
                </a:lnTo>
                <a:lnTo>
                  <a:pt x="1323559" y="318193"/>
                </a:lnTo>
                <a:lnTo>
                  <a:pt x="1332147" y="311201"/>
                </a:lnTo>
                <a:lnTo>
                  <a:pt x="1340417" y="304209"/>
                </a:lnTo>
                <a:lnTo>
                  <a:pt x="1349324" y="297534"/>
                </a:lnTo>
                <a:lnTo>
                  <a:pt x="1358230" y="291813"/>
                </a:lnTo>
                <a:lnTo>
                  <a:pt x="1367773" y="286092"/>
                </a:lnTo>
                <a:lnTo>
                  <a:pt x="1377315" y="281325"/>
                </a:lnTo>
                <a:lnTo>
                  <a:pt x="1387176" y="276875"/>
                </a:lnTo>
                <a:lnTo>
                  <a:pt x="1397673" y="273061"/>
                </a:lnTo>
                <a:lnTo>
                  <a:pt x="1408488" y="269565"/>
                </a:lnTo>
                <a:lnTo>
                  <a:pt x="1419303" y="267022"/>
                </a:lnTo>
                <a:lnTo>
                  <a:pt x="1430436" y="264798"/>
                </a:lnTo>
                <a:lnTo>
                  <a:pt x="1442205" y="263208"/>
                </a:lnTo>
                <a:lnTo>
                  <a:pt x="1453656" y="261937"/>
                </a:lnTo>
                <a:close/>
                <a:moveTo>
                  <a:pt x="767182" y="119062"/>
                </a:moveTo>
                <a:lnTo>
                  <a:pt x="746542" y="795338"/>
                </a:lnTo>
                <a:lnTo>
                  <a:pt x="119396" y="795338"/>
                </a:lnTo>
                <a:lnTo>
                  <a:pt x="119396" y="3073718"/>
                </a:lnTo>
                <a:lnTo>
                  <a:pt x="119396" y="3077210"/>
                </a:lnTo>
                <a:lnTo>
                  <a:pt x="119713" y="3080068"/>
                </a:lnTo>
                <a:lnTo>
                  <a:pt x="120666" y="3083560"/>
                </a:lnTo>
                <a:lnTo>
                  <a:pt x="121619" y="3086100"/>
                </a:lnTo>
                <a:lnTo>
                  <a:pt x="123206" y="3089275"/>
                </a:lnTo>
                <a:lnTo>
                  <a:pt x="124794" y="3092133"/>
                </a:lnTo>
                <a:lnTo>
                  <a:pt x="126699" y="3094673"/>
                </a:lnTo>
                <a:lnTo>
                  <a:pt x="128922" y="3096895"/>
                </a:lnTo>
                <a:lnTo>
                  <a:pt x="131780" y="3099118"/>
                </a:lnTo>
                <a:lnTo>
                  <a:pt x="134003" y="3101023"/>
                </a:lnTo>
                <a:lnTo>
                  <a:pt x="136543" y="3102610"/>
                </a:lnTo>
                <a:lnTo>
                  <a:pt x="139718" y="3104198"/>
                </a:lnTo>
                <a:lnTo>
                  <a:pt x="142894" y="3105468"/>
                </a:lnTo>
                <a:lnTo>
                  <a:pt x="145752" y="3106103"/>
                </a:lnTo>
                <a:lnTo>
                  <a:pt x="149245" y="3106420"/>
                </a:lnTo>
                <a:lnTo>
                  <a:pt x="152420" y="3106738"/>
                </a:lnTo>
                <a:lnTo>
                  <a:pt x="2224068" y="3106738"/>
                </a:lnTo>
                <a:lnTo>
                  <a:pt x="2227243" y="3106420"/>
                </a:lnTo>
                <a:lnTo>
                  <a:pt x="2230736" y="3106103"/>
                </a:lnTo>
                <a:lnTo>
                  <a:pt x="2233594" y="3105468"/>
                </a:lnTo>
                <a:lnTo>
                  <a:pt x="2236769" y="3104198"/>
                </a:lnTo>
                <a:lnTo>
                  <a:pt x="2239310" y="3102610"/>
                </a:lnTo>
                <a:lnTo>
                  <a:pt x="2242168" y="3101023"/>
                </a:lnTo>
                <a:lnTo>
                  <a:pt x="2244708" y="3099118"/>
                </a:lnTo>
                <a:lnTo>
                  <a:pt x="2247566" y="3096895"/>
                </a:lnTo>
                <a:lnTo>
                  <a:pt x="2249471" y="3094673"/>
                </a:lnTo>
                <a:lnTo>
                  <a:pt x="2251694" y="3092133"/>
                </a:lnTo>
                <a:lnTo>
                  <a:pt x="2253282" y="3089275"/>
                </a:lnTo>
                <a:lnTo>
                  <a:pt x="2254552" y="3086100"/>
                </a:lnTo>
                <a:lnTo>
                  <a:pt x="2255822" y="3083560"/>
                </a:lnTo>
                <a:lnTo>
                  <a:pt x="2256774" y="3080068"/>
                </a:lnTo>
                <a:lnTo>
                  <a:pt x="2257092" y="3077210"/>
                </a:lnTo>
                <a:lnTo>
                  <a:pt x="2257092" y="3073718"/>
                </a:lnTo>
                <a:lnTo>
                  <a:pt x="2257092" y="152400"/>
                </a:lnTo>
                <a:lnTo>
                  <a:pt x="2257092" y="148907"/>
                </a:lnTo>
                <a:lnTo>
                  <a:pt x="2256774" y="146050"/>
                </a:lnTo>
                <a:lnTo>
                  <a:pt x="2255504" y="142875"/>
                </a:lnTo>
                <a:lnTo>
                  <a:pt x="2254234" y="139700"/>
                </a:lnTo>
                <a:lnTo>
                  <a:pt x="2253282" y="136842"/>
                </a:lnTo>
                <a:lnTo>
                  <a:pt x="2251376" y="133985"/>
                </a:lnTo>
                <a:lnTo>
                  <a:pt x="2249471" y="131445"/>
                </a:lnTo>
                <a:lnTo>
                  <a:pt x="2247566" y="128905"/>
                </a:lnTo>
                <a:lnTo>
                  <a:pt x="2244708" y="126682"/>
                </a:lnTo>
                <a:lnTo>
                  <a:pt x="2242168" y="124777"/>
                </a:lnTo>
                <a:lnTo>
                  <a:pt x="2239310" y="123190"/>
                </a:lnTo>
                <a:lnTo>
                  <a:pt x="2236769" y="121920"/>
                </a:lnTo>
                <a:lnTo>
                  <a:pt x="2233594" y="120650"/>
                </a:lnTo>
                <a:lnTo>
                  <a:pt x="2230736" y="120015"/>
                </a:lnTo>
                <a:lnTo>
                  <a:pt x="2227243" y="119380"/>
                </a:lnTo>
                <a:lnTo>
                  <a:pt x="2224068" y="119062"/>
                </a:lnTo>
                <a:lnTo>
                  <a:pt x="767182" y="119062"/>
                </a:lnTo>
                <a:close/>
                <a:moveTo>
                  <a:pt x="688114" y="0"/>
                </a:moveTo>
                <a:lnTo>
                  <a:pt x="2224068" y="0"/>
                </a:lnTo>
                <a:lnTo>
                  <a:pt x="2231688" y="635"/>
                </a:lnTo>
                <a:lnTo>
                  <a:pt x="2239310" y="952"/>
                </a:lnTo>
                <a:lnTo>
                  <a:pt x="2246931" y="2222"/>
                </a:lnTo>
                <a:lnTo>
                  <a:pt x="2254552" y="3175"/>
                </a:lnTo>
                <a:lnTo>
                  <a:pt x="2261855" y="5080"/>
                </a:lnTo>
                <a:lnTo>
                  <a:pt x="2269159" y="6985"/>
                </a:lnTo>
                <a:lnTo>
                  <a:pt x="2276144" y="9207"/>
                </a:lnTo>
                <a:lnTo>
                  <a:pt x="2283130" y="12382"/>
                </a:lnTo>
                <a:lnTo>
                  <a:pt x="2289799" y="15557"/>
                </a:lnTo>
                <a:lnTo>
                  <a:pt x="2296467" y="18415"/>
                </a:lnTo>
                <a:lnTo>
                  <a:pt x="2302818" y="22225"/>
                </a:lnTo>
                <a:lnTo>
                  <a:pt x="2309169" y="26035"/>
                </a:lnTo>
                <a:lnTo>
                  <a:pt x="2315202" y="30480"/>
                </a:lnTo>
                <a:lnTo>
                  <a:pt x="2320918" y="34925"/>
                </a:lnTo>
                <a:lnTo>
                  <a:pt x="2326316" y="40005"/>
                </a:lnTo>
                <a:lnTo>
                  <a:pt x="2331714" y="44767"/>
                </a:lnTo>
                <a:lnTo>
                  <a:pt x="2336478" y="50165"/>
                </a:lnTo>
                <a:lnTo>
                  <a:pt x="2341241" y="55562"/>
                </a:lnTo>
                <a:lnTo>
                  <a:pt x="2345686" y="61277"/>
                </a:lnTo>
                <a:lnTo>
                  <a:pt x="2350132" y="67627"/>
                </a:lnTo>
                <a:lnTo>
                  <a:pt x="2354260" y="73660"/>
                </a:lnTo>
                <a:lnTo>
                  <a:pt x="2357753" y="79692"/>
                </a:lnTo>
                <a:lnTo>
                  <a:pt x="2360928" y="86677"/>
                </a:lnTo>
                <a:lnTo>
                  <a:pt x="2364104" y="93027"/>
                </a:lnTo>
                <a:lnTo>
                  <a:pt x="2366962" y="100012"/>
                </a:lnTo>
                <a:lnTo>
                  <a:pt x="2369184" y="107315"/>
                </a:lnTo>
                <a:lnTo>
                  <a:pt x="2371407" y="114617"/>
                </a:lnTo>
                <a:lnTo>
                  <a:pt x="2372995" y="121920"/>
                </a:lnTo>
                <a:lnTo>
                  <a:pt x="2374583" y="129540"/>
                </a:lnTo>
                <a:lnTo>
                  <a:pt x="2375218" y="137160"/>
                </a:lnTo>
                <a:lnTo>
                  <a:pt x="2375853" y="144780"/>
                </a:lnTo>
                <a:lnTo>
                  <a:pt x="2376488" y="152400"/>
                </a:lnTo>
                <a:lnTo>
                  <a:pt x="2376488" y="3073718"/>
                </a:lnTo>
                <a:lnTo>
                  <a:pt x="2375853" y="3081338"/>
                </a:lnTo>
                <a:lnTo>
                  <a:pt x="2375218" y="3089275"/>
                </a:lnTo>
                <a:lnTo>
                  <a:pt x="2374583" y="3096895"/>
                </a:lnTo>
                <a:lnTo>
                  <a:pt x="2372995" y="3104198"/>
                </a:lnTo>
                <a:lnTo>
                  <a:pt x="2371407" y="3111500"/>
                </a:lnTo>
                <a:lnTo>
                  <a:pt x="2369184" y="3118803"/>
                </a:lnTo>
                <a:lnTo>
                  <a:pt x="2366962" y="3126105"/>
                </a:lnTo>
                <a:lnTo>
                  <a:pt x="2364104" y="3132773"/>
                </a:lnTo>
                <a:lnTo>
                  <a:pt x="2360928" y="3139758"/>
                </a:lnTo>
                <a:lnTo>
                  <a:pt x="2357753" y="3146425"/>
                </a:lnTo>
                <a:lnTo>
                  <a:pt x="2354260" y="3152458"/>
                </a:lnTo>
                <a:lnTo>
                  <a:pt x="2350132" y="3158490"/>
                </a:lnTo>
                <a:lnTo>
                  <a:pt x="2345686" y="3164523"/>
                </a:lnTo>
                <a:lnTo>
                  <a:pt x="2341241" y="3170238"/>
                </a:lnTo>
                <a:lnTo>
                  <a:pt x="2336478" y="3176270"/>
                </a:lnTo>
                <a:lnTo>
                  <a:pt x="2331714" y="3181033"/>
                </a:lnTo>
                <a:lnTo>
                  <a:pt x="2326316" y="3186113"/>
                </a:lnTo>
                <a:lnTo>
                  <a:pt x="2320918" y="3191193"/>
                </a:lnTo>
                <a:lnTo>
                  <a:pt x="2315202" y="3195638"/>
                </a:lnTo>
                <a:lnTo>
                  <a:pt x="2309169" y="3199765"/>
                </a:lnTo>
                <a:lnTo>
                  <a:pt x="2302818" y="3203575"/>
                </a:lnTo>
                <a:lnTo>
                  <a:pt x="2296467" y="3207385"/>
                </a:lnTo>
                <a:lnTo>
                  <a:pt x="2289799" y="3210878"/>
                </a:lnTo>
                <a:lnTo>
                  <a:pt x="2283130" y="3214053"/>
                </a:lnTo>
                <a:lnTo>
                  <a:pt x="2276144" y="3216593"/>
                </a:lnTo>
                <a:lnTo>
                  <a:pt x="2269159" y="3218815"/>
                </a:lnTo>
                <a:lnTo>
                  <a:pt x="2261855" y="3221038"/>
                </a:lnTo>
                <a:lnTo>
                  <a:pt x="2254552" y="3222943"/>
                </a:lnTo>
                <a:lnTo>
                  <a:pt x="2246931" y="3223895"/>
                </a:lnTo>
                <a:lnTo>
                  <a:pt x="2239310" y="3225165"/>
                </a:lnTo>
                <a:lnTo>
                  <a:pt x="2231688" y="3225483"/>
                </a:lnTo>
                <a:lnTo>
                  <a:pt x="2224068" y="3225800"/>
                </a:lnTo>
                <a:lnTo>
                  <a:pt x="152420" y="3225800"/>
                </a:lnTo>
                <a:lnTo>
                  <a:pt x="144799" y="3225483"/>
                </a:lnTo>
                <a:lnTo>
                  <a:pt x="137178" y="3225165"/>
                </a:lnTo>
                <a:lnTo>
                  <a:pt x="129557" y="3223895"/>
                </a:lnTo>
                <a:lnTo>
                  <a:pt x="121619" y="3222943"/>
                </a:lnTo>
                <a:lnTo>
                  <a:pt x="114633" y="3221038"/>
                </a:lnTo>
                <a:lnTo>
                  <a:pt x="107329" y="3218815"/>
                </a:lnTo>
                <a:lnTo>
                  <a:pt x="100343" y="3216593"/>
                </a:lnTo>
                <a:lnTo>
                  <a:pt x="93040" y="3214053"/>
                </a:lnTo>
                <a:lnTo>
                  <a:pt x="86689" y="3210878"/>
                </a:lnTo>
                <a:lnTo>
                  <a:pt x="80020" y="3207385"/>
                </a:lnTo>
                <a:lnTo>
                  <a:pt x="73670" y="3203575"/>
                </a:lnTo>
                <a:lnTo>
                  <a:pt x="67319" y="3199765"/>
                </a:lnTo>
                <a:lnTo>
                  <a:pt x="61285" y="3195638"/>
                </a:lnTo>
                <a:lnTo>
                  <a:pt x="55570" y="3191193"/>
                </a:lnTo>
                <a:lnTo>
                  <a:pt x="50171" y="3186430"/>
                </a:lnTo>
                <a:lnTo>
                  <a:pt x="44773" y="3181033"/>
                </a:lnTo>
                <a:lnTo>
                  <a:pt x="40010" y="3176270"/>
                </a:lnTo>
                <a:lnTo>
                  <a:pt x="34929" y="3170238"/>
                </a:lnTo>
                <a:lnTo>
                  <a:pt x="30801" y="3164523"/>
                </a:lnTo>
                <a:lnTo>
                  <a:pt x="26038" y="3158808"/>
                </a:lnTo>
                <a:lnTo>
                  <a:pt x="22228" y="3152458"/>
                </a:lnTo>
                <a:lnTo>
                  <a:pt x="18735" y="3146425"/>
                </a:lnTo>
                <a:lnTo>
                  <a:pt x="15242" y="3139758"/>
                </a:lnTo>
                <a:lnTo>
                  <a:pt x="12384" y="3132773"/>
                </a:lnTo>
                <a:lnTo>
                  <a:pt x="9526" y="3126105"/>
                </a:lnTo>
                <a:lnTo>
                  <a:pt x="6986" y="3118803"/>
                </a:lnTo>
                <a:lnTo>
                  <a:pt x="5080" y="3111818"/>
                </a:lnTo>
                <a:lnTo>
                  <a:pt x="3175" y="3104198"/>
                </a:lnTo>
                <a:lnTo>
                  <a:pt x="1905" y="3096895"/>
                </a:lnTo>
                <a:lnTo>
                  <a:pt x="952" y="3089275"/>
                </a:lnTo>
                <a:lnTo>
                  <a:pt x="317" y="3081338"/>
                </a:lnTo>
                <a:lnTo>
                  <a:pt x="0" y="3073718"/>
                </a:lnTo>
                <a:lnTo>
                  <a:pt x="0" y="743268"/>
                </a:lnTo>
                <a:lnTo>
                  <a:pt x="688114"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cs typeface="+mn-ea"/>
              <a:sym typeface="+mn-lt"/>
            </a:endParaRPr>
          </a:p>
        </p:txBody>
      </p:sp>
      <p:sp>
        <p:nvSpPr>
          <p:cNvPr id="9" name="TextBox 13"/>
          <p:cNvSpPr txBox="1"/>
          <p:nvPr/>
        </p:nvSpPr>
        <p:spPr>
          <a:xfrm>
            <a:off x="4750104" y="3667805"/>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smtClean="0">
                <a:cs typeface="+mn-ea"/>
                <a:sym typeface="+mn-lt"/>
              </a:rPr>
              <a:t>相关工作</a:t>
            </a:r>
            <a:endParaRPr lang="zh-CN" altLang="en-US" sz="1200" dirty="0">
              <a:cs typeface="+mn-ea"/>
              <a:sym typeface="+mn-lt"/>
            </a:endParaRPr>
          </a:p>
        </p:txBody>
      </p:sp>
    </p:spTree>
    <p:extLst>
      <p:ext uri="{BB962C8B-B14F-4D97-AF65-F5344CB8AC3E}">
        <p14:creationId xmlns:p14="http://schemas.microsoft.com/office/powerpoint/2010/main" val="2396196633"/>
      </p:ext>
    </p:extLst>
  </p:cSld>
  <p:clrMapOvr>
    <a:masterClrMapping/>
  </p:clrMapOvr>
  <mc:AlternateContent xmlns:mc="http://schemas.openxmlformats.org/markup-compatibility/2006" xmlns:p14="http://schemas.microsoft.com/office/powerpoint/2010/main">
    <mc:Choice Requires="p14">
      <p:transition spd="slow" p14:dur="900" advClick="0" advTm="0">
        <p14:warp dir="in"/>
      </p:transition>
    </mc:Choice>
    <mc:Fallback xmlns="">
      <p:transition spd="slow" advClick="0" advTm="0">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2590961" y="2465102"/>
            <a:ext cx="3960444" cy="504056"/>
          </a:xfrm>
          <a:custGeom>
            <a:avLst/>
            <a:gdLst/>
            <a:ahLst/>
            <a:cxnLst/>
            <a:rect l="l" t="t" r="r" b="b"/>
            <a:pathLst>
              <a:path w="3960444" h="504056">
                <a:moveTo>
                  <a:pt x="2" y="0"/>
                </a:moveTo>
                <a:lnTo>
                  <a:pt x="3960440" y="0"/>
                </a:lnTo>
                <a:lnTo>
                  <a:pt x="3708414" y="252026"/>
                </a:lnTo>
                <a:lnTo>
                  <a:pt x="3960444" y="504056"/>
                </a:lnTo>
                <a:lnTo>
                  <a:pt x="0" y="504056"/>
                </a:lnTo>
                <a:lnTo>
                  <a:pt x="252029" y="25202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TextBox 24"/>
          <p:cNvSpPr txBox="1"/>
          <p:nvPr/>
        </p:nvSpPr>
        <p:spPr>
          <a:xfrm>
            <a:off x="2926230" y="2517074"/>
            <a:ext cx="3163937" cy="400110"/>
          </a:xfrm>
          <a:prstGeom prst="rect">
            <a:avLst/>
          </a:prstGeom>
          <a:noFill/>
        </p:spPr>
        <p:txBody>
          <a:bodyPr wrap="square" rtlCol="0">
            <a:spAutoFit/>
          </a:bodyPr>
          <a:lstStyle/>
          <a:p>
            <a:pPr algn="ctr"/>
            <a:r>
              <a:rPr lang="zh-CN" altLang="en-US" sz="2000" b="1" spc="300" dirty="0" smtClean="0">
                <a:solidFill>
                  <a:schemeClr val="bg1"/>
                </a:solidFill>
                <a:cs typeface="+mn-ea"/>
                <a:sym typeface="+mn-lt"/>
              </a:rPr>
              <a:t>实验验证</a:t>
            </a:r>
            <a:endParaRPr lang="zh-CN" altLang="en-US" sz="2000" b="1" spc="300" dirty="0">
              <a:solidFill>
                <a:schemeClr val="bg1"/>
              </a:solidFill>
              <a:cs typeface="+mn-ea"/>
              <a:sym typeface="+mn-lt"/>
            </a:endParaRPr>
          </a:p>
        </p:txBody>
      </p:sp>
      <p:sp>
        <p:nvSpPr>
          <p:cNvPr id="30" name="TextBox 29"/>
          <p:cNvSpPr txBox="1"/>
          <p:nvPr/>
        </p:nvSpPr>
        <p:spPr>
          <a:xfrm>
            <a:off x="4716016" y="3222745"/>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smtClean="0">
                <a:cs typeface="+mn-ea"/>
                <a:sym typeface="+mn-lt"/>
              </a:rPr>
              <a:t>实验环境</a:t>
            </a:r>
            <a:endParaRPr lang="zh-CN" altLang="en-US" sz="1200" dirty="0">
              <a:cs typeface="+mn-ea"/>
              <a:sym typeface="+mn-lt"/>
            </a:endParaRPr>
          </a:p>
        </p:txBody>
      </p:sp>
      <p:sp>
        <p:nvSpPr>
          <p:cNvPr id="54" name="TextBox 53"/>
          <p:cNvSpPr txBox="1"/>
          <p:nvPr/>
        </p:nvSpPr>
        <p:spPr>
          <a:xfrm>
            <a:off x="4716016" y="3514832"/>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a:cs typeface="+mn-ea"/>
                <a:sym typeface="+mn-lt"/>
              </a:rPr>
              <a:t>第一</a:t>
            </a:r>
            <a:r>
              <a:rPr lang="zh-CN" altLang="en-US" sz="1200" dirty="0" smtClean="0">
                <a:cs typeface="+mn-ea"/>
                <a:sym typeface="+mn-lt"/>
              </a:rPr>
              <a:t>轮攻击结果</a:t>
            </a:r>
          </a:p>
        </p:txBody>
      </p:sp>
      <p:sp>
        <p:nvSpPr>
          <p:cNvPr id="18" name="椭圆 11"/>
          <p:cNvSpPr/>
          <p:nvPr/>
        </p:nvSpPr>
        <p:spPr>
          <a:xfrm>
            <a:off x="4097566" y="1059583"/>
            <a:ext cx="948873" cy="1143356"/>
          </a:xfrm>
          <a:custGeom>
            <a:avLst/>
            <a:gdLst/>
            <a:ahLst/>
            <a:cxnLst/>
            <a:rect l="l" t="t" r="r" b="b"/>
            <a:pathLst>
              <a:path w="1845204" h="2223400">
                <a:moveTo>
                  <a:pt x="922602" y="0"/>
                </a:moveTo>
                <a:cubicBezTo>
                  <a:pt x="1432141" y="0"/>
                  <a:pt x="1845204" y="413063"/>
                  <a:pt x="1845204" y="922602"/>
                </a:cubicBezTo>
                <a:cubicBezTo>
                  <a:pt x="1845204" y="1147299"/>
                  <a:pt x="1764878" y="1353235"/>
                  <a:pt x="1628134" y="1510557"/>
                </a:cubicBezTo>
                <a:lnTo>
                  <a:pt x="1635445" y="1510557"/>
                </a:lnTo>
                <a:lnTo>
                  <a:pt x="1593653" y="1552349"/>
                </a:lnTo>
                <a:cubicBezTo>
                  <a:pt x="1581994" y="1568184"/>
                  <a:pt x="1568184" y="1581994"/>
                  <a:pt x="1552350" y="1593652"/>
                </a:cubicBezTo>
                <a:lnTo>
                  <a:pt x="922602" y="2223400"/>
                </a:lnTo>
                <a:lnTo>
                  <a:pt x="292852" y="1593650"/>
                </a:lnTo>
                <a:cubicBezTo>
                  <a:pt x="277019" y="1581993"/>
                  <a:pt x="263211" y="1568185"/>
                  <a:pt x="251554" y="1552352"/>
                </a:cubicBezTo>
                <a:lnTo>
                  <a:pt x="209759" y="1510557"/>
                </a:lnTo>
                <a:lnTo>
                  <a:pt x="217070" y="1510557"/>
                </a:lnTo>
                <a:cubicBezTo>
                  <a:pt x="80326" y="1353235"/>
                  <a:pt x="0" y="1147299"/>
                  <a:pt x="0" y="922602"/>
                </a:cubicBezTo>
                <a:cubicBezTo>
                  <a:pt x="0" y="413063"/>
                  <a:pt x="413063" y="0"/>
                  <a:pt x="92260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smtClean="0">
                <a:solidFill>
                  <a:schemeClr val="bg1"/>
                </a:solidFill>
                <a:latin typeface="Impact" panose="020B0806030902050204" pitchFamily="34" charset="0"/>
                <a:cs typeface="+mn-ea"/>
                <a:sym typeface="+mn-lt"/>
              </a:rPr>
              <a:t>05</a:t>
            </a:r>
            <a:endParaRPr lang="zh-CN" altLang="en-US" sz="3600" dirty="0">
              <a:solidFill>
                <a:schemeClr val="bg1"/>
              </a:solidFill>
              <a:latin typeface="Impact" panose="020B0806030902050204" pitchFamily="34" charset="0"/>
              <a:cs typeface="+mn-ea"/>
              <a:sym typeface="+mn-lt"/>
            </a:endParaRPr>
          </a:p>
        </p:txBody>
      </p:sp>
      <p:cxnSp>
        <p:nvCxnSpPr>
          <p:cNvPr id="3" name="直接连接符 2"/>
          <p:cNvCxnSpPr/>
          <p:nvPr/>
        </p:nvCxnSpPr>
        <p:spPr>
          <a:xfrm>
            <a:off x="4499992" y="3113804"/>
            <a:ext cx="0" cy="1116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KSO_Shape"/>
          <p:cNvSpPr>
            <a:spLocks/>
          </p:cNvSpPr>
          <p:nvPr/>
        </p:nvSpPr>
        <p:spPr bwMode="auto">
          <a:xfrm>
            <a:off x="3635896" y="3368189"/>
            <a:ext cx="582914" cy="570284"/>
          </a:xfrm>
          <a:custGeom>
            <a:avLst/>
            <a:gdLst>
              <a:gd name="T0" fmla="*/ 1597279 w 2787650"/>
              <a:gd name="T1" fmla="*/ 1636046 h 2727325"/>
              <a:gd name="T2" fmla="*/ 1627294 w 2787650"/>
              <a:gd name="T3" fmla="*/ 2215059 h 2727325"/>
              <a:gd name="T4" fmla="*/ 1883633 w 2787650"/>
              <a:gd name="T5" fmla="*/ 2097942 h 2727325"/>
              <a:gd name="T6" fmla="*/ 2087561 w 2787650"/>
              <a:gd name="T7" fmla="*/ 1909413 h 2727325"/>
              <a:gd name="T8" fmla="*/ 2223831 w 2787650"/>
              <a:gd name="T9" fmla="*/ 1665024 h 2727325"/>
              <a:gd name="T10" fmla="*/ 529196 w 2787650"/>
              <a:gd name="T11" fmla="*/ 1544733 h 2727325"/>
              <a:gd name="T12" fmla="*/ 630842 w 2787650"/>
              <a:gd name="T13" fmla="*/ 1808483 h 2727325"/>
              <a:gd name="T14" fmla="*/ 807453 w 2787650"/>
              <a:gd name="T15" fmla="*/ 2023673 h 2727325"/>
              <a:gd name="T16" fmla="*/ 1042827 w 2787650"/>
              <a:gd name="T17" fmla="*/ 2173481 h 2727325"/>
              <a:gd name="T18" fmla="*/ 1292972 w 2787650"/>
              <a:gd name="T19" fmla="*/ 1687822 h 2727325"/>
              <a:gd name="T20" fmla="*/ 1095077 w 2787650"/>
              <a:gd name="T21" fmla="*/ 1525504 h 2727325"/>
              <a:gd name="T22" fmla="*/ 1297101 w 2787650"/>
              <a:gd name="T23" fmla="*/ 1184350 h 2727325"/>
              <a:gd name="T24" fmla="*/ 1199583 w 2787650"/>
              <a:gd name="T25" fmla="*/ 1302832 h 2727325"/>
              <a:gd name="T26" fmla="*/ 1214830 w 2787650"/>
              <a:gd name="T27" fmla="*/ 1460386 h 2727325"/>
              <a:gd name="T28" fmla="*/ 1333631 w 2787650"/>
              <a:gd name="T29" fmla="*/ 1557904 h 2727325"/>
              <a:gd name="T30" fmla="*/ 1491184 w 2787650"/>
              <a:gd name="T31" fmla="*/ 1542657 h 2727325"/>
              <a:gd name="T32" fmla="*/ 1588385 w 2787650"/>
              <a:gd name="T33" fmla="*/ 1424174 h 2727325"/>
              <a:gd name="T34" fmla="*/ 1572820 w 2787650"/>
              <a:gd name="T35" fmla="*/ 1266303 h 2727325"/>
              <a:gd name="T36" fmla="*/ 1454655 w 2787650"/>
              <a:gd name="T37" fmla="*/ 1168785 h 2727325"/>
              <a:gd name="T38" fmla="*/ 1570279 w 2787650"/>
              <a:gd name="T39" fmla="*/ 1073173 h 2727325"/>
              <a:gd name="T40" fmla="*/ 1723068 w 2787650"/>
              <a:gd name="T41" fmla="*/ 1278691 h 2727325"/>
              <a:gd name="T42" fmla="*/ 2197149 w 2787650"/>
              <a:gd name="T43" fmla="*/ 996602 h 2727325"/>
              <a:gd name="T44" fmla="*/ 2042138 w 2787650"/>
              <a:gd name="T45" fmla="*/ 764591 h 2727325"/>
              <a:gd name="T46" fmla="*/ 1823916 w 2787650"/>
              <a:gd name="T47" fmla="*/ 592566 h 2727325"/>
              <a:gd name="T48" fmla="*/ 1557095 w 2787650"/>
              <a:gd name="T49" fmla="*/ 496397 h 2727325"/>
              <a:gd name="T50" fmla="*/ 1042827 w 2787650"/>
              <a:gd name="T51" fmla="*/ 553527 h 2727325"/>
              <a:gd name="T52" fmla="*/ 807453 w 2787650"/>
              <a:gd name="T53" fmla="*/ 703652 h 2727325"/>
              <a:gd name="T54" fmla="*/ 630842 w 2787650"/>
              <a:gd name="T55" fmla="*/ 918842 h 2727325"/>
              <a:gd name="T56" fmla="*/ 529196 w 2787650"/>
              <a:gd name="T57" fmla="*/ 1182909 h 2727325"/>
              <a:gd name="T58" fmla="*/ 1153524 w 2787650"/>
              <a:gd name="T59" fmla="*/ 1123361 h 2727325"/>
              <a:gd name="T60" fmla="*/ 1107627 w 2787650"/>
              <a:gd name="T61" fmla="*/ 952 h 2727325"/>
              <a:gd name="T62" fmla="*/ 1311873 w 2787650"/>
              <a:gd name="T63" fmla="*/ 257403 h 2727325"/>
              <a:gd name="T64" fmla="*/ 1636823 w 2787650"/>
              <a:gd name="T65" fmla="*/ 28882 h 2727325"/>
              <a:gd name="T66" fmla="*/ 1947798 w 2787650"/>
              <a:gd name="T67" fmla="*/ 80617 h 2727325"/>
              <a:gd name="T68" fmla="*/ 1925880 w 2787650"/>
              <a:gd name="T69" fmla="*/ 390389 h 2727325"/>
              <a:gd name="T70" fmla="*/ 2357242 w 2787650"/>
              <a:gd name="T71" fmla="*/ 435775 h 2727325"/>
              <a:gd name="T72" fmla="*/ 2452853 w 2787650"/>
              <a:gd name="T73" fmla="*/ 451327 h 2727325"/>
              <a:gd name="T74" fmla="*/ 2580228 w 2787650"/>
              <a:gd name="T75" fmla="*/ 730630 h 2727325"/>
              <a:gd name="T76" fmla="*/ 2480805 w 2787650"/>
              <a:gd name="T77" fmla="*/ 1138158 h 2727325"/>
              <a:gd name="T78" fmla="*/ 2784474 w 2787650"/>
              <a:gd name="T79" fmla="*/ 1226709 h 2727325"/>
              <a:gd name="T80" fmla="*/ 2745403 w 2787650"/>
              <a:gd name="T81" fmla="*/ 1543146 h 2727325"/>
              <a:gd name="T82" fmla="*/ 2428712 w 2787650"/>
              <a:gd name="T83" fmla="*/ 1764684 h 2727325"/>
              <a:gd name="T84" fmla="*/ 2602781 w 2787650"/>
              <a:gd name="T85" fmla="*/ 2050334 h 2727325"/>
              <a:gd name="T86" fmla="*/ 2401712 w 2787650"/>
              <a:gd name="T87" fmla="*/ 2304245 h 2727325"/>
              <a:gd name="T88" fmla="*/ 2046585 w 2787650"/>
              <a:gd name="T89" fmla="*/ 2260446 h 2727325"/>
              <a:gd name="T90" fmla="*/ 1977656 w 2787650"/>
              <a:gd name="T91" fmla="*/ 2612113 h 2727325"/>
              <a:gd name="T92" fmla="*/ 1673670 w 2787650"/>
              <a:gd name="T93" fmla="*/ 2724786 h 2727325"/>
              <a:gd name="T94" fmla="*/ 1455448 w 2787650"/>
              <a:gd name="T95" fmla="*/ 2470875 h 2727325"/>
              <a:gd name="T96" fmla="*/ 1147015 w 2787650"/>
              <a:gd name="T97" fmla="*/ 2703521 h 2727325"/>
              <a:gd name="T98" fmla="*/ 834135 w 2787650"/>
              <a:gd name="T99" fmla="*/ 2642900 h 2727325"/>
              <a:gd name="T100" fmla="*/ 843982 w 2787650"/>
              <a:gd name="T101" fmla="*/ 2327097 h 2727325"/>
              <a:gd name="T102" fmla="*/ 424691 w 2787650"/>
              <a:gd name="T103" fmla="*/ 2295041 h 2727325"/>
              <a:gd name="T104" fmla="*/ 197575 w 2787650"/>
              <a:gd name="T105" fmla="*/ 2087786 h 2727325"/>
              <a:gd name="T106" fmla="*/ 213139 w 2787650"/>
              <a:gd name="T107" fmla="*/ 1992252 h 2727325"/>
              <a:gd name="T108" fmla="*/ 303033 w 2787650"/>
              <a:gd name="T109" fmla="*/ 1568855 h 2727325"/>
              <a:gd name="T110" fmla="*/ 1588 w 2787650"/>
              <a:gd name="T111" fmla="*/ 1493951 h 2727325"/>
              <a:gd name="T112" fmla="*/ 48282 w 2787650"/>
              <a:gd name="T113" fmla="*/ 1181640 h 2727325"/>
              <a:gd name="T114" fmla="*/ 366244 w 2787650"/>
              <a:gd name="T115" fmla="*/ 943598 h 2727325"/>
              <a:gd name="T116" fmla="*/ 185187 w 2787650"/>
              <a:gd name="T117" fmla="*/ 670326 h 2727325"/>
              <a:gd name="T118" fmla="*/ 392609 w 2787650"/>
              <a:gd name="T119" fmla="*/ 422762 h 2727325"/>
              <a:gd name="T120" fmla="*/ 757900 w 2787650"/>
              <a:gd name="T121" fmla="*/ 454501 h 2727325"/>
              <a:gd name="T122" fmla="*/ 812217 w 2787650"/>
              <a:gd name="T123" fmla="*/ 109499 h 2727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87650" h="2727325">
                <a:moveTo>
                  <a:pt x="1725430" y="1438200"/>
                </a:moveTo>
                <a:lnTo>
                  <a:pt x="1723068" y="1448633"/>
                </a:lnTo>
                <a:lnTo>
                  <a:pt x="1718621" y="1464515"/>
                </a:lnTo>
                <a:lnTo>
                  <a:pt x="1712903" y="1480398"/>
                </a:lnTo>
                <a:lnTo>
                  <a:pt x="1706868" y="1495963"/>
                </a:lnTo>
                <a:lnTo>
                  <a:pt x="1700197" y="1510892"/>
                </a:lnTo>
                <a:lnTo>
                  <a:pt x="1692574" y="1525504"/>
                </a:lnTo>
                <a:lnTo>
                  <a:pt x="1684632" y="1539480"/>
                </a:lnTo>
                <a:lnTo>
                  <a:pt x="1675738" y="1553457"/>
                </a:lnTo>
                <a:lnTo>
                  <a:pt x="1666209" y="1566798"/>
                </a:lnTo>
                <a:lnTo>
                  <a:pt x="1656044" y="1579504"/>
                </a:lnTo>
                <a:lnTo>
                  <a:pt x="1645562" y="1591892"/>
                </a:lnTo>
                <a:lnTo>
                  <a:pt x="1634126" y="1603963"/>
                </a:lnTo>
                <a:lnTo>
                  <a:pt x="1622691" y="1614763"/>
                </a:lnTo>
                <a:lnTo>
                  <a:pt x="1610303" y="1625881"/>
                </a:lnTo>
                <a:lnTo>
                  <a:pt x="1597279" y="1636046"/>
                </a:lnTo>
                <a:lnTo>
                  <a:pt x="1583938" y="1645257"/>
                </a:lnTo>
                <a:lnTo>
                  <a:pt x="1570279" y="1654152"/>
                </a:lnTo>
                <a:lnTo>
                  <a:pt x="1555985" y="1662410"/>
                </a:lnTo>
                <a:lnTo>
                  <a:pt x="1541373" y="1669716"/>
                </a:lnTo>
                <a:lnTo>
                  <a:pt x="1526126" y="1676705"/>
                </a:lnTo>
                <a:lnTo>
                  <a:pt x="1510879" y="1682740"/>
                </a:lnTo>
                <a:lnTo>
                  <a:pt x="1494996" y="1687822"/>
                </a:lnTo>
                <a:lnTo>
                  <a:pt x="1478796" y="1692905"/>
                </a:lnTo>
                <a:lnTo>
                  <a:pt x="1468641" y="1695248"/>
                </a:lnTo>
                <a:lnTo>
                  <a:pt x="1521201" y="2237276"/>
                </a:lnTo>
                <a:lnTo>
                  <a:pt x="1539306" y="2234102"/>
                </a:lnTo>
                <a:lnTo>
                  <a:pt x="1557095" y="2231246"/>
                </a:lnTo>
                <a:lnTo>
                  <a:pt x="1574883" y="2227437"/>
                </a:lnTo>
                <a:lnTo>
                  <a:pt x="1592671" y="2223629"/>
                </a:lnTo>
                <a:lnTo>
                  <a:pt x="1610141" y="2219502"/>
                </a:lnTo>
                <a:lnTo>
                  <a:pt x="1627294" y="2215059"/>
                </a:lnTo>
                <a:lnTo>
                  <a:pt x="1644765" y="2209981"/>
                </a:lnTo>
                <a:lnTo>
                  <a:pt x="1661600" y="2204903"/>
                </a:lnTo>
                <a:lnTo>
                  <a:pt x="1678435" y="2199190"/>
                </a:lnTo>
                <a:lnTo>
                  <a:pt x="1695588" y="2193159"/>
                </a:lnTo>
                <a:lnTo>
                  <a:pt x="1712105" y="2187129"/>
                </a:lnTo>
                <a:lnTo>
                  <a:pt x="1728623" y="2180464"/>
                </a:lnTo>
                <a:lnTo>
                  <a:pt x="1744823" y="2173481"/>
                </a:lnTo>
                <a:lnTo>
                  <a:pt x="1761022" y="2166498"/>
                </a:lnTo>
                <a:lnTo>
                  <a:pt x="1776905" y="2158881"/>
                </a:lnTo>
                <a:lnTo>
                  <a:pt x="1792469" y="2150946"/>
                </a:lnTo>
                <a:lnTo>
                  <a:pt x="1808352" y="2142694"/>
                </a:lnTo>
                <a:lnTo>
                  <a:pt x="1823916" y="2134442"/>
                </a:lnTo>
                <a:lnTo>
                  <a:pt x="1838845" y="2125873"/>
                </a:lnTo>
                <a:lnTo>
                  <a:pt x="1854092" y="2116668"/>
                </a:lnTo>
                <a:lnTo>
                  <a:pt x="1869022" y="2107464"/>
                </a:lnTo>
                <a:lnTo>
                  <a:pt x="1883633" y="2097942"/>
                </a:lnTo>
                <a:lnTo>
                  <a:pt x="1897927" y="2088103"/>
                </a:lnTo>
                <a:lnTo>
                  <a:pt x="1912221" y="2077947"/>
                </a:lnTo>
                <a:lnTo>
                  <a:pt x="1926198" y="2067473"/>
                </a:lnTo>
                <a:lnTo>
                  <a:pt x="1940174" y="2056999"/>
                </a:lnTo>
                <a:lnTo>
                  <a:pt x="1953833" y="2046208"/>
                </a:lnTo>
                <a:lnTo>
                  <a:pt x="1966856" y="2034782"/>
                </a:lnTo>
                <a:lnTo>
                  <a:pt x="1980197" y="2023673"/>
                </a:lnTo>
                <a:lnTo>
                  <a:pt x="1993221" y="2011613"/>
                </a:lnTo>
                <a:lnTo>
                  <a:pt x="2005609" y="1999869"/>
                </a:lnTo>
                <a:lnTo>
                  <a:pt x="2017997" y="1987491"/>
                </a:lnTo>
                <a:lnTo>
                  <a:pt x="2030385" y="1975113"/>
                </a:lnTo>
                <a:lnTo>
                  <a:pt x="2042138" y="1962735"/>
                </a:lnTo>
                <a:lnTo>
                  <a:pt x="2054209" y="1949404"/>
                </a:lnTo>
                <a:lnTo>
                  <a:pt x="2065644" y="1936391"/>
                </a:lnTo>
                <a:lnTo>
                  <a:pt x="2076761" y="1923061"/>
                </a:lnTo>
                <a:lnTo>
                  <a:pt x="2087561" y="1909413"/>
                </a:lnTo>
                <a:lnTo>
                  <a:pt x="2098361" y="1895765"/>
                </a:lnTo>
                <a:lnTo>
                  <a:pt x="2108843" y="1881800"/>
                </a:lnTo>
                <a:lnTo>
                  <a:pt x="2119008" y="1867518"/>
                </a:lnTo>
                <a:lnTo>
                  <a:pt x="2128855" y="1852918"/>
                </a:lnTo>
                <a:lnTo>
                  <a:pt x="2138067" y="1838635"/>
                </a:lnTo>
                <a:lnTo>
                  <a:pt x="2147596" y="1823401"/>
                </a:lnTo>
                <a:lnTo>
                  <a:pt x="2156490" y="1808483"/>
                </a:lnTo>
                <a:lnTo>
                  <a:pt x="2165384" y="1793249"/>
                </a:lnTo>
                <a:lnTo>
                  <a:pt x="2173643" y="1778014"/>
                </a:lnTo>
                <a:lnTo>
                  <a:pt x="2181902" y="1762145"/>
                </a:lnTo>
                <a:lnTo>
                  <a:pt x="2189843" y="1746275"/>
                </a:lnTo>
                <a:lnTo>
                  <a:pt x="2197149" y="1730406"/>
                </a:lnTo>
                <a:lnTo>
                  <a:pt x="2204454" y="1714219"/>
                </a:lnTo>
                <a:lnTo>
                  <a:pt x="2211125" y="1698032"/>
                </a:lnTo>
                <a:lnTo>
                  <a:pt x="2217478" y="1681528"/>
                </a:lnTo>
                <a:lnTo>
                  <a:pt x="2223831" y="1665024"/>
                </a:lnTo>
                <a:lnTo>
                  <a:pt x="2229866" y="1648202"/>
                </a:lnTo>
                <a:lnTo>
                  <a:pt x="2235584" y="1631380"/>
                </a:lnTo>
                <a:lnTo>
                  <a:pt x="2240666" y="1614241"/>
                </a:lnTo>
                <a:lnTo>
                  <a:pt x="2245748" y="1597102"/>
                </a:lnTo>
                <a:lnTo>
                  <a:pt x="2250195" y="1579646"/>
                </a:lnTo>
                <a:lnTo>
                  <a:pt x="2254325" y="1561872"/>
                </a:lnTo>
                <a:lnTo>
                  <a:pt x="2258136" y="1544733"/>
                </a:lnTo>
                <a:lnTo>
                  <a:pt x="2261630" y="1526642"/>
                </a:lnTo>
                <a:lnTo>
                  <a:pt x="2265125" y="1508868"/>
                </a:lnTo>
                <a:lnTo>
                  <a:pt x="2267666" y="1490777"/>
                </a:lnTo>
                <a:lnTo>
                  <a:pt x="1725430" y="1438200"/>
                </a:lnTo>
                <a:close/>
                <a:moveTo>
                  <a:pt x="1062655" y="1438185"/>
                </a:moveTo>
                <a:lnTo>
                  <a:pt x="519984" y="1490777"/>
                </a:lnTo>
                <a:lnTo>
                  <a:pt x="522843" y="1508868"/>
                </a:lnTo>
                <a:lnTo>
                  <a:pt x="526019" y="1526642"/>
                </a:lnTo>
                <a:lnTo>
                  <a:pt x="529196" y="1544733"/>
                </a:lnTo>
                <a:lnTo>
                  <a:pt x="533325" y="1561872"/>
                </a:lnTo>
                <a:lnTo>
                  <a:pt x="537455" y="1579646"/>
                </a:lnTo>
                <a:lnTo>
                  <a:pt x="541902" y="1597102"/>
                </a:lnTo>
                <a:lnTo>
                  <a:pt x="546984" y="1614241"/>
                </a:lnTo>
                <a:lnTo>
                  <a:pt x="552066" y="1631380"/>
                </a:lnTo>
                <a:lnTo>
                  <a:pt x="557784" y="1648202"/>
                </a:lnTo>
                <a:lnTo>
                  <a:pt x="563502" y="1665024"/>
                </a:lnTo>
                <a:lnTo>
                  <a:pt x="569854" y="1681528"/>
                </a:lnTo>
                <a:lnTo>
                  <a:pt x="576207" y="1698032"/>
                </a:lnTo>
                <a:lnTo>
                  <a:pt x="583195" y="1714219"/>
                </a:lnTo>
                <a:lnTo>
                  <a:pt x="590501" y="1730406"/>
                </a:lnTo>
                <a:lnTo>
                  <a:pt x="597807" y="1746275"/>
                </a:lnTo>
                <a:lnTo>
                  <a:pt x="605748" y="1762145"/>
                </a:lnTo>
                <a:lnTo>
                  <a:pt x="614007" y="1778014"/>
                </a:lnTo>
                <a:lnTo>
                  <a:pt x="622266" y="1793249"/>
                </a:lnTo>
                <a:lnTo>
                  <a:pt x="630842" y="1808483"/>
                </a:lnTo>
                <a:lnTo>
                  <a:pt x="640054" y="1823401"/>
                </a:lnTo>
                <a:lnTo>
                  <a:pt x="649266" y="1838635"/>
                </a:lnTo>
                <a:lnTo>
                  <a:pt x="658795" y="1852918"/>
                </a:lnTo>
                <a:lnTo>
                  <a:pt x="668642" y="1867518"/>
                </a:lnTo>
                <a:lnTo>
                  <a:pt x="678807" y="1881800"/>
                </a:lnTo>
                <a:lnTo>
                  <a:pt x="689289" y="1895765"/>
                </a:lnTo>
                <a:lnTo>
                  <a:pt x="699771" y="1909413"/>
                </a:lnTo>
                <a:lnTo>
                  <a:pt x="710571" y="1923061"/>
                </a:lnTo>
                <a:lnTo>
                  <a:pt x="722006" y="1936391"/>
                </a:lnTo>
                <a:lnTo>
                  <a:pt x="733441" y="1949404"/>
                </a:lnTo>
                <a:lnTo>
                  <a:pt x="745194" y="1962735"/>
                </a:lnTo>
                <a:lnTo>
                  <a:pt x="756947" y="1975113"/>
                </a:lnTo>
                <a:lnTo>
                  <a:pt x="769335" y="1987491"/>
                </a:lnTo>
                <a:lnTo>
                  <a:pt x="781723" y="1999869"/>
                </a:lnTo>
                <a:lnTo>
                  <a:pt x="794429" y="2011613"/>
                </a:lnTo>
                <a:lnTo>
                  <a:pt x="807453" y="2023673"/>
                </a:lnTo>
                <a:lnTo>
                  <a:pt x="820476" y="2034782"/>
                </a:lnTo>
                <a:lnTo>
                  <a:pt x="833817" y="2046208"/>
                </a:lnTo>
                <a:lnTo>
                  <a:pt x="847476" y="2056999"/>
                </a:lnTo>
                <a:lnTo>
                  <a:pt x="861135" y="2067473"/>
                </a:lnTo>
                <a:lnTo>
                  <a:pt x="875111" y="2077947"/>
                </a:lnTo>
                <a:lnTo>
                  <a:pt x="889405" y="2088103"/>
                </a:lnTo>
                <a:lnTo>
                  <a:pt x="903699" y="2097942"/>
                </a:lnTo>
                <a:lnTo>
                  <a:pt x="918628" y="2107464"/>
                </a:lnTo>
                <a:lnTo>
                  <a:pt x="933558" y="2116668"/>
                </a:lnTo>
                <a:lnTo>
                  <a:pt x="948487" y="2125873"/>
                </a:lnTo>
                <a:lnTo>
                  <a:pt x="963734" y="2134442"/>
                </a:lnTo>
                <a:lnTo>
                  <a:pt x="978981" y="2142694"/>
                </a:lnTo>
                <a:lnTo>
                  <a:pt x="994863" y="2150946"/>
                </a:lnTo>
                <a:lnTo>
                  <a:pt x="1010745" y="2158881"/>
                </a:lnTo>
                <a:lnTo>
                  <a:pt x="1026627" y="2166498"/>
                </a:lnTo>
                <a:lnTo>
                  <a:pt x="1042827" y="2173481"/>
                </a:lnTo>
                <a:lnTo>
                  <a:pt x="1059028" y="2180464"/>
                </a:lnTo>
                <a:lnTo>
                  <a:pt x="1075545" y="2187129"/>
                </a:lnTo>
                <a:lnTo>
                  <a:pt x="1092063" y="2193159"/>
                </a:lnTo>
                <a:lnTo>
                  <a:pt x="1108898" y="2199190"/>
                </a:lnTo>
                <a:lnTo>
                  <a:pt x="1126051" y="2204903"/>
                </a:lnTo>
                <a:lnTo>
                  <a:pt x="1142886" y="2209981"/>
                </a:lnTo>
                <a:lnTo>
                  <a:pt x="1160039" y="2215059"/>
                </a:lnTo>
                <a:lnTo>
                  <a:pt x="1177509" y="2219502"/>
                </a:lnTo>
                <a:lnTo>
                  <a:pt x="1195297" y="2223629"/>
                </a:lnTo>
                <a:lnTo>
                  <a:pt x="1212768" y="2227437"/>
                </a:lnTo>
                <a:lnTo>
                  <a:pt x="1230556" y="2231246"/>
                </a:lnTo>
                <a:lnTo>
                  <a:pt x="1248662" y="2234102"/>
                </a:lnTo>
                <a:lnTo>
                  <a:pt x="1266450" y="2237276"/>
                </a:lnTo>
                <a:lnTo>
                  <a:pt x="1319017" y="1695177"/>
                </a:lnTo>
                <a:lnTo>
                  <a:pt x="1309172" y="1692905"/>
                </a:lnTo>
                <a:lnTo>
                  <a:pt x="1292972" y="1687822"/>
                </a:lnTo>
                <a:lnTo>
                  <a:pt x="1277089" y="1682740"/>
                </a:lnTo>
                <a:lnTo>
                  <a:pt x="1261525" y="1676705"/>
                </a:lnTo>
                <a:lnTo>
                  <a:pt x="1246595" y="1669716"/>
                </a:lnTo>
                <a:lnTo>
                  <a:pt x="1232301" y="1662410"/>
                </a:lnTo>
                <a:lnTo>
                  <a:pt x="1218007" y="1654152"/>
                </a:lnTo>
                <a:lnTo>
                  <a:pt x="1204030" y="1645257"/>
                </a:lnTo>
                <a:lnTo>
                  <a:pt x="1190689" y="1636046"/>
                </a:lnTo>
                <a:lnTo>
                  <a:pt x="1177983" y="1625881"/>
                </a:lnTo>
                <a:lnTo>
                  <a:pt x="1165595" y="1615398"/>
                </a:lnTo>
                <a:lnTo>
                  <a:pt x="1153842" y="1603963"/>
                </a:lnTo>
                <a:lnTo>
                  <a:pt x="1142724" y="1591892"/>
                </a:lnTo>
                <a:lnTo>
                  <a:pt x="1131606" y="1579822"/>
                </a:lnTo>
                <a:lnTo>
                  <a:pt x="1122077" y="1567116"/>
                </a:lnTo>
                <a:lnTo>
                  <a:pt x="1112230" y="1553457"/>
                </a:lnTo>
                <a:lnTo>
                  <a:pt x="1103336" y="1540116"/>
                </a:lnTo>
                <a:lnTo>
                  <a:pt x="1095077" y="1525504"/>
                </a:lnTo>
                <a:lnTo>
                  <a:pt x="1087771" y="1510892"/>
                </a:lnTo>
                <a:lnTo>
                  <a:pt x="1080783" y="1495963"/>
                </a:lnTo>
                <a:lnTo>
                  <a:pt x="1074747" y="1480398"/>
                </a:lnTo>
                <a:lnTo>
                  <a:pt x="1069665" y="1464515"/>
                </a:lnTo>
                <a:lnTo>
                  <a:pt x="1065218" y="1448633"/>
                </a:lnTo>
                <a:lnTo>
                  <a:pt x="1062655" y="1438185"/>
                </a:lnTo>
                <a:close/>
                <a:moveTo>
                  <a:pt x="1383502" y="1159891"/>
                </a:moveTo>
                <a:lnTo>
                  <a:pt x="1373019" y="1160844"/>
                </a:lnTo>
                <a:lnTo>
                  <a:pt x="1362855" y="1162114"/>
                </a:lnTo>
                <a:lnTo>
                  <a:pt x="1353007" y="1164020"/>
                </a:lnTo>
                <a:lnTo>
                  <a:pt x="1342843" y="1166244"/>
                </a:lnTo>
                <a:lnTo>
                  <a:pt x="1333631" y="1168785"/>
                </a:lnTo>
                <a:lnTo>
                  <a:pt x="1324101" y="1172279"/>
                </a:lnTo>
                <a:lnTo>
                  <a:pt x="1314572" y="1175455"/>
                </a:lnTo>
                <a:lnTo>
                  <a:pt x="1305678" y="1179585"/>
                </a:lnTo>
                <a:lnTo>
                  <a:pt x="1297101" y="1184350"/>
                </a:lnTo>
                <a:lnTo>
                  <a:pt x="1288207" y="1189114"/>
                </a:lnTo>
                <a:lnTo>
                  <a:pt x="1279948" y="1194514"/>
                </a:lnTo>
                <a:lnTo>
                  <a:pt x="1272007" y="1199914"/>
                </a:lnTo>
                <a:lnTo>
                  <a:pt x="1264384" y="1206585"/>
                </a:lnTo>
                <a:lnTo>
                  <a:pt x="1257078" y="1212938"/>
                </a:lnTo>
                <a:lnTo>
                  <a:pt x="1249772" y="1219609"/>
                </a:lnTo>
                <a:lnTo>
                  <a:pt x="1243101" y="1226279"/>
                </a:lnTo>
                <a:lnTo>
                  <a:pt x="1236748" y="1233903"/>
                </a:lnTo>
                <a:lnTo>
                  <a:pt x="1230713" y="1241526"/>
                </a:lnTo>
                <a:lnTo>
                  <a:pt x="1224995" y="1249785"/>
                </a:lnTo>
                <a:lnTo>
                  <a:pt x="1219913" y="1258044"/>
                </a:lnTo>
                <a:lnTo>
                  <a:pt x="1214830" y="1266303"/>
                </a:lnTo>
                <a:lnTo>
                  <a:pt x="1210383" y="1275197"/>
                </a:lnTo>
                <a:lnTo>
                  <a:pt x="1206254" y="1284409"/>
                </a:lnTo>
                <a:lnTo>
                  <a:pt x="1202442" y="1293303"/>
                </a:lnTo>
                <a:lnTo>
                  <a:pt x="1199583" y="1302832"/>
                </a:lnTo>
                <a:lnTo>
                  <a:pt x="1196407" y="1312680"/>
                </a:lnTo>
                <a:lnTo>
                  <a:pt x="1194183" y="1322527"/>
                </a:lnTo>
                <a:lnTo>
                  <a:pt x="1192595" y="1332691"/>
                </a:lnTo>
                <a:lnTo>
                  <a:pt x="1191324" y="1342856"/>
                </a:lnTo>
                <a:lnTo>
                  <a:pt x="1190371" y="1353339"/>
                </a:lnTo>
                <a:lnTo>
                  <a:pt x="1190054" y="1363503"/>
                </a:lnTo>
                <a:lnTo>
                  <a:pt x="1190371" y="1373986"/>
                </a:lnTo>
                <a:lnTo>
                  <a:pt x="1191324" y="1384468"/>
                </a:lnTo>
                <a:lnTo>
                  <a:pt x="1192595" y="1394633"/>
                </a:lnTo>
                <a:lnTo>
                  <a:pt x="1194183" y="1404798"/>
                </a:lnTo>
                <a:lnTo>
                  <a:pt x="1196407" y="1414645"/>
                </a:lnTo>
                <a:lnTo>
                  <a:pt x="1199583" y="1424174"/>
                </a:lnTo>
                <a:lnTo>
                  <a:pt x="1202442" y="1433704"/>
                </a:lnTo>
                <a:lnTo>
                  <a:pt x="1206254" y="1442915"/>
                </a:lnTo>
                <a:lnTo>
                  <a:pt x="1210383" y="1451810"/>
                </a:lnTo>
                <a:lnTo>
                  <a:pt x="1214830" y="1460386"/>
                </a:lnTo>
                <a:lnTo>
                  <a:pt x="1219913" y="1469280"/>
                </a:lnTo>
                <a:lnTo>
                  <a:pt x="1224995" y="1477539"/>
                </a:lnTo>
                <a:lnTo>
                  <a:pt x="1230713" y="1485480"/>
                </a:lnTo>
                <a:lnTo>
                  <a:pt x="1236748" y="1493421"/>
                </a:lnTo>
                <a:lnTo>
                  <a:pt x="1243101" y="1500410"/>
                </a:lnTo>
                <a:lnTo>
                  <a:pt x="1249772" y="1507716"/>
                </a:lnTo>
                <a:lnTo>
                  <a:pt x="1257078" y="1514386"/>
                </a:lnTo>
                <a:lnTo>
                  <a:pt x="1264384" y="1520739"/>
                </a:lnTo>
                <a:lnTo>
                  <a:pt x="1272007" y="1526775"/>
                </a:lnTo>
                <a:lnTo>
                  <a:pt x="1279948" y="1532492"/>
                </a:lnTo>
                <a:lnTo>
                  <a:pt x="1288207" y="1537575"/>
                </a:lnTo>
                <a:lnTo>
                  <a:pt x="1297101" y="1542657"/>
                </a:lnTo>
                <a:lnTo>
                  <a:pt x="1305678" y="1547104"/>
                </a:lnTo>
                <a:lnTo>
                  <a:pt x="1314572" y="1551233"/>
                </a:lnTo>
                <a:lnTo>
                  <a:pt x="1323784" y="1555045"/>
                </a:lnTo>
                <a:lnTo>
                  <a:pt x="1333631" y="1557904"/>
                </a:lnTo>
                <a:lnTo>
                  <a:pt x="1342843" y="1561081"/>
                </a:lnTo>
                <a:lnTo>
                  <a:pt x="1352690" y="1563304"/>
                </a:lnTo>
                <a:lnTo>
                  <a:pt x="1362855" y="1564892"/>
                </a:lnTo>
                <a:lnTo>
                  <a:pt x="1373019" y="1566163"/>
                </a:lnTo>
                <a:lnTo>
                  <a:pt x="1383502" y="1567116"/>
                </a:lnTo>
                <a:lnTo>
                  <a:pt x="1393984" y="1567434"/>
                </a:lnTo>
                <a:lnTo>
                  <a:pt x="1404149" y="1567116"/>
                </a:lnTo>
                <a:lnTo>
                  <a:pt x="1414949" y="1566163"/>
                </a:lnTo>
                <a:lnTo>
                  <a:pt x="1425114" y="1564892"/>
                </a:lnTo>
                <a:lnTo>
                  <a:pt x="1435278" y="1563304"/>
                </a:lnTo>
                <a:lnTo>
                  <a:pt x="1444808" y="1561081"/>
                </a:lnTo>
                <a:lnTo>
                  <a:pt x="1454655" y="1557904"/>
                </a:lnTo>
                <a:lnTo>
                  <a:pt x="1464184" y="1555045"/>
                </a:lnTo>
                <a:lnTo>
                  <a:pt x="1473079" y="1551233"/>
                </a:lnTo>
                <a:lnTo>
                  <a:pt x="1482290" y="1547104"/>
                </a:lnTo>
                <a:lnTo>
                  <a:pt x="1491184" y="1542657"/>
                </a:lnTo>
                <a:lnTo>
                  <a:pt x="1499443" y="1537575"/>
                </a:lnTo>
                <a:lnTo>
                  <a:pt x="1507702" y="1532492"/>
                </a:lnTo>
                <a:lnTo>
                  <a:pt x="1515643" y="1526775"/>
                </a:lnTo>
                <a:lnTo>
                  <a:pt x="1523585" y="1520739"/>
                </a:lnTo>
                <a:lnTo>
                  <a:pt x="1531208" y="1514386"/>
                </a:lnTo>
                <a:lnTo>
                  <a:pt x="1537879" y="1507716"/>
                </a:lnTo>
                <a:lnTo>
                  <a:pt x="1544549" y="1500410"/>
                </a:lnTo>
                <a:lnTo>
                  <a:pt x="1551220" y="1493421"/>
                </a:lnTo>
                <a:lnTo>
                  <a:pt x="1557255" y="1485480"/>
                </a:lnTo>
                <a:lnTo>
                  <a:pt x="1562655" y="1477539"/>
                </a:lnTo>
                <a:lnTo>
                  <a:pt x="1568055" y="1469280"/>
                </a:lnTo>
                <a:lnTo>
                  <a:pt x="1572820" y="1460386"/>
                </a:lnTo>
                <a:lnTo>
                  <a:pt x="1577585" y="1451810"/>
                </a:lnTo>
                <a:lnTo>
                  <a:pt x="1581714" y="1442915"/>
                </a:lnTo>
                <a:lnTo>
                  <a:pt x="1585208" y="1433704"/>
                </a:lnTo>
                <a:lnTo>
                  <a:pt x="1588385" y="1424174"/>
                </a:lnTo>
                <a:lnTo>
                  <a:pt x="1591244" y="1414645"/>
                </a:lnTo>
                <a:lnTo>
                  <a:pt x="1593467" y="1404798"/>
                </a:lnTo>
                <a:lnTo>
                  <a:pt x="1595373" y="1394633"/>
                </a:lnTo>
                <a:lnTo>
                  <a:pt x="1596644" y="1384468"/>
                </a:lnTo>
                <a:lnTo>
                  <a:pt x="1597279" y="1373986"/>
                </a:lnTo>
                <a:lnTo>
                  <a:pt x="1597597" y="1363503"/>
                </a:lnTo>
                <a:lnTo>
                  <a:pt x="1597279" y="1353339"/>
                </a:lnTo>
                <a:lnTo>
                  <a:pt x="1596644" y="1342856"/>
                </a:lnTo>
                <a:lnTo>
                  <a:pt x="1595373" y="1332691"/>
                </a:lnTo>
                <a:lnTo>
                  <a:pt x="1593467" y="1322527"/>
                </a:lnTo>
                <a:lnTo>
                  <a:pt x="1591244" y="1312680"/>
                </a:lnTo>
                <a:lnTo>
                  <a:pt x="1588385" y="1302832"/>
                </a:lnTo>
                <a:lnTo>
                  <a:pt x="1585208" y="1293303"/>
                </a:lnTo>
                <a:lnTo>
                  <a:pt x="1581714" y="1284409"/>
                </a:lnTo>
                <a:lnTo>
                  <a:pt x="1577585" y="1275197"/>
                </a:lnTo>
                <a:lnTo>
                  <a:pt x="1572820" y="1266303"/>
                </a:lnTo>
                <a:lnTo>
                  <a:pt x="1568055" y="1258044"/>
                </a:lnTo>
                <a:lnTo>
                  <a:pt x="1562655" y="1249785"/>
                </a:lnTo>
                <a:lnTo>
                  <a:pt x="1557255" y="1241526"/>
                </a:lnTo>
                <a:lnTo>
                  <a:pt x="1551220" y="1233903"/>
                </a:lnTo>
                <a:lnTo>
                  <a:pt x="1544549" y="1226279"/>
                </a:lnTo>
                <a:lnTo>
                  <a:pt x="1537879" y="1219609"/>
                </a:lnTo>
                <a:lnTo>
                  <a:pt x="1531208" y="1212938"/>
                </a:lnTo>
                <a:lnTo>
                  <a:pt x="1523585" y="1206585"/>
                </a:lnTo>
                <a:lnTo>
                  <a:pt x="1515643" y="1199914"/>
                </a:lnTo>
                <a:lnTo>
                  <a:pt x="1507702" y="1194514"/>
                </a:lnTo>
                <a:lnTo>
                  <a:pt x="1499443" y="1189114"/>
                </a:lnTo>
                <a:lnTo>
                  <a:pt x="1491184" y="1184350"/>
                </a:lnTo>
                <a:lnTo>
                  <a:pt x="1482290" y="1179585"/>
                </a:lnTo>
                <a:lnTo>
                  <a:pt x="1473079" y="1175455"/>
                </a:lnTo>
                <a:lnTo>
                  <a:pt x="1464184" y="1172279"/>
                </a:lnTo>
                <a:lnTo>
                  <a:pt x="1454655" y="1168785"/>
                </a:lnTo>
                <a:lnTo>
                  <a:pt x="1444808" y="1166244"/>
                </a:lnTo>
                <a:lnTo>
                  <a:pt x="1435278" y="1164020"/>
                </a:lnTo>
                <a:lnTo>
                  <a:pt x="1425114" y="1162114"/>
                </a:lnTo>
                <a:lnTo>
                  <a:pt x="1414949" y="1160844"/>
                </a:lnTo>
                <a:lnTo>
                  <a:pt x="1404149" y="1159891"/>
                </a:lnTo>
                <a:lnTo>
                  <a:pt x="1393984" y="1159891"/>
                </a:lnTo>
                <a:lnTo>
                  <a:pt x="1383502" y="1159891"/>
                </a:lnTo>
                <a:close/>
                <a:moveTo>
                  <a:pt x="1521201" y="490366"/>
                </a:moveTo>
                <a:lnTo>
                  <a:pt x="1468588" y="1032381"/>
                </a:lnTo>
                <a:lnTo>
                  <a:pt x="1478796" y="1034737"/>
                </a:lnTo>
                <a:lnTo>
                  <a:pt x="1494996" y="1039184"/>
                </a:lnTo>
                <a:lnTo>
                  <a:pt x="1510879" y="1044584"/>
                </a:lnTo>
                <a:lnTo>
                  <a:pt x="1526126" y="1050620"/>
                </a:lnTo>
                <a:lnTo>
                  <a:pt x="1541373" y="1057290"/>
                </a:lnTo>
                <a:lnTo>
                  <a:pt x="1555985" y="1064914"/>
                </a:lnTo>
                <a:lnTo>
                  <a:pt x="1570279" y="1073173"/>
                </a:lnTo>
                <a:lnTo>
                  <a:pt x="1583938" y="1081749"/>
                </a:lnTo>
                <a:lnTo>
                  <a:pt x="1597279" y="1091596"/>
                </a:lnTo>
                <a:lnTo>
                  <a:pt x="1610303" y="1101443"/>
                </a:lnTo>
                <a:lnTo>
                  <a:pt x="1622691" y="1112243"/>
                </a:lnTo>
                <a:lnTo>
                  <a:pt x="1634126" y="1123679"/>
                </a:lnTo>
                <a:lnTo>
                  <a:pt x="1645562" y="1135432"/>
                </a:lnTo>
                <a:lnTo>
                  <a:pt x="1656044" y="1147820"/>
                </a:lnTo>
                <a:lnTo>
                  <a:pt x="1666209" y="1160526"/>
                </a:lnTo>
                <a:lnTo>
                  <a:pt x="1675738" y="1173549"/>
                </a:lnTo>
                <a:lnTo>
                  <a:pt x="1684632" y="1187526"/>
                </a:lnTo>
                <a:lnTo>
                  <a:pt x="1692574" y="1201503"/>
                </a:lnTo>
                <a:lnTo>
                  <a:pt x="1700197" y="1216114"/>
                </a:lnTo>
                <a:lnTo>
                  <a:pt x="1706868" y="1231361"/>
                </a:lnTo>
                <a:lnTo>
                  <a:pt x="1712903" y="1246609"/>
                </a:lnTo>
                <a:lnTo>
                  <a:pt x="1718621" y="1262491"/>
                </a:lnTo>
                <a:lnTo>
                  <a:pt x="1723068" y="1278691"/>
                </a:lnTo>
                <a:lnTo>
                  <a:pt x="1725403" y="1288811"/>
                </a:lnTo>
                <a:lnTo>
                  <a:pt x="2267666" y="1236231"/>
                </a:lnTo>
                <a:lnTo>
                  <a:pt x="2265125" y="1218140"/>
                </a:lnTo>
                <a:lnTo>
                  <a:pt x="2261630" y="1200683"/>
                </a:lnTo>
                <a:lnTo>
                  <a:pt x="2258136" y="1182909"/>
                </a:lnTo>
                <a:lnTo>
                  <a:pt x="2254325" y="1165136"/>
                </a:lnTo>
                <a:lnTo>
                  <a:pt x="2250195" y="1147362"/>
                </a:lnTo>
                <a:lnTo>
                  <a:pt x="2245748" y="1130223"/>
                </a:lnTo>
                <a:lnTo>
                  <a:pt x="2240666" y="1112766"/>
                </a:lnTo>
                <a:lnTo>
                  <a:pt x="2235584" y="1095945"/>
                </a:lnTo>
                <a:lnTo>
                  <a:pt x="2229866" y="1079123"/>
                </a:lnTo>
                <a:lnTo>
                  <a:pt x="2223831" y="1061984"/>
                </a:lnTo>
                <a:lnTo>
                  <a:pt x="2217478" y="1045480"/>
                </a:lnTo>
                <a:lnTo>
                  <a:pt x="2211125" y="1028976"/>
                </a:lnTo>
                <a:lnTo>
                  <a:pt x="2204454" y="1012789"/>
                </a:lnTo>
                <a:lnTo>
                  <a:pt x="2197149" y="996602"/>
                </a:lnTo>
                <a:lnTo>
                  <a:pt x="2189843" y="980732"/>
                </a:lnTo>
                <a:lnTo>
                  <a:pt x="2181902" y="965180"/>
                </a:lnTo>
                <a:lnTo>
                  <a:pt x="2173643" y="949311"/>
                </a:lnTo>
                <a:lnTo>
                  <a:pt x="2165384" y="933759"/>
                </a:lnTo>
                <a:lnTo>
                  <a:pt x="2156490" y="918842"/>
                </a:lnTo>
                <a:lnTo>
                  <a:pt x="2147596" y="903607"/>
                </a:lnTo>
                <a:lnTo>
                  <a:pt x="2138067" y="888690"/>
                </a:lnTo>
                <a:lnTo>
                  <a:pt x="2128855" y="874090"/>
                </a:lnTo>
                <a:lnTo>
                  <a:pt x="2119008" y="859807"/>
                </a:lnTo>
                <a:lnTo>
                  <a:pt x="2108843" y="845525"/>
                </a:lnTo>
                <a:lnTo>
                  <a:pt x="2098361" y="831560"/>
                </a:lnTo>
                <a:lnTo>
                  <a:pt x="2087561" y="817594"/>
                </a:lnTo>
                <a:lnTo>
                  <a:pt x="2076761" y="803947"/>
                </a:lnTo>
                <a:lnTo>
                  <a:pt x="2065644" y="790934"/>
                </a:lnTo>
                <a:lnTo>
                  <a:pt x="2054209" y="777603"/>
                </a:lnTo>
                <a:lnTo>
                  <a:pt x="2042138" y="764591"/>
                </a:lnTo>
                <a:lnTo>
                  <a:pt x="2030385" y="752212"/>
                </a:lnTo>
                <a:lnTo>
                  <a:pt x="2017997" y="739834"/>
                </a:lnTo>
                <a:lnTo>
                  <a:pt x="2005609" y="727456"/>
                </a:lnTo>
                <a:lnTo>
                  <a:pt x="1993221" y="715395"/>
                </a:lnTo>
                <a:lnTo>
                  <a:pt x="1980197" y="703652"/>
                </a:lnTo>
                <a:lnTo>
                  <a:pt x="1966856" y="692226"/>
                </a:lnTo>
                <a:lnTo>
                  <a:pt x="1953833" y="681117"/>
                </a:lnTo>
                <a:lnTo>
                  <a:pt x="1940174" y="670326"/>
                </a:lnTo>
                <a:lnTo>
                  <a:pt x="1926198" y="659535"/>
                </a:lnTo>
                <a:lnTo>
                  <a:pt x="1912221" y="649061"/>
                </a:lnTo>
                <a:lnTo>
                  <a:pt x="1897927" y="638904"/>
                </a:lnTo>
                <a:lnTo>
                  <a:pt x="1883633" y="629065"/>
                </a:lnTo>
                <a:lnTo>
                  <a:pt x="1869022" y="619861"/>
                </a:lnTo>
                <a:lnTo>
                  <a:pt x="1854092" y="610339"/>
                </a:lnTo>
                <a:lnTo>
                  <a:pt x="1838845" y="601452"/>
                </a:lnTo>
                <a:lnTo>
                  <a:pt x="1823916" y="592566"/>
                </a:lnTo>
                <a:lnTo>
                  <a:pt x="1808352" y="584313"/>
                </a:lnTo>
                <a:lnTo>
                  <a:pt x="1792469" y="576061"/>
                </a:lnTo>
                <a:lnTo>
                  <a:pt x="1776905" y="568127"/>
                </a:lnTo>
                <a:lnTo>
                  <a:pt x="1761022" y="560827"/>
                </a:lnTo>
                <a:lnTo>
                  <a:pt x="1744823" y="553527"/>
                </a:lnTo>
                <a:lnTo>
                  <a:pt x="1728623" y="546862"/>
                </a:lnTo>
                <a:lnTo>
                  <a:pt x="1712105" y="540514"/>
                </a:lnTo>
                <a:lnTo>
                  <a:pt x="1695588" y="534166"/>
                </a:lnTo>
                <a:lnTo>
                  <a:pt x="1678435" y="528136"/>
                </a:lnTo>
                <a:lnTo>
                  <a:pt x="1661600" y="522740"/>
                </a:lnTo>
                <a:lnTo>
                  <a:pt x="1644765" y="517344"/>
                </a:lnTo>
                <a:lnTo>
                  <a:pt x="1627294" y="512584"/>
                </a:lnTo>
                <a:lnTo>
                  <a:pt x="1610141" y="507823"/>
                </a:lnTo>
                <a:lnTo>
                  <a:pt x="1592671" y="503697"/>
                </a:lnTo>
                <a:lnTo>
                  <a:pt x="1574883" y="499888"/>
                </a:lnTo>
                <a:lnTo>
                  <a:pt x="1557095" y="496397"/>
                </a:lnTo>
                <a:lnTo>
                  <a:pt x="1539306" y="492905"/>
                </a:lnTo>
                <a:lnTo>
                  <a:pt x="1521201" y="490366"/>
                </a:lnTo>
                <a:close/>
                <a:moveTo>
                  <a:pt x="1266450" y="490366"/>
                </a:moveTo>
                <a:lnTo>
                  <a:pt x="1248344" y="492905"/>
                </a:lnTo>
                <a:lnTo>
                  <a:pt x="1230556" y="496397"/>
                </a:lnTo>
                <a:lnTo>
                  <a:pt x="1212768" y="499888"/>
                </a:lnTo>
                <a:lnTo>
                  <a:pt x="1195297" y="503697"/>
                </a:lnTo>
                <a:lnTo>
                  <a:pt x="1177509" y="507823"/>
                </a:lnTo>
                <a:lnTo>
                  <a:pt x="1160039" y="512584"/>
                </a:lnTo>
                <a:lnTo>
                  <a:pt x="1142886" y="517344"/>
                </a:lnTo>
                <a:lnTo>
                  <a:pt x="1126051" y="522740"/>
                </a:lnTo>
                <a:lnTo>
                  <a:pt x="1108898" y="528136"/>
                </a:lnTo>
                <a:lnTo>
                  <a:pt x="1092063" y="534166"/>
                </a:lnTo>
                <a:lnTo>
                  <a:pt x="1075545" y="540514"/>
                </a:lnTo>
                <a:lnTo>
                  <a:pt x="1059028" y="546862"/>
                </a:lnTo>
                <a:lnTo>
                  <a:pt x="1042827" y="553527"/>
                </a:lnTo>
                <a:lnTo>
                  <a:pt x="1026627" y="560827"/>
                </a:lnTo>
                <a:lnTo>
                  <a:pt x="1010745" y="568127"/>
                </a:lnTo>
                <a:lnTo>
                  <a:pt x="994863" y="576061"/>
                </a:lnTo>
                <a:lnTo>
                  <a:pt x="978981" y="584313"/>
                </a:lnTo>
                <a:lnTo>
                  <a:pt x="963734" y="592566"/>
                </a:lnTo>
                <a:lnTo>
                  <a:pt x="948487" y="601452"/>
                </a:lnTo>
                <a:lnTo>
                  <a:pt x="933558" y="610339"/>
                </a:lnTo>
                <a:lnTo>
                  <a:pt x="918946" y="619861"/>
                </a:lnTo>
                <a:lnTo>
                  <a:pt x="904334" y="629065"/>
                </a:lnTo>
                <a:lnTo>
                  <a:pt x="889405" y="638904"/>
                </a:lnTo>
                <a:lnTo>
                  <a:pt x="875429" y="649061"/>
                </a:lnTo>
                <a:lnTo>
                  <a:pt x="861135" y="659535"/>
                </a:lnTo>
                <a:lnTo>
                  <a:pt x="847794" y="670326"/>
                </a:lnTo>
                <a:lnTo>
                  <a:pt x="833817" y="681117"/>
                </a:lnTo>
                <a:lnTo>
                  <a:pt x="820476" y="692226"/>
                </a:lnTo>
                <a:lnTo>
                  <a:pt x="807453" y="703652"/>
                </a:lnTo>
                <a:lnTo>
                  <a:pt x="794747" y="715395"/>
                </a:lnTo>
                <a:lnTo>
                  <a:pt x="781723" y="727456"/>
                </a:lnTo>
                <a:lnTo>
                  <a:pt x="769335" y="739834"/>
                </a:lnTo>
                <a:lnTo>
                  <a:pt x="757265" y="752212"/>
                </a:lnTo>
                <a:lnTo>
                  <a:pt x="745194" y="764591"/>
                </a:lnTo>
                <a:lnTo>
                  <a:pt x="733759" y="777603"/>
                </a:lnTo>
                <a:lnTo>
                  <a:pt x="722006" y="790934"/>
                </a:lnTo>
                <a:lnTo>
                  <a:pt x="710571" y="803947"/>
                </a:lnTo>
                <a:lnTo>
                  <a:pt x="699771" y="817594"/>
                </a:lnTo>
                <a:lnTo>
                  <a:pt x="689289" y="831560"/>
                </a:lnTo>
                <a:lnTo>
                  <a:pt x="678807" y="845525"/>
                </a:lnTo>
                <a:lnTo>
                  <a:pt x="668960" y="859807"/>
                </a:lnTo>
                <a:lnTo>
                  <a:pt x="658795" y="874090"/>
                </a:lnTo>
                <a:lnTo>
                  <a:pt x="649266" y="888690"/>
                </a:lnTo>
                <a:lnTo>
                  <a:pt x="640054" y="903607"/>
                </a:lnTo>
                <a:lnTo>
                  <a:pt x="630842" y="918842"/>
                </a:lnTo>
                <a:lnTo>
                  <a:pt x="622266" y="933759"/>
                </a:lnTo>
                <a:lnTo>
                  <a:pt x="614007" y="949311"/>
                </a:lnTo>
                <a:lnTo>
                  <a:pt x="605748" y="965180"/>
                </a:lnTo>
                <a:lnTo>
                  <a:pt x="598125" y="980732"/>
                </a:lnTo>
                <a:lnTo>
                  <a:pt x="590501" y="996602"/>
                </a:lnTo>
                <a:lnTo>
                  <a:pt x="583513" y="1012789"/>
                </a:lnTo>
                <a:lnTo>
                  <a:pt x="576207" y="1028976"/>
                </a:lnTo>
                <a:lnTo>
                  <a:pt x="569854" y="1045480"/>
                </a:lnTo>
                <a:lnTo>
                  <a:pt x="563502" y="1061984"/>
                </a:lnTo>
                <a:lnTo>
                  <a:pt x="557784" y="1079123"/>
                </a:lnTo>
                <a:lnTo>
                  <a:pt x="552066" y="1095945"/>
                </a:lnTo>
                <a:lnTo>
                  <a:pt x="546984" y="1112766"/>
                </a:lnTo>
                <a:lnTo>
                  <a:pt x="541902" y="1130223"/>
                </a:lnTo>
                <a:lnTo>
                  <a:pt x="537455" y="1147362"/>
                </a:lnTo>
                <a:lnTo>
                  <a:pt x="533325" y="1165136"/>
                </a:lnTo>
                <a:lnTo>
                  <a:pt x="529196" y="1182909"/>
                </a:lnTo>
                <a:lnTo>
                  <a:pt x="526019" y="1200683"/>
                </a:lnTo>
                <a:lnTo>
                  <a:pt x="522843" y="1218140"/>
                </a:lnTo>
                <a:lnTo>
                  <a:pt x="519984" y="1236231"/>
                </a:lnTo>
                <a:lnTo>
                  <a:pt x="1062444" y="1288803"/>
                </a:lnTo>
                <a:lnTo>
                  <a:pt x="1064583" y="1278691"/>
                </a:lnTo>
                <a:lnTo>
                  <a:pt x="1069347" y="1262491"/>
                </a:lnTo>
                <a:lnTo>
                  <a:pt x="1074747" y="1246609"/>
                </a:lnTo>
                <a:lnTo>
                  <a:pt x="1080783" y="1231361"/>
                </a:lnTo>
                <a:lnTo>
                  <a:pt x="1087771" y="1216114"/>
                </a:lnTo>
                <a:lnTo>
                  <a:pt x="1095077" y="1201503"/>
                </a:lnTo>
                <a:lnTo>
                  <a:pt x="1103336" y="1187526"/>
                </a:lnTo>
                <a:lnTo>
                  <a:pt x="1112230" y="1173549"/>
                </a:lnTo>
                <a:lnTo>
                  <a:pt x="1121442" y="1160526"/>
                </a:lnTo>
                <a:lnTo>
                  <a:pt x="1131606" y="1147185"/>
                </a:lnTo>
                <a:lnTo>
                  <a:pt x="1142407" y="1135432"/>
                </a:lnTo>
                <a:lnTo>
                  <a:pt x="1153524" y="1123361"/>
                </a:lnTo>
                <a:lnTo>
                  <a:pt x="1165595" y="1112243"/>
                </a:lnTo>
                <a:lnTo>
                  <a:pt x="1177665" y="1101443"/>
                </a:lnTo>
                <a:lnTo>
                  <a:pt x="1190689" y="1091279"/>
                </a:lnTo>
                <a:lnTo>
                  <a:pt x="1204030" y="1081749"/>
                </a:lnTo>
                <a:lnTo>
                  <a:pt x="1218007" y="1073173"/>
                </a:lnTo>
                <a:lnTo>
                  <a:pt x="1231983" y="1064914"/>
                </a:lnTo>
                <a:lnTo>
                  <a:pt x="1246595" y="1057290"/>
                </a:lnTo>
                <a:lnTo>
                  <a:pt x="1261525" y="1050620"/>
                </a:lnTo>
                <a:lnTo>
                  <a:pt x="1277089" y="1044584"/>
                </a:lnTo>
                <a:lnTo>
                  <a:pt x="1292972" y="1039184"/>
                </a:lnTo>
                <a:lnTo>
                  <a:pt x="1309172" y="1034737"/>
                </a:lnTo>
                <a:lnTo>
                  <a:pt x="1319052" y="1032267"/>
                </a:lnTo>
                <a:lnTo>
                  <a:pt x="1266450" y="490366"/>
                </a:lnTo>
                <a:close/>
                <a:moveTo>
                  <a:pt x="1094286" y="0"/>
                </a:moveTo>
                <a:lnTo>
                  <a:pt x="1100957" y="0"/>
                </a:lnTo>
                <a:lnTo>
                  <a:pt x="1107627" y="952"/>
                </a:lnTo>
                <a:lnTo>
                  <a:pt x="1113980" y="2539"/>
                </a:lnTo>
                <a:lnTo>
                  <a:pt x="1120333" y="4761"/>
                </a:lnTo>
                <a:lnTo>
                  <a:pt x="1126368" y="7300"/>
                </a:lnTo>
                <a:lnTo>
                  <a:pt x="1132086" y="10791"/>
                </a:lnTo>
                <a:lnTo>
                  <a:pt x="1137168" y="14600"/>
                </a:lnTo>
                <a:lnTo>
                  <a:pt x="1142568" y="18726"/>
                </a:lnTo>
                <a:lnTo>
                  <a:pt x="1147015" y="23487"/>
                </a:lnTo>
                <a:lnTo>
                  <a:pt x="1151145" y="28882"/>
                </a:lnTo>
                <a:lnTo>
                  <a:pt x="1154956" y="34595"/>
                </a:lnTo>
                <a:lnTo>
                  <a:pt x="1157815" y="40943"/>
                </a:lnTo>
                <a:lnTo>
                  <a:pt x="1160674" y="47291"/>
                </a:lnTo>
                <a:lnTo>
                  <a:pt x="1231191" y="266290"/>
                </a:lnTo>
                <a:lnTo>
                  <a:pt x="1251203" y="263433"/>
                </a:lnTo>
                <a:lnTo>
                  <a:pt x="1271532" y="261211"/>
                </a:lnTo>
                <a:lnTo>
                  <a:pt x="1291544" y="258990"/>
                </a:lnTo>
                <a:lnTo>
                  <a:pt x="1311873" y="257403"/>
                </a:lnTo>
                <a:lnTo>
                  <a:pt x="1332202" y="256133"/>
                </a:lnTo>
                <a:lnTo>
                  <a:pt x="1352531" y="255181"/>
                </a:lnTo>
                <a:lnTo>
                  <a:pt x="1373178" y="254546"/>
                </a:lnTo>
                <a:lnTo>
                  <a:pt x="1393825" y="254546"/>
                </a:lnTo>
                <a:lnTo>
                  <a:pt x="1414154" y="254546"/>
                </a:lnTo>
                <a:lnTo>
                  <a:pt x="1435119" y="255181"/>
                </a:lnTo>
                <a:lnTo>
                  <a:pt x="1455448" y="256133"/>
                </a:lnTo>
                <a:lnTo>
                  <a:pt x="1475778" y="257403"/>
                </a:lnTo>
                <a:lnTo>
                  <a:pt x="1496107" y="258990"/>
                </a:lnTo>
                <a:lnTo>
                  <a:pt x="1515801" y="261211"/>
                </a:lnTo>
                <a:lnTo>
                  <a:pt x="1536130" y="263433"/>
                </a:lnTo>
                <a:lnTo>
                  <a:pt x="1556142" y="266290"/>
                </a:lnTo>
                <a:lnTo>
                  <a:pt x="1627294" y="47291"/>
                </a:lnTo>
                <a:lnTo>
                  <a:pt x="1629835" y="40626"/>
                </a:lnTo>
                <a:lnTo>
                  <a:pt x="1633012" y="34595"/>
                </a:lnTo>
                <a:lnTo>
                  <a:pt x="1636823" y="28882"/>
                </a:lnTo>
                <a:lnTo>
                  <a:pt x="1640953" y="23487"/>
                </a:lnTo>
                <a:lnTo>
                  <a:pt x="1645400" y="18726"/>
                </a:lnTo>
                <a:lnTo>
                  <a:pt x="1650164" y="14600"/>
                </a:lnTo>
                <a:lnTo>
                  <a:pt x="1655882" y="10474"/>
                </a:lnTo>
                <a:lnTo>
                  <a:pt x="1661600" y="7300"/>
                </a:lnTo>
                <a:lnTo>
                  <a:pt x="1667635" y="4761"/>
                </a:lnTo>
                <a:lnTo>
                  <a:pt x="1673670" y="2539"/>
                </a:lnTo>
                <a:lnTo>
                  <a:pt x="1680023" y="952"/>
                </a:lnTo>
                <a:lnTo>
                  <a:pt x="1686694" y="0"/>
                </a:lnTo>
                <a:lnTo>
                  <a:pt x="1693682" y="0"/>
                </a:lnTo>
                <a:lnTo>
                  <a:pt x="1700352" y="317"/>
                </a:lnTo>
                <a:lnTo>
                  <a:pt x="1707023" y="1270"/>
                </a:lnTo>
                <a:lnTo>
                  <a:pt x="1714011" y="2857"/>
                </a:lnTo>
                <a:lnTo>
                  <a:pt x="1934774" y="75221"/>
                </a:lnTo>
                <a:lnTo>
                  <a:pt x="1941762" y="77443"/>
                </a:lnTo>
                <a:lnTo>
                  <a:pt x="1947798" y="80617"/>
                </a:lnTo>
                <a:lnTo>
                  <a:pt x="1953833" y="84108"/>
                </a:lnTo>
                <a:lnTo>
                  <a:pt x="1958915" y="88234"/>
                </a:lnTo>
                <a:lnTo>
                  <a:pt x="1963997" y="93312"/>
                </a:lnTo>
                <a:lnTo>
                  <a:pt x="1968127" y="98073"/>
                </a:lnTo>
                <a:lnTo>
                  <a:pt x="1971621" y="103469"/>
                </a:lnTo>
                <a:lnTo>
                  <a:pt x="1975115" y="108864"/>
                </a:lnTo>
                <a:lnTo>
                  <a:pt x="1977656" y="114895"/>
                </a:lnTo>
                <a:lnTo>
                  <a:pt x="1980197" y="121243"/>
                </a:lnTo>
                <a:lnTo>
                  <a:pt x="1981468" y="127908"/>
                </a:lnTo>
                <a:lnTo>
                  <a:pt x="1982421" y="134573"/>
                </a:lnTo>
                <a:lnTo>
                  <a:pt x="1982738" y="141238"/>
                </a:lnTo>
                <a:lnTo>
                  <a:pt x="1981786" y="148221"/>
                </a:lnTo>
                <a:lnTo>
                  <a:pt x="1980833" y="154886"/>
                </a:lnTo>
                <a:lnTo>
                  <a:pt x="1979244" y="161551"/>
                </a:lnTo>
                <a:lnTo>
                  <a:pt x="1907774" y="380550"/>
                </a:lnTo>
                <a:lnTo>
                  <a:pt x="1925880" y="390389"/>
                </a:lnTo>
                <a:lnTo>
                  <a:pt x="1943986" y="400228"/>
                </a:lnTo>
                <a:lnTo>
                  <a:pt x="1961456" y="410702"/>
                </a:lnTo>
                <a:lnTo>
                  <a:pt x="1978927" y="421175"/>
                </a:lnTo>
                <a:lnTo>
                  <a:pt x="1996397" y="431967"/>
                </a:lnTo>
                <a:lnTo>
                  <a:pt x="2013232" y="443393"/>
                </a:lnTo>
                <a:lnTo>
                  <a:pt x="2029750" y="454501"/>
                </a:lnTo>
                <a:lnTo>
                  <a:pt x="2046585" y="466562"/>
                </a:lnTo>
                <a:lnTo>
                  <a:pt x="2062785" y="478623"/>
                </a:lnTo>
                <a:lnTo>
                  <a:pt x="2078985" y="491001"/>
                </a:lnTo>
                <a:lnTo>
                  <a:pt x="2094867" y="503697"/>
                </a:lnTo>
                <a:lnTo>
                  <a:pt x="2110432" y="516709"/>
                </a:lnTo>
                <a:lnTo>
                  <a:pt x="2125679" y="529723"/>
                </a:lnTo>
                <a:lnTo>
                  <a:pt x="2140925" y="543370"/>
                </a:lnTo>
                <a:lnTo>
                  <a:pt x="2155855" y="557335"/>
                </a:lnTo>
                <a:lnTo>
                  <a:pt x="2170466" y="571301"/>
                </a:lnTo>
                <a:lnTo>
                  <a:pt x="2357242" y="435775"/>
                </a:lnTo>
                <a:lnTo>
                  <a:pt x="2362959" y="431967"/>
                </a:lnTo>
                <a:lnTo>
                  <a:pt x="2369312" y="428793"/>
                </a:lnTo>
                <a:lnTo>
                  <a:pt x="2375347" y="426571"/>
                </a:lnTo>
                <a:lnTo>
                  <a:pt x="2382018" y="424667"/>
                </a:lnTo>
                <a:lnTo>
                  <a:pt x="2388371" y="423397"/>
                </a:lnTo>
                <a:lnTo>
                  <a:pt x="2395041" y="422762"/>
                </a:lnTo>
                <a:lnTo>
                  <a:pt x="2401712" y="422762"/>
                </a:lnTo>
                <a:lnTo>
                  <a:pt x="2408065" y="423397"/>
                </a:lnTo>
                <a:lnTo>
                  <a:pt x="2414418" y="424984"/>
                </a:lnTo>
                <a:lnTo>
                  <a:pt x="2420770" y="426888"/>
                </a:lnTo>
                <a:lnTo>
                  <a:pt x="2426806" y="429428"/>
                </a:lnTo>
                <a:lnTo>
                  <a:pt x="2432841" y="432601"/>
                </a:lnTo>
                <a:lnTo>
                  <a:pt x="2438559" y="436093"/>
                </a:lnTo>
                <a:lnTo>
                  <a:pt x="2443959" y="440854"/>
                </a:lnTo>
                <a:lnTo>
                  <a:pt x="2448406" y="445614"/>
                </a:lnTo>
                <a:lnTo>
                  <a:pt x="2452853" y="451327"/>
                </a:lnTo>
                <a:lnTo>
                  <a:pt x="2589757" y="638904"/>
                </a:lnTo>
                <a:lnTo>
                  <a:pt x="2593569" y="644935"/>
                </a:lnTo>
                <a:lnTo>
                  <a:pt x="2596746" y="650965"/>
                </a:lnTo>
                <a:lnTo>
                  <a:pt x="2599287" y="657313"/>
                </a:lnTo>
                <a:lnTo>
                  <a:pt x="2601193" y="663661"/>
                </a:lnTo>
                <a:lnTo>
                  <a:pt x="2602463" y="670326"/>
                </a:lnTo>
                <a:lnTo>
                  <a:pt x="2602781" y="676991"/>
                </a:lnTo>
                <a:lnTo>
                  <a:pt x="2602781" y="683656"/>
                </a:lnTo>
                <a:lnTo>
                  <a:pt x="2601828" y="690004"/>
                </a:lnTo>
                <a:lnTo>
                  <a:pt x="2600557" y="696352"/>
                </a:lnTo>
                <a:lnTo>
                  <a:pt x="2598652" y="703017"/>
                </a:lnTo>
                <a:lnTo>
                  <a:pt x="2596428" y="709047"/>
                </a:lnTo>
                <a:lnTo>
                  <a:pt x="2592934" y="715078"/>
                </a:lnTo>
                <a:lnTo>
                  <a:pt x="2589122" y="720473"/>
                </a:lnTo>
                <a:lnTo>
                  <a:pt x="2584993" y="725869"/>
                </a:lnTo>
                <a:lnTo>
                  <a:pt x="2580228" y="730630"/>
                </a:lnTo>
                <a:lnTo>
                  <a:pt x="2574828" y="734756"/>
                </a:lnTo>
                <a:lnTo>
                  <a:pt x="2388053" y="870281"/>
                </a:lnTo>
                <a:lnTo>
                  <a:pt x="2396629" y="888372"/>
                </a:lnTo>
                <a:lnTo>
                  <a:pt x="2405524" y="906781"/>
                </a:lnTo>
                <a:lnTo>
                  <a:pt x="2413465" y="925189"/>
                </a:lnTo>
                <a:lnTo>
                  <a:pt x="2421088" y="943598"/>
                </a:lnTo>
                <a:lnTo>
                  <a:pt x="2428712" y="962324"/>
                </a:lnTo>
                <a:lnTo>
                  <a:pt x="2436017" y="981367"/>
                </a:lnTo>
                <a:lnTo>
                  <a:pt x="2442688" y="1000411"/>
                </a:lnTo>
                <a:lnTo>
                  <a:pt x="2449041" y="1019454"/>
                </a:lnTo>
                <a:lnTo>
                  <a:pt x="2455394" y="1039132"/>
                </a:lnTo>
                <a:lnTo>
                  <a:pt x="2461111" y="1058810"/>
                </a:lnTo>
                <a:lnTo>
                  <a:pt x="2466829" y="1078171"/>
                </a:lnTo>
                <a:lnTo>
                  <a:pt x="2471594" y="1098167"/>
                </a:lnTo>
                <a:lnTo>
                  <a:pt x="2476676" y="1118162"/>
                </a:lnTo>
                <a:lnTo>
                  <a:pt x="2480805" y="1138158"/>
                </a:lnTo>
                <a:lnTo>
                  <a:pt x="2484935" y="1158470"/>
                </a:lnTo>
                <a:lnTo>
                  <a:pt x="2488746" y="1178783"/>
                </a:lnTo>
                <a:lnTo>
                  <a:pt x="2718721" y="1178783"/>
                </a:lnTo>
                <a:lnTo>
                  <a:pt x="2725709" y="1179101"/>
                </a:lnTo>
                <a:lnTo>
                  <a:pt x="2732698" y="1180370"/>
                </a:lnTo>
                <a:lnTo>
                  <a:pt x="2739368" y="1181640"/>
                </a:lnTo>
                <a:lnTo>
                  <a:pt x="2745403" y="1184496"/>
                </a:lnTo>
                <a:lnTo>
                  <a:pt x="2751439" y="1187035"/>
                </a:lnTo>
                <a:lnTo>
                  <a:pt x="2757156" y="1190527"/>
                </a:lnTo>
                <a:lnTo>
                  <a:pt x="2762239" y="1194653"/>
                </a:lnTo>
                <a:lnTo>
                  <a:pt x="2767321" y="1199096"/>
                </a:lnTo>
                <a:lnTo>
                  <a:pt x="2771768" y="1203857"/>
                </a:lnTo>
                <a:lnTo>
                  <a:pt x="2775897" y="1209253"/>
                </a:lnTo>
                <a:lnTo>
                  <a:pt x="2779391" y="1214966"/>
                </a:lnTo>
                <a:lnTo>
                  <a:pt x="2782250" y="1220361"/>
                </a:lnTo>
                <a:lnTo>
                  <a:pt x="2784474" y="1226709"/>
                </a:lnTo>
                <a:lnTo>
                  <a:pt x="2786062" y="1233692"/>
                </a:lnTo>
                <a:lnTo>
                  <a:pt x="2787015" y="1240357"/>
                </a:lnTo>
                <a:lnTo>
                  <a:pt x="2787650" y="1247022"/>
                </a:lnTo>
                <a:lnTo>
                  <a:pt x="2787650" y="1479986"/>
                </a:lnTo>
                <a:lnTo>
                  <a:pt x="2787015" y="1486651"/>
                </a:lnTo>
                <a:lnTo>
                  <a:pt x="2786380" y="1493951"/>
                </a:lnTo>
                <a:lnTo>
                  <a:pt x="2784474" y="1500299"/>
                </a:lnTo>
                <a:lnTo>
                  <a:pt x="2782250" y="1506646"/>
                </a:lnTo>
                <a:lnTo>
                  <a:pt x="2779391" y="1512677"/>
                </a:lnTo>
                <a:lnTo>
                  <a:pt x="2775897" y="1518390"/>
                </a:lnTo>
                <a:lnTo>
                  <a:pt x="2771768" y="1523785"/>
                </a:lnTo>
                <a:lnTo>
                  <a:pt x="2767639" y="1528546"/>
                </a:lnTo>
                <a:lnTo>
                  <a:pt x="2762556" y="1532672"/>
                </a:lnTo>
                <a:lnTo>
                  <a:pt x="2757156" y="1536798"/>
                </a:lnTo>
                <a:lnTo>
                  <a:pt x="2751439" y="1540290"/>
                </a:lnTo>
                <a:lnTo>
                  <a:pt x="2745403" y="1543146"/>
                </a:lnTo>
                <a:lnTo>
                  <a:pt x="2739368" y="1545368"/>
                </a:lnTo>
                <a:lnTo>
                  <a:pt x="2732698" y="1546955"/>
                </a:lnTo>
                <a:lnTo>
                  <a:pt x="2725709" y="1548224"/>
                </a:lnTo>
                <a:lnTo>
                  <a:pt x="2719039" y="1548542"/>
                </a:lnTo>
                <a:lnTo>
                  <a:pt x="2488746" y="1548542"/>
                </a:lnTo>
                <a:lnTo>
                  <a:pt x="2484935" y="1568855"/>
                </a:lnTo>
                <a:lnTo>
                  <a:pt x="2480805" y="1589168"/>
                </a:lnTo>
                <a:lnTo>
                  <a:pt x="2476676" y="1609163"/>
                </a:lnTo>
                <a:lnTo>
                  <a:pt x="2471594" y="1629476"/>
                </a:lnTo>
                <a:lnTo>
                  <a:pt x="2466829" y="1648837"/>
                </a:lnTo>
                <a:lnTo>
                  <a:pt x="2461111" y="1668832"/>
                </a:lnTo>
                <a:lnTo>
                  <a:pt x="2455394" y="1688510"/>
                </a:lnTo>
                <a:lnTo>
                  <a:pt x="2449041" y="1707554"/>
                </a:lnTo>
                <a:lnTo>
                  <a:pt x="2442688" y="1726914"/>
                </a:lnTo>
                <a:lnTo>
                  <a:pt x="2436017" y="1745958"/>
                </a:lnTo>
                <a:lnTo>
                  <a:pt x="2428712" y="1764684"/>
                </a:lnTo>
                <a:lnTo>
                  <a:pt x="2421088" y="1783410"/>
                </a:lnTo>
                <a:lnTo>
                  <a:pt x="2413465" y="1802453"/>
                </a:lnTo>
                <a:lnTo>
                  <a:pt x="2405524" y="1820862"/>
                </a:lnTo>
                <a:lnTo>
                  <a:pt x="2396629" y="1838953"/>
                </a:lnTo>
                <a:lnTo>
                  <a:pt x="2388053" y="1857044"/>
                </a:lnTo>
                <a:lnTo>
                  <a:pt x="2574828" y="1992252"/>
                </a:lnTo>
                <a:lnTo>
                  <a:pt x="2580228" y="1996378"/>
                </a:lnTo>
                <a:lnTo>
                  <a:pt x="2584993" y="2001456"/>
                </a:lnTo>
                <a:lnTo>
                  <a:pt x="2589122" y="2006534"/>
                </a:lnTo>
                <a:lnTo>
                  <a:pt x="2592934" y="2012247"/>
                </a:lnTo>
                <a:lnTo>
                  <a:pt x="2596428" y="2018278"/>
                </a:lnTo>
                <a:lnTo>
                  <a:pt x="2598652" y="2024308"/>
                </a:lnTo>
                <a:lnTo>
                  <a:pt x="2600557" y="2030656"/>
                </a:lnTo>
                <a:lnTo>
                  <a:pt x="2601828" y="2037004"/>
                </a:lnTo>
                <a:lnTo>
                  <a:pt x="2602781" y="2043352"/>
                </a:lnTo>
                <a:lnTo>
                  <a:pt x="2602781" y="2050334"/>
                </a:lnTo>
                <a:lnTo>
                  <a:pt x="2602463" y="2056682"/>
                </a:lnTo>
                <a:lnTo>
                  <a:pt x="2601193" y="2063347"/>
                </a:lnTo>
                <a:lnTo>
                  <a:pt x="2599287" y="2069695"/>
                </a:lnTo>
                <a:lnTo>
                  <a:pt x="2596746" y="2076360"/>
                </a:lnTo>
                <a:lnTo>
                  <a:pt x="2593569" y="2082073"/>
                </a:lnTo>
                <a:lnTo>
                  <a:pt x="2589757" y="2087786"/>
                </a:lnTo>
                <a:lnTo>
                  <a:pt x="2452853" y="2276315"/>
                </a:lnTo>
                <a:lnTo>
                  <a:pt x="2448406" y="2281711"/>
                </a:lnTo>
                <a:lnTo>
                  <a:pt x="2443959" y="2286472"/>
                </a:lnTo>
                <a:lnTo>
                  <a:pt x="2438559" y="2290915"/>
                </a:lnTo>
                <a:lnTo>
                  <a:pt x="2432841" y="2294406"/>
                </a:lnTo>
                <a:lnTo>
                  <a:pt x="2426806" y="2297898"/>
                </a:lnTo>
                <a:lnTo>
                  <a:pt x="2420770" y="2300437"/>
                </a:lnTo>
                <a:lnTo>
                  <a:pt x="2414418" y="2302341"/>
                </a:lnTo>
                <a:lnTo>
                  <a:pt x="2408065" y="2303293"/>
                </a:lnTo>
                <a:lnTo>
                  <a:pt x="2401712" y="2304245"/>
                </a:lnTo>
                <a:lnTo>
                  <a:pt x="2395041" y="2304563"/>
                </a:lnTo>
                <a:lnTo>
                  <a:pt x="2388371" y="2303611"/>
                </a:lnTo>
                <a:lnTo>
                  <a:pt x="2381700" y="2302658"/>
                </a:lnTo>
                <a:lnTo>
                  <a:pt x="2375347" y="2300754"/>
                </a:lnTo>
                <a:lnTo>
                  <a:pt x="2368994" y="2298532"/>
                </a:lnTo>
                <a:lnTo>
                  <a:pt x="2362959" y="2295041"/>
                </a:lnTo>
                <a:lnTo>
                  <a:pt x="2357242" y="2291232"/>
                </a:lnTo>
                <a:lnTo>
                  <a:pt x="2170466" y="2156025"/>
                </a:lnTo>
                <a:lnTo>
                  <a:pt x="2155855" y="2170307"/>
                </a:lnTo>
                <a:lnTo>
                  <a:pt x="2140925" y="2183638"/>
                </a:lnTo>
                <a:lnTo>
                  <a:pt x="2125679" y="2197285"/>
                </a:lnTo>
                <a:lnTo>
                  <a:pt x="2110432" y="2210616"/>
                </a:lnTo>
                <a:lnTo>
                  <a:pt x="2094867" y="2223629"/>
                </a:lnTo>
                <a:lnTo>
                  <a:pt x="2078985" y="2236007"/>
                </a:lnTo>
                <a:lnTo>
                  <a:pt x="2062785" y="2248385"/>
                </a:lnTo>
                <a:lnTo>
                  <a:pt x="2046585" y="2260446"/>
                </a:lnTo>
                <a:lnTo>
                  <a:pt x="2030068" y="2272506"/>
                </a:lnTo>
                <a:lnTo>
                  <a:pt x="2013232" y="2283932"/>
                </a:lnTo>
                <a:lnTo>
                  <a:pt x="1996397" y="2295041"/>
                </a:lnTo>
                <a:lnTo>
                  <a:pt x="1978927" y="2306150"/>
                </a:lnTo>
                <a:lnTo>
                  <a:pt x="1961456" y="2316624"/>
                </a:lnTo>
                <a:lnTo>
                  <a:pt x="1943986" y="2327097"/>
                </a:lnTo>
                <a:lnTo>
                  <a:pt x="1925880" y="2336936"/>
                </a:lnTo>
                <a:lnTo>
                  <a:pt x="1907774" y="2346776"/>
                </a:lnTo>
                <a:lnTo>
                  <a:pt x="1979244" y="2565457"/>
                </a:lnTo>
                <a:lnTo>
                  <a:pt x="1980833" y="2572439"/>
                </a:lnTo>
                <a:lnTo>
                  <a:pt x="1981786" y="2579422"/>
                </a:lnTo>
                <a:lnTo>
                  <a:pt x="1982738" y="2586404"/>
                </a:lnTo>
                <a:lnTo>
                  <a:pt x="1982421" y="2592752"/>
                </a:lnTo>
                <a:lnTo>
                  <a:pt x="1981468" y="2599417"/>
                </a:lnTo>
                <a:lnTo>
                  <a:pt x="1980197" y="2605765"/>
                </a:lnTo>
                <a:lnTo>
                  <a:pt x="1977656" y="2612113"/>
                </a:lnTo>
                <a:lnTo>
                  <a:pt x="1975115" y="2618143"/>
                </a:lnTo>
                <a:lnTo>
                  <a:pt x="1971621" y="2623856"/>
                </a:lnTo>
                <a:lnTo>
                  <a:pt x="1968127" y="2629252"/>
                </a:lnTo>
                <a:lnTo>
                  <a:pt x="1963997" y="2634013"/>
                </a:lnTo>
                <a:lnTo>
                  <a:pt x="1958915" y="2638774"/>
                </a:lnTo>
                <a:lnTo>
                  <a:pt x="1953833" y="2642900"/>
                </a:lnTo>
                <a:lnTo>
                  <a:pt x="1948115" y="2646391"/>
                </a:lnTo>
                <a:lnTo>
                  <a:pt x="1941762" y="2649565"/>
                </a:lnTo>
                <a:lnTo>
                  <a:pt x="1935409" y="2652104"/>
                </a:lnTo>
                <a:lnTo>
                  <a:pt x="1714011" y="2724151"/>
                </a:lnTo>
                <a:lnTo>
                  <a:pt x="1707023" y="2725738"/>
                </a:lnTo>
                <a:lnTo>
                  <a:pt x="1700352" y="2727008"/>
                </a:lnTo>
                <a:lnTo>
                  <a:pt x="1693682" y="2727325"/>
                </a:lnTo>
                <a:lnTo>
                  <a:pt x="1686694" y="2727325"/>
                </a:lnTo>
                <a:lnTo>
                  <a:pt x="1680023" y="2726056"/>
                </a:lnTo>
                <a:lnTo>
                  <a:pt x="1673670" y="2724786"/>
                </a:lnTo>
                <a:lnTo>
                  <a:pt x="1667635" y="2722564"/>
                </a:lnTo>
                <a:lnTo>
                  <a:pt x="1661600" y="2719708"/>
                </a:lnTo>
                <a:lnTo>
                  <a:pt x="1655564" y="2716851"/>
                </a:lnTo>
                <a:lnTo>
                  <a:pt x="1650164" y="2712725"/>
                </a:lnTo>
                <a:lnTo>
                  <a:pt x="1645400" y="2708599"/>
                </a:lnTo>
                <a:lnTo>
                  <a:pt x="1640953" y="2703521"/>
                </a:lnTo>
                <a:lnTo>
                  <a:pt x="1636823" y="2698443"/>
                </a:lnTo>
                <a:lnTo>
                  <a:pt x="1633012" y="2692730"/>
                </a:lnTo>
                <a:lnTo>
                  <a:pt x="1629835" y="2686382"/>
                </a:lnTo>
                <a:lnTo>
                  <a:pt x="1627294" y="2680034"/>
                </a:lnTo>
                <a:lnTo>
                  <a:pt x="1556142" y="2460718"/>
                </a:lnTo>
                <a:lnTo>
                  <a:pt x="1536130" y="2463575"/>
                </a:lnTo>
                <a:lnTo>
                  <a:pt x="1516436" y="2465796"/>
                </a:lnTo>
                <a:lnTo>
                  <a:pt x="1496107" y="2467701"/>
                </a:lnTo>
                <a:lnTo>
                  <a:pt x="1475778" y="2469605"/>
                </a:lnTo>
                <a:lnTo>
                  <a:pt x="1455448" y="2470875"/>
                </a:lnTo>
                <a:lnTo>
                  <a:pt x="1435119" y="2471827"/>
                </a:lnTo>
                <a:lnTo>
                  <a:pt x="1414154" y="2472144"/>
                </a:lnTo>
                <a:lnTo>
                  <a:pt x="1393825" y="2472779"/>
                </a:lnTo>
                <a:lnTo>
                  <a:pt x="1373178" y="2472144"/>
                </a:lnTo>
                <a:lnTo>
                  <a:pt x="1352531" y="2471827"/>
                </a:lnTo>
                <a:lnTo>
                  <a:pt x="1332202" y="2470875"/>
                </a:lnTo>
                <a:lnTo>
                  <a:pt x="1311873" y="2469605"/>
                </a:lnTo>
                <a:lnTo>
                  <a:pt x="1291544" y="2467701"/>
                </a:lnTo>
                <a:lnTo>
                  <a:pt x="1271532" y="2465796"/>
                </a:lnTo>
                <a:lnTo>
                  <a:pt x="1251203" y="2463575"/>
                </a:lnTo>
                <a:lnTo>
                  <a:pt x="1231191" y="2460718"/>
                </a:lnTo>
                <a:lnTo>
                  <a:pt x="1160674" y="2680034"/>
                </a:lnTo>
                <a:lnTo>
                  <a:pt x="1157815" y="2686699"/>
                </a:lnTo>
                <a:lnTo>
                  <a:pt x="1154956" y="2692730"/>
                </a:lnTo>
                <a:lnTo>
                  <a:pt x="1151145" y="2698443"/>
                </a:lnTo>
                <a:lnTo>
                  <a:pt x="1147015" y="2703521"/>
                </a:lnTo>
                <a:lnTo>
                  <a:pt x="1142568" y="2708599"/>
                </a:lnTo>
                <a:lnTo>
                  <a:pt x="1137168" y="2712725"/>
                </a:lnTo>
                <a:lnTo>
                  <a:pt x="1132086" y="2716851"/>
                </a:lnTo>
                <a:lnTo>
                  <a:pt x="1126368" y="2719708"/>
                </a:lnTo>
                <a:lnTo>
                  <a:pt x="1120333" y="2722564"/>
                </a:lnTo>
                <a:lnTo>
                  <a:pt x="1113980" y="2724786"/>
                </a:lnTo>
                <a:lnTo>
                  <a:pt x="1107627" y="2726056"/>
                </a:lnTo>
                <a:lnTo>
                  <a:pt x="1100639" y="2727325"/>
                </a:lnTo>
                <a:lnTo>
                  <a:pt x="1094286" y="2727325"/>
                </a:lnTo>
                <a:lnTo>
                  <a:pt x="1087616" y="2727008"/>
                </a:lnTo>
                <a:lnTo>
                  <a:pt x="1080628" y="2725738"/>
                </a:lnTo>
                <a:lnTo>
                  <a:pt x="1073639" y="2723834"/>
                </a:lnTo>
                <a:lnTo>
                  <a:pt x="852558" y="2652104"/>
                </a:lnTo>
                <a:lnTo>
                  <a:pt x="845888" y="2649565"/>
                </a:lnTo>
                <a:lnTo>
                  <a:pt x="839852" y="2646391"/>
                </a:lnTo>
                <a:lnTo>
                  <a:pt x="834135" y="2642900"/>
                </a:lnTo>
                <a:lnTo>
                  <a:pt x="829052" y="2638774"/>
                </a:lnTo>
                <a:lnTo>
                  <a:pt x="823970" y="2634013"/>
                </a:lnTo>
                <a:lnTo>
                  <a:pt x="819523" y="2629252"/>
                </a:lnTo>
                <a:lnTo>
                  <a:pt x="815711" y="2623856"/>
                </a:lnTo>
                <a:lnTo>
                  <a:pt x="812853" y="2618143"/>
                </a:lnTo>
                <a:lnTo>
                  <a:pt x="809676" y="2612113"/>
                </a:lnTo>
                <a:lnTo>
                  <a:pt x="807770" y="2605765"/>
                </a:lnTo>
                <a:lnTo>
                  <a:pt x="806182" y="2599417"/>
                </a:lnTo>
                <a:lnTo>
                  <a:pt x="805229" y="2592752"/>
                </a:lnTo>
                <a:lnTo>
                  <a:pt x="805229" y="2586404"/>
                </a:lnTo>
                <a:lnTo>
                  <a:pt x="805547" y="2579422"/>
                </a:lnTo>
                <a:lnTo>
                  <a:pt x="806817" y="2572439"/>
                </a:lnTo>
                <a:lnTo>
                  <a:pt x="808088" y="2565457"/>
                </a:lnTo>
                <a:lnTo>
                  <a:pt x="879876" y="2346776"/>
                </a:lnTo>
                <a:lnTo>
                  <a:pt x="861770" y="2336936"/>
                </a:lnTo>
                <a:lnTo>
                  <a:pt x="843982" y="2327097"/>
                </a:lnTo>
                <a:lnTo>
                  <a:pt x="826194" y="2316624"/>
                </a:lnTo>
                <a:lnTo>
                  <a:pt x="808723" y="2306150"/>
                </a:lnTo>
                <a:lnTo>
                  <a:pt x="791570" y="2295041"/>
                </a:lnTo>
                <a:lnTo>
                  <a:pt x="774418" y="2283932"/>
                </a:lnTo>
                <a:lnTo>
                  <a:pt x="757900" y="2272506"/>
                </a:lnTo>
                <a:lnTo>
                  <a:pt x="741065" y="2260446"/>
                </a:lnTo>
                <a:lnTo>
                  <a:pt x="724547" y="2248385"/>
                </a:lnTo>
                <a:lnTo>
                  <a:pt x="708665" y="2236007"/>
                </a:lnTo>
                <a:lnTo>
                  <a:pt x="692783" y="2223311"/>
                </a:lnTo>
                <a:lnTo>
                  <a:pt x="677218" y="2210616"/>
                </a:lnTo>
                <a:lnTo>
                  <a:pt x="661654" y="2197285"/>
                </a:lnTo>
                <a:lnTo>
                  <a:pt x="646724" y="2183638"/>
                </a:lnTo>
                <a:lnTo>
                  <a:pt x="631795" y="2169990"/>
                </a:lnTo>
                <a:lnTo>
                  <a:pt x="616866" y="2155707"/>
                </a:lnTo>
                <a:lnTo>
                  <a:pt x="430726" y="2291232"/>
                </a:lnTo>
                <a:lnTo>
                  <a:pt x="424691" y="2295041"/>
                </a:lnTo>
                <a:lnTo>
                  <a:pt x="418655" y="2298532"/>
                </a:lnTo>
                <a:lnTo>
                  <a:pt x="412303" y="2300754"/>
                </a:lnTo>
                <a:lnTo>
                  <a:pt x="405632" y="2302658"/>
                </a:lnTo>
                <a:lnTo>
                  <a:pt x="399279" y="2303611"/>
                </a:lnTo>
                <a:lnTo>
                  <a:pt x="392609" y="2304563"/>
                </a:lnTo>
                <a:lnTo>
                  <a:pt x="385938" y="2304563"/>
                </a:lnTo>
                <a:lnTo>
                  <a:pt x="379585" y="2303611"/>
                </a:lnTo>
                <a:lnTo>
                  <a:pt x="372915" y="2302341"/>
                </a:lnTo>
                <a:lnTo>
                  <a:pt x="366562" y="2300437"/>
                </a:lnTo>
                <a:lnTo>
                  <a:pt x="360527" y="2297898"/>
                </a:lnTo>
                <a:lnTo>
                  <a:pt x="354491" y="2294724"/>
                </a:lnTo>
                <a:lnTo>
                  <a:pt x="349409" y="2290915"/>
                </a:lnTo>
                <a:lnTo>
                  <a:pt x="344009" y="2286472"/>
                </a:lnTo>
                <a:lnTo>
                  <a:pt x="339244" y="2281711"/>
                </a:lnTo>
                <a:lnTo>
                  <a:pt x="334797" y="2276315"/>
                </a:lnTo>
                <a:lnTo>
                  <a:pt x="197575" y="2087786"/>
                </a:lnTo>
                <a:lnTo>
                  <a:pt x="193763" y="2082073"/>
                </a:lnTo>
                <a:lnTo>
                  <a:pt x="190904" y="2076360"/>
                </a:lnTo>
                <a:lnTo>
                  <a:pt x="188363" y="2069695"/>
                </a:lnTo>
                <a:lnTo>
                  <a:pt x="186457" y="2063347"/>
                </a:lnTo>
                <a:lnTo>
                  <a:pt x="185187" y="2056682"/>
                </a:lnTo>
                <a:lnTo>
                  <a:pt x="184869" y="2050334"/>
                </a:lnTo>
                <a:lnTo>
                  <a:pt x="184869" y="2043352"/>
                </a:lnTo>
                <a:lnTo>
                  <a:pt x="185504" y="2037004"/>
                </a:lnTo>
                <a:lnTo>
                  <a:pt x="187092" y="2030656"/>
                </a:lnTo>
                <a:lnTo>
                  <a:pt x="188998" y="2024308"/>
                </a:lnTo>
                <a:lnTo>
                  <a:pt x="191540" y="2018278"/>
                </a:lnTo>
                <a:lnTo>
                  <a:pt x="194716" y="2012247"/>
                </a:lnTo>
                <a:lnTo>
                  <a:pt x="198528" y="2006534"/>
                </a:lnTo>
                <a:lnTo>
                  <a:pt x="202657" y="2001456"/>
                </a:lnTo>
                <a:lnTo>
                  <a:pt x="207422" y="1996695"/>
                </a:lnTo>
                <a:lnTo>
                  <a:pt x="213139" y="1992252"/>
                </a:lnTo>
                <a:lnTo>
                  <a:pt x="399279" y="1857044"/>
                </a:lnTo>
                <a:lnTo>
                  <a:pt x="390703" y="1838953"/>
                </a:lnTo>
                <a:lnTo>
                  <a:pt x="382444" y="1820544"/>
                </a:lnTo>
                <a:lnTo>
                  <a:pt x="374185" y="1802453"/>
                </a:lnTo>
                <a:lnTo>
                  <a:pt x="366244" y="1783410"/>
                </a:lnTo>
                <a:lnTo>
                  <a:pt x="358621" y="1764684"/>
                </a:lnTo>
                <a:lnTo>
                  <a:pt x="351632" y="1745958"/>
                </a:lnTo>
                <a:lnTo>
                  <a:pt x="344962" y="1726914"/>
                </a:lnTo>
                <a:lnTo>
                  <a:pt x="338291" y="1707554"/>
                </a:lnTo>
                <a:lnTo>
                  <a:pt x="332256" y="1688510"/>
                </a:lnTo>
                <a:lnTo>
                  <a:pt x="326221" y="1668832"/>
                </a:lnTo>
                <a:lnTo>
                  <a:pt x="321139" y="1648837"/>
                </a:lnTo>
                <a:lnTo>
                  <a:pt x="315739" y="1629476"/>
                </a:lnTo>
                <a:lnTo>
                  <a:pt x="311292" y="1609163"/>
                </a:lnTo>
                <a:lnTo>
                  <a:pt x="306845" y="1589168"/>
                </a:lnTo>
                <a:lnTo>
                  <a:pt x="303033" y="1568855"/>
                </a:lnTo>
                <a:lnTo>
                  <a:pt x="299221" y="1548542"/>
                </a:lnTo>
                <a:lnTo>
                  <a:pt x="68929" y="1548542"/>
                </a:lnTo>
                <a:lnTo>
                  <a:pt x="61623" y="1548224"/>
                </a:lnTo>
                <a:lnTo>
                  <a:pt x="54952" y="1546955"/>
                </a:lnTo>
                <a:lnTo>
                  <a:pt x="48282" y="1545368"/>
                </a:lnTo>
                <a:lnTo>
                  <a:pt x="41929" y="1543146"/>
                </a:lnTo>
                <a:lnTo>
                  <a:pt x="36211" y="1540290"/>
                </a:lnTo>
                <a:lnTo>
                  <a:pt x="30494" y="1536798"/>
                </a:lnTo>
                <a:lnTo>
                  <a:pt x="24776" y="1532672"/>
                </a:lnTo>
                <a:lnTo>
                  <a:pt x="20329" y="1528546"/>
                </a:lnTo>
                <a:lnTo>
                  <a:pt x="15882" y="1523785"/>
                </a:lnTo>
                <a:lnTo>
                  <a:pt x="11753" y="1518390"/>
                </a:lnTo>
                <a:lnTo>
                  <a:pt x="8259" y="1512677"/>
                </a:lnTo>
                <a:lnTo>
                  <a:pt x="5400" y="1506646"/>
                </a:lnTo>
                <a:lnTo>
                  <a:pt x="2859" y="1500299"/>
                </a:lnTo>
                <a:lnTo>
                  <a:pt x="1588" y="1493951"/>
                </a:lnTo>
                <a:lnTo>
                  <a:pt x="317" y="1486651"/>
                </a:lnTo>
                <a:lnTo>
                  <a:pt x="0" y="1479986"/>
                </a:lnTo>
                <a:lnTo>
                  <a:pt x="0" y="1247022"/>
                </a:lnTo>
                <a:lnTo>
                  <a:pt x="317" y="1240357"/>
                </a:lnTo>
                <a:lnTo>
                  <a:pt x="1588" y="1233692"/>
                </a:lnTo>
                <a:lnTo>
                  <a:pt x="2859" y="1226709"/>
                </a:lnTo>
                <a:lnTo>
                  <a:pt x="5400" y="1220361"/>
                </a:lnTo>
                <a:lnTo>
                  <a:pt x="8259" y="1214966"/>
                </a:lnTo>
                <a:lnTo>
                  <a:pt x="11753" y="1209253"/>
                </a:lnTo>
                <a:lnTo>
                  <a:pt x="15882" y="1203857"/>
                </a:lnTo>
                <a:lnTo>
                  <a:pt x="20329" y="1199096"/>
                </a:lnTo>
                <a:lnTo>
                  <a:pt x="24776" y="1194653"/>
                </a:lnTo>
                <a:lnTo>
                  <a:pt x="30494" y="1190527"/>
                </a:lnTo>
                <a:lnTo>
                  <a:pt x="36211" y="1187035"/>
                </a:lnTo>
                <a:lnTo>
                  <a:pt x="41929" y="1184496"/>
                </a:lnTo>
                <a:lnTo>
                  <a:pt x="48282" y="1181640"/>
                </a:lnTo>
                <a:lnTo>
                  <a:pt x="54952" y="1180370"/>
                </a:lnTo>
                <a:lnTo>
                  <a:pt x="61623" y="1179101"/>
                </a:lnTo>
                <a:lnTo>
                  <a:pt x="68929" y="1178783"/>
                </a:lnTo>
                <a:lnTo>
                  <a:pt x="299221" y="1178783"/>
                </a:lnTo>
                <a:lnTo>
                  <a:pt x="303033" y="1158470"/>
                </a:lnTo>
                <a:lnTo>
                  <a:pt x="306845" y="1138158"/>
                </a:lnTo>
                <a:lnTo>
                  <a:pt x="311292" y="1118162"/>
                </a:lnTo>
                <a:lnTo>
                  <a:pt x="315739" y="1098167"/>
                </a:lnTo>
                <a:lnTo>
                  <a:pt x="321139" y="1078171"/>
                </a:lnTo>
                <a:lnTo>
                  <a:pt x="326221" y="1058493"/>
                </a:lnTo>
                <a:lnTo>
                  <a:pt x="332256" y="1038815"/>
                </a:lnTo>
                <a:lnTo>
                  <a:pt x="338291" y="1019454"/>
                </a:lnTo>
                <a:lnTo>
                  <a:pt x="344962" y="1000411"/>
                </a:lnTo>
                <a:lnTo>
                  <a:pt x="351632" y="981367"/>
                </a:lnTo>
                <a:lnTo>
                  <a:pt x="358621" y="962324"/>
                </a:lnTo>
                <a:lnTo>
                  <a:pt x="366244" y="943598"/>
                </a:lnTo>
                <a:lnTo>
                  <a:pt x="374185" y="924872"/>
                </a:lnTo>
                <a:lnTo>
                  <a:pt x="382444" y="906463"/>
                </a:lnTo>
                <a:lnTo>
                  <a:pt x="390703" y="888372"/>
                </a:lnTo>
                <a:lnTo>
                  <a:pt x="399279" y="870281"/>
                </a:lnTo>
                <a:lnTo>
                  <a:pt x="213139" y="734756"/>
                </a:lnTo>
                <a:lnTo>
                  <a:pt x="207422" y="730312"/>
                </a:lnTo>
                <a:lnTo>
                  <a:pt x="202657" y="725552"/>
                </a:lnTo>
                <a:lnTo>
                  <a:pt x="198528" y="720473"/>
                </a:lnTo>
                <a:lnTo>
                  <a:pt x="194716" y="715078"/>
                </a:lnTo>
                <a:lnTo>
                  <a:pt x="191540" y="709047"/>
                </a:lnTo>
                <a:lnTo>
                  <a:pt x="188998" y="703017"/>
                </a:lnTo>
                <a:lnTo>
                  <a:pt x="187092" y="696352"/>
                </a:lnTo>
                <a:lnTo>
                  <a:pt x="185504" y="690004"/>
                </a:lnTo>
                <a:lnTo>
                  <a:pt x="184869" y="683656"/>
                </a:lnTo>
                <a:lnTo>
                  <a:pt x="184869" y="676991"/>
                </a:lnTo>
                <a:lnTo>
                  <a:pt x="185187" y="670326"/>
                </a:lnTo>
                <a:lnTo>
                  <a:pt x="186457" y="663661"/>
                </a:lnTo>
                <a:lnTo>
                  <a:pt x="188363" y="657313"/>
                </a:lnTo>
                <a:lnTo>
                  <a:pt x="190904" y="650965"/>
                </a:lnTo>
                <a:lnTo>
                  <a:pt x="193763" y="644935"/>
                </a:lnTo>
                <a:lnTo>
                  <a:pt x="197575" y="638904"/>
                </a:lnTo>
                <a:lnTo>
                  <a:pt x="334797" y="451327"/>
                </a:lnTo>
                <a:lnTo>
                  <a:pt x="339244" y="445614"/>
                </a:lnTo>
                <a:lnTo>
                  <a:pt x="344009" y="440854"/>
                </a:lnTo>
                <a:lnTo>
                  <a:pt x="349409" y="436093"/>
                </a:lnTo>
                <a:lnTo>
                  <a:pt x="354491" y="432601"/>
                </a:lnTo>
                <a:lnTo>
                  <a:pt x="360527" y="429428"/>
                </a:lnTo>
                <a:lnTo>
                  <a:pt x="366562" y="426888"/>
                </a:lnTo>
                <a:lnTo>
                  <a:pt x="372915" y="424984"/>
                </a:lnTo>
                <a:lnTo>
                  <a:pt x="379585" y="423397"/>
                </a:lnTo>
                <a:lnTo>
                  <a:pt x="385938" y="422762"/>
                </a:lnTo>
                <a:lnTo>
                  <a:pt x="392609" y="422762"/>
                </a:lnTo>
                <a:lnTo>
                  <a:pt x="399279" y="423397"/>
                </a:lnTo>
                <a:lnTo>
                  <a:pt x="405632" y="424667"/>
                </a:lnTo>
                <a:lnTo>
                  <a:pt x="412303" y="426571"/>
                </a:lnTo>
                <a:lnTo>
                  <a:pt x="418655" y="428793"/>
                </a:lnTo>
                <a:lnTo>
                  <a:pt x="424691" y="431967"/>
                </a:lnTo>
                <a:lnTo>
                  <a:pt x="430726" y="435775"/>
                </a:lnTo>
                <a:lnTo>
                  <a:pt x="616866" y="571301"/>
                </a:lnTo>
                <a:lnTo>
                  <a:pt x="631795" y="557335"/>
                </a:lnTo>
                <a:lnTo>
                  <a:pt x="646724" y="543370"/>
                </a:lnTo>
                <a:lnTo>
                  <a:pt x="661654" y="529723"/>
                </a:lnTo>
                <a:lnTo>
                  <a:pt x="677218" y="516709"/>
                </a:lnTo>
                <a:lnTo>
                  <a:pt x="693101" y="503697"/>
                </a:lnTo>
                <a:lnTo>
                  <a:pt x="708665" y="491001"/>
                </a:lnTo>
                <a:lnTo>
                  <a:pt x="724547" y="478623"/>
                </a:lnTo>
                <a:lnTo>
                  <a:pt x="741065" y="466562"/>
                </a:lnTo>
                <a:lnTo>
                  <a:pt x="757900" y="454501"/>
                </a:lnTo>
                <a:lnTo>
                  <a:pt x="774418" y="443393"/>
                </a:lnTo>
                <a:lnTo>
                  <a:pt x="791570" y="431967"/>
                </a:lnTo>
                <a:lnTo>
                  <a:pt x="808723" y="421175"/>
                </a:lnTo>
                <a:lnTo>
                  <a:pt x="826194" y="410702"/>
                </a:lnTo>
                <a:lnTo>
                  <a:pt x="843982" y="400228"/>
                </a:lnTo>
                <a:lnTo>
                  <a:pt x="861770" y="390389"/>
                </a:lnTo>
                <a:lnTo>
                  <a:pt x="879876" y="380550"/>
                </a:lnTo>
                <a:lnTo>
                  <a:pt x="808088" y="161551"/>
                </a:lnTo>
                <a:lnTo>
                  <a:pt x="806182" y="154886"/>
                </a:lnTo>
                <a:lnTo>
                  <a:pt x="805547" y="147586"/>
                </a:lnTo>
                <a:lnTo>
                  <a:pt x="804911" y="140921"/>
                </a:lnTo>
                <a:lnTo>
                  <a:pt x="805229" y="134573"/>
                </a:lnTo>
                <a:lnTo>
                  <a:pt x="805864" y="127908"/>
                </a:lnTo>
                <a:lnTo>
                  <a:pt x="807770" y="121243"/>
                </a:lnTo>
                <a:lnTo>
                  <a:pt x="809676" y="114895"/>
                </a:lnTo>
                <a:lnTo>
                  <a:pt x="812217" y="109499"/>
                </a:lnTo>
                <a:lnTo>
                  <a:pt x="815711" y="103469"/>
                </a:lnTo>
                <a:lnTo>
                  <a:pt x="819523" y="98073"/>
                </a:lnTo>
                <a:lnTo>
                  <a:pt x="823970" y="93312"/>
                </a:lnTo>
                <a:lnTo>
                  <a:pt x="829052" y="88552"/>
                </a:lnTo>
                <a:lnTo>
                  <a:pt x="834135" y="84426"/>
                </a:lnTo>
                <a:lnTo>
                  <a:pt x="839852" y="80617"/>
                </a:lnTo>
                <a:lnTo>
                  <a:pt x="845888" y="77760"/>
                </a:lnTo>
                <a:lnTo>
                  <a:pt x="852558" y="75221"/>
                </a:lnTo>
                <a:lnTo>
                  <a:pt x="1073957" y="2857"/>
                </a:lnTo>
                <a:lnTo>
                  <a:pt x="1080628" y="1270"/>
                </a:lnTo>
                <a:lnTo>
                  <a:pt x="1087616" y="317"/>
                </a:lnTo>
                <a:lnTo>
                  <a:pt x="1094286" y="0"/>
                </a:lnTo>
                <a:close/>
              </a:path>
            </a:pathLst>
          </a:custGeom>
          <a:solidFill>
            <a:schemeClr val="accent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cs typeface="+mn-ea"/>
              <a:sym typeface="+mn-lt"/>
            </a:endParaRPr>
          </a:p>
        </p:txBody>
      </p:sp>
      <p:sp>
        <p:nvSpPr>
          <p:cNvPr id="9" name="TextBox 53"/>
          <p:cNvSpPr txBox="1"/>
          <p:nvPr/>
        </p:nvSpPr>
        <p:spPr>
          <a:xfrm>
            <a:off x="4716016" y="3806919"/>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smtClean="0">
                <a:cs typeface="+mn-ea"/>
                <a:sym typeface="+mn-lt"/>
              </a:rPr>
              <a:t>第二轮攻击结果</a:t>
            </a:r>
          </a:p>
        </p:txBody>
      </p:sp>
    </p:spTree>
    <p:extLst>
      <p:ext uri="{BB962C8B-B14F-4D97-AF65-F5344CB8AC3E}">
        <p14:creationId xmlns:p14="http://schemas.microsoft.com/office/powerpoint/2010/main" val="1934125835"/>
      </p:ext>
    </p:extLst>
  </p:cSld>
  <p:clrMapOvr>
    <a:masterClrMapping/>
  </p:clrMapOvr>
  <mc:AlternateContent xmlns:mc="http://schemas.openxmlformats.org/markup-compatibility/2006" xmlns:p14="http://schemas.microsoft.com/office/powerpoint/2010/main">
    <mc:Choice Requires="p14">
      <p:transition spd="slow" p14:dur="900" advClick="0" advTm="0">
        <p14:warp dir="in"/>
      </p:transition>
    </mc:Choice>
    <mc:Fallback xmlns="">
      <p:transition spd="slow" advClick="0" advTm="0">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5076056" y="1322440"/>
            <a:ext cx="3936437" cy="2952328"/>
          </a:xfrm>
          <a:prstGeom prst="rect">
            <a:avLst/>
          </a:prstGeom>
        </p:spPr>
      </p:pic>
      <p:graphicFrame>
        <p:nvGraphicFramePr>
          <p:cNvPr id="2" name="表格 1"/>
          <p:cNvGraphicFramePr>
            <a:graphicFrameLocks noGrp="1"/>
          </p:cNvGraphicFramePr>
          <p:nvPr>
            <p:extLst>
              <p:ext uri="{D42A27DB-BD31-4B8C-83A1-F6EECF244321}">
                <p14:modId xmlns:p14="http://schemas.microsoft.com/office/powerpoint/2010/main" val="2617391060"/>
              </p:ext>
            </p:extLst>
          </p:nvPr>
        </p:nvGraphicFramePr>
        <p:xfrm>
          <a:off x="2051720" y="1283870"/>
          <a:ext cx="3528392" cy="2990898"/>
        </p:xfrm>
        <a:graphic>
          <a:graphicData uri="http://schemas.openxmlformats.org/drawingml/2006/table">
            <a:tbl>
              <a:tblPr firstRow="1" firstCol="1" bandRow="1">
                <a:tableStyleId>{5C22544A-7EE6-4342-B048-85BDC9FD1C3A}</a:tableStyleId>
              </a:tblPr>
              <a:tblGrid>
                <a:gridCol w="1764196">
                  <a:extLst>
                    <a:ext uri="{9D8B030D-6E8A-4147-A177-3AD203B41FA5}">
                      <a16:colId xmlns:a16="http://schemas.microsoft.com/office/drawing/2014/main" val="4265941598"/>
                    </a:ext>
                  </a:extLst>
                </a:gridCol>
                <a:gridCol w="1764196">
                  <a:extLst>
                    <a:ext uri="{9D8B030D-6E8A-4147-A177-3AD203B41FA5}">
                      <a16:colId xmlns:a16="http://schemas.microsoft.com/office/drawing/2014/main" val="2994057298"/>
                    </a:ext>
                  </a:extLst>
                </a:gridCol>
              </a:tblGrid>
              <a:tr h="374256">
                <a:tc>
                  <a:txBody>
                    <a:bodyPr/>
                    <a:lstStyle/>
                    <a:p>
                      <a:pPr indent="127000" algn="just">
                        <a:lnSpc>
                          <a:spcPct val="150000"/>
                        </a:lnSpc>
                        <a:spcAft>
                          <a:spcPts val="0"/>
                        </a:spcAft>
                      </a:pPr>
                      <a:r>
                        <a:rPr lang="zh-CN" sz="1200" kern="100">
                          <a:effectLst/>
                        </a:rPr>
                        <a:t>目标机</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just">
                        <a:lnSpc>
                          <a:spcPct val="150000"/>
                        </a:lnSpc>
                        <a:spcAft>
                          <a:spcPts val="0"/>
                        </a:spcAft>
                      </a:pPr>
                      <a:r>
                        <a:rPr lang="en-US" sz="1200" kern="100" dirty="0">
                          <a:effectLst/>
                        </a:rPr>
                        <a:t>Lenovo </a:t>
                      </a:r>
                      <a:r>
                        <a:rPr lang="en-US" sz="1200" kern="100" dirty="0" err="1">
                          <a:effectLst/>
                        </a:rPr>
                        <a:t>k51c78</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93704182"/>
                  </a:ext>
                </a:extLst>
              </a:tr>
              <a:tr h="326601">
                <a:tc>
                  <a:txBody>
                    <a:bodyPr/>
                    <a:lstStyle/>
                    <a:p>
                      <a:pPr indent="127000" algn="just">
                        <a:lnSpc>
                          <a:spcPct val="150000"/>
                        </a:lnSpc>
                        <a:spcAft>
                          <a:spcPts val="0"/>
                        </a:spcAft>
                      </a:pPr>
                      <a:r>
                        <a:rPr lang="en-US" sz="1050" kern="100">
                          <a:effectLst/>
                        </a:rPr>
                        <a:t>CPU</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just">
                        <a:lnSpc>
                          <a:spcPct val="150000"/>
                        </a:lnSpc>
                        <a:spcAft>
                          <a:spcPts val="0"/>
                        </a:spcAft>
                      </a:pPr>
                      <a:r>
                        <a:rPr lang="en-US" sz="1050" kern="100" dirty="0">
                          <a:effectLst/>
                        </a:rPr>
                        <a:t>ARM Cortex-53</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45660032"/>
                  </a:ext>
                </a:extLst>
              </a:tr>
              <a:tr h="326601">
                <a:tc>
                  <a:txBody>
                    <a:bodyPr/>
                    <a:lstStyle/>
                    <a:p>
                      <a:pPr indent="127000" algn="just">
                        <a:lnSpc>
                          <a:spcPct val="150000"/>
                        </a:lnSpc>
                        <a:spcAft>
                          <a:spcPts val="0"/>
                        </a:spcAft>
                      </a:pPr>
                      <a:r>
                        <a:rPr lang="zh-CN" altLang="en-US" sz="1200" kern="100" dirty="0" smtClean="0">
                          <a:effectLst/>
                          <a:latin typeface="Times New Roman" panose="02020603050405020304" pitchFamily="18" charset="0"/>
                          <a:ea typeface="宋体" panose="02010600030101010101" pitchFamily="2" charset="-122"/>
                          <a:cs typeface="Times New Roman" panose="02020603050405020304" pitchFamily="18" charset="0"/>
                        </a:rPr>
                        <a:t>系统</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just">
                        <a:lnSpc>
                          <a:spcPct val="150000"/>
                        </a:lnSpc>
                        <a:spcAft>
                          <a:spcPts val="0"/>
                        </a:spcAft>
                      </a:pPr>
                      <a:r>
                        <a:rPr lang="en-US" altLang="zh-CN" sz="1200" kern="100" dirty="0" smtClean="0">
                          <a:effectLst/>
                          <a:latin typeface="Times New Roman" panose="02020603050405020304" pitchFamily="18" charset="0"/>
                          <a:ea typeface="宋体" panose="02010600030101010101" pitchFamily="2" charset="-122"/>
                          <a:cs typeface="Times New Roman" panose="02020603050405020304" pitchFamily="18" charset="0"/>
                        </a:rPr>
                        <a:t>Android 5.0.1</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37367436"/>
                  </a:ext>
                </a:extLst>
              </a:tr>
              <a:tr h="327486">
                <a:tc>
                  <a:txBody>
                    <a:bodyPr/>
                    <a:lstStyle/>
                    <a:p>
                      <a:pPr indent="127000" algn="just">
                        <a:lnSpc>
                          <a:spcPct val="150000"/>
                        </a:lnSpc>
                        <a:spcAft>
                          <a:spcPts val="0"/>
                        </a:spcAft>
                      </a:pPr>
                      <a:r>
                        <a:rPr lang="zh-CN" sz="1050" kern="100" dirty="0">
                          <a:effectLst/>
                        </a:rPr>
                        <a:t>指令集</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just">
                        <a:lnSpc>
                          <a:spcPct val="150000"/>
                        </a:lnSpc>
                        <a:spcAft>
                          <a:spcPts val="0"/>
                        </a:spcAft>
                      </a:pPr>
                      <a:r>
                        <a:rPr lang="en-US" sz="1050" kern="100" dirty="0" smtClean="0">
                          <a:effectLst/>
                        </a:rPr>
                        <a:t>A</a:t>
                      </a:r>
                      <a:r>
                        <a:rPr lang="en-US" altLang="zh-CN" sz="1050" kern="100" dirty="0" smtClean="0">
                          <a:effectLst/>
                        </a:rPr>
                        <a:t>RM</a:t>
                      </a:r>
                      <a:r>
                        <a:rPr lang="en-US" sz="1050" kern="100" dirty="0" smtClean="0">
                          <a:effectLst/>
                        </a:rPr>
                        <a:t>64-v8a</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07957447"/>
                  </a:ext>
                </a:extLst>
              </a:tr>
              <a:tr h="326601">
                <a:tc>
                  <a:txBody>
                    <a:bodyPr/>
                    <a:lstStyle/>
                    <a:p>
                      <a:pPr indent="127000" algn="just">
                        <a:lnSpc>
                          <a:spcPct val="150000"/>
                        </a:lnSpc>
                        <a:spcAft>
                          <a:spcPts val="0"/>
                        </a:spcAft>
                      </a:pPr>
                      <a:r>
                        <a:rPr lang="en-US" sz="1050" kern="100">
                          <a:effectLst/>
                        </a:rPr>
                        <a:t>L2 cache</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just">
                        <a:lnSpc>
                          <a:spcPct val="150000"/>
                        </a:lnSpc>
                        <a:spcAft>
                          <a:spcPts val="0"/>
                        </a:spcAft>
                      </a:pPr>
                      <a:r>
                        <a:rPr lang="en-US" sz="1050" kern="100" dirty="0" smtClean="0">
                          <a:effectLst/>
                        </a:rPr>
                        <a:t>512 KB</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02779964"/>
                  </a:ext>
                </a:extLst>
              </a:tr>
              <a:tr h="327486">
                <a:tc>
                  <a:txBody>
                    <a:bodyPr/>
                    <a:lstStyle/>
                    <a:p>
                      <a:pPr indent="127000" algn="just">
                        <a:lnSpc>
                          <a:spcPct val="150000"/>
                        </a:lnSpc>
                        <a:spcAft>
                          <a:spcPts val="0"/>
                        </a:spcAft>
                      </a:pPr>
                      <a:r>
                        <a:rPr lang="zh-CN" sz="1050" kern="100">
                          <a:effectLst/>
                        </a:rPr>
                        <a:t>内存映射</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just">
                        <a:lnSpc>
                          <a:spcPct val="150000"/>
                        </a:lnSpc>
                        <a:spcAft>
                          <a:spcPts val="0"/>
                        </a:spcAft>
                      </a:pPr>
                      <a:r>
                        <a:rPr lang="en-US" sz="1050" kern="100" dirty="0">
                          <a:effectLst/>
                        </a:rPr>
                        <a:t>16</a:t>
                      </a:r>
                      <a:r>
                        <a:rPr lang="zh-CN" sz="1050" kern="100" dirty="0">
                          <a:effectLst/>
                        </a:rPr>
                        <a:t>路组相联</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08482245"/>
                  </a:ext>
                </a:extLst>
              </a:tr>
              <a:tr h="327289">
                <a:tc>
                  <a:txBody>
                    <a:bodyPr/>
                    <a:lstStyle/>
                    <a:p>
                      <a:pPr indent="127000" algn="just">
                        <a:lnSpc>
                          <a:spcPct val="150000"/>
                        </a:lnSpc>
                        <a:spcAft>
                          <a:spcPts val="0"/>
                        </a:spcAft>
                      </a:pPr>
                      <a:r>
                        <a:rPr lang="en-US" sz="1050" kern="100">
                          <a:effectLst/>
                        </a:rPr>
                        <a:t>Cache set</a:t>
                      </a:r>
                      <a:r>
                        <a:rPr lang="zh-CN" sz="1050" kern="100">
                          <a:effectLst/>
                        </a:rPr>
                        <a:t>数</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just">
                        <a:lnSpc>
                          <a:spcPct val="150000"/>
                        </a:lnSpc>
                        <a:spcAft>
                          <a:spcPts val="0"/>
                        </a:spcAft>
                      </a:pPr>
                      <a:r>
                        <a:rPr lang="en-US" sz="1050" kern="100">
                          <a:effectLst/>
                        </a:rPr>
                        <a:t>512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97784797"/>
                  </a:ext>
                </a:extLst>
              </a:tr>
              <a:tr h="327289">
                <a:tc>
                  <a:txBody>
                    <a:bodyPr/>
                    <a:lstStyle/>
                    <a:p>
                      <a:pPr indent="127000" algn="just">
                        <a:lnSpc>
                          <a:spcPct val="150000"/>
                        </a:lnSpc>
                        <a:spcAft>
                          <a:spcPts val="0"/>
                        </a:spcAft>
                      </a:pPr>
                      <a:r>
                        <a:rPr lang="en-US" sz="1050" kern="100">
                          <a:effectLst/>
                        </a:rPr>
                        <a:t>Cache line</a:t>
                      </a:r>
                      <a:r>
                        <a:rPr lang="zh-CN" sz="1050" kern="100">
                          <a:effectLst/>
                        </a:rPr>
                        <a:t>大小</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just">
                        <a:lnSpc>
                          <a:spcPct val="150000"/>
                        </a:lnSpc>
                        <a:spcAft>
                          <a:spcPts val="0"/>
                        </a:spcAft>
                      </a:pPr>
                      <a:r>
                        <a:rPr lang="en-US" sz="1050" kern="100">
                          <a:effectLst/>
                        </a:rPr>
                        <a:t>64bytes</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69379313"/>
                  </a:ext>
                </a:extLst>
              </a:tr>
              <a:tr h="327289">
                <a:tc>
                  <a:txBody>
                    <a:bodyPr/>
                    <a:lstStyle/>
                    <a:p>
                      <a:pPr indent="127000" algn="just">
                        <a:lnSpc>
                          <a:spcPct val="150000"/>
                        </a:lnSpc>
                        <a:spcAft>
                          <a:spcPts val="0"/>
                        </a:spcAft>
                      </a:pPr>
                      <a:r>
                        <a:rPr lang="en-US" sz="1050" kern="100">
                          <a:effectLst/>
                        </a:rPr>
                        <a:t>CPU</a:t>
                      </a:r>
                      <a:r>
                        <a:rPr lang="zh-CN" sz="1050" kern="100">
                          <a:effectLst/>
                        </a:rPr>
                        <a:t>核心数</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just">
                        <a:lnSpc>
                          <a:spcPct val="150000"/>
                        </a:lnSpc>
                        <a:spcAft>
                          <a:spcPts val="0"/>
                        </a:spcAft>
                      </a:pPr>
                      <a:r>
                        <a:rPr lang="en-US" sz="1050" kern="100" dirty="0">
                          <a:effectLst/>
                        </a:rPr>
                        <a:t>8</a:t>
                      </a:r>
                      <a:r>
                        <a:rPr lang="zh-CN" sz="1050" kern="100" dirty="0">
                          <a:effectLst/>
                        </a:rPr>
                        <a:t>核</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70500594"/>
                  </a:ext>
                </a:extLst>
              </a:tr>
            </a:tbl>
          </a:graphicData>
        </a:graphic>
      </p:graphicFrame>
    </p:spTree>
    <p:extLst>
      <p:ext uri="{BB962C8B-B14F-4D97-AF65-F5344CB8AC3E}">
        <p14:creationId xmlns:p14="http://schemas.microsoft.com/office/powerpoint/2010/main" val="257086689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F:\figure_1-5.png"/>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835696" y="628650"/>
            <a:ext cx="5619750" cy="4514850"/>
          </a:xfrm>
          <a:prstGeom prst="rect">
            <a:avLst/>
          </a:prstGeom>
          <a:noFill/>
          <a:ln>
            <a:noFill/>
          </a:ln>
        </p:spPr>
      </p:pic>
    </p:spTree>
    <p:extLst>
      <p:ext uri="{BB962C8B-B14F-4D97-AF65-F5344CB8AC3E}">
        <p14:creationId xmlns:p14="http://schemas.microsoft.com/office/powerpoint/2010/main" val="309975980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6" name="内容占位符 6"/>
              <p:cNvGraphicFramePr>
                <a:graphicFrameLocks/>
              </p:cNvGraphicFramePr>
              <p:nvPr>
                <p:extLst>
                  <p:ext uri="{D42A27DB-BD31-4B8C-83A1-F6EECF244321}">
                    <p14:modId xmlns:p14="http://schemas.microsoft.com/office/powerpoint/2010/main" val="1554235868"/>
                  </p:ext>
                </p:extLst>
              </p:nvPr>
            </p:nvGraphicFramePr>
            <p:xfrm>
              <a:off x="1763688" y="1563638"/>
              <a:ext cx="6590973" cy="2197719"/>
            </p:xfrm>
            <a:graphic>
              <a:graphicData uri="http://schemas.openxmlformats.org/drawingml/2006/table">
                <a:tbl>
                  <a:tblPr firstRow="1" firstCol="1" bandRow="1">
                    <a:tableStyleId>{7E9639D4-E3E2-4D34-9284-5A2195B3D0D7}</a:tableStyleId>
                  </a:tblPr>
                  <a:tblGrid>
                    <a:gridCol w="1299519">
                      <a:extLst>
                        <a:ext uri="{9D8B030D-6E8A-4147-A177-3AD203B41FA5}">
                          <a16:colId xmlns:a16="http://schemas.microsoft.com/office/drawing/2014/main" val="1250225632"/>
                        </a:ext>
                      </a:extLst>
                    </a:gridCol>
                    <a:gridCol w="1300297">
                      <a:extLst>
                        <a:ext uri="{9D8B030D-6E8A-4147-A177-3AD203B41FA5}">
                          <a16:colId xmlns:a16="http://schemas.microsoft.com/office/drawing/2014/main" val="422769483"/>
                        </a:ext>
                      </a:extLst>
                    </a:gridCol>
                    <a:gridCol w="1308857">
                      <a:extLst>
                        <a:ext uri="{9D8B030D-6E8A-4147-A177-3AD203B41FA5}">
                          <a16:colId xmlns:a16="http://schemas.microsoft.com/office/drawing/2014/main" val="4104946668"/>
                        </a:ext>
                      </a:extLst>
                    </a:gridCol>
                    <a:gridCol w="1308857">
                      <a:extLst>
                        <a:ext uri="{9D8B030D-6E8A-4147-A177-3AD203B41FA5}">
                          <a16:colId xmlns:a16="http://schemas.microsoft.com/office/drawing/2014/main" val="3189261971"/>
                        </a:ext>
                      </a:extLst>
                    </a:gridCol>
                    <a:gridCol w="1373443">
                      <a:extLst>
                        <a:ext uri="{9D8B030D-6E8A-4147-A177-3AD203B41FA5}">
                          <a16:colId xmlns:a16="http://schemas.microsoft.com/office/drawing/2014/main" val="1888304798"/>
                        </a:ext>
                      </a:extLst>
                    </a:gridCol>
                  </a:tblGrid>
                  <a:tr h="436841">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rPr>
                                  </m:ctrlPr>
                                </m:sSubPr>
                                <m:e>
                                  <m:r>
                                    <m:rPr>
                                      <m:sty m:val="p"/>
                                    </m:rPr>
                                    <a:rPr lang="en-US" sz="1000" kern="0">
                                      <a:effectLst/>
                                      <a:latin typeface="Cambria Math" panose="02040503050406030204" pitchFamily="18" charset="0"/>
                                    </a:rPr>
                                    <m:t>k</m:t>
                                  </m:r>
                                </m:e>
                                <m:sub>
                                  <m:r>
                                    <a:rPr lang="en-US" sz="1000" kern="0">
                                      <a:effectLst/>
                                      <a:latin typeface="Cambria Math" panose="02040503050406030204" pitchFamily="18" charset="0"/>
                                    </a:rPr>
                                    <m:t>0</m:t>
                                  </m:r>
                                </m:sub>
                              </m:sSub>
                            </m:oMath>
                          </a14:m>
                          <a:r>
                            <a:rPr lang="zh-CN" sz="1000" kern="0" dirty="0">
                              <a:effectLst/>
                            </a:rPr>
                            <a:t>后四位取值</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rPr>
                                  </m:ctrlPr>
                                </m:sSubPr>
                                <m:e>
                                  <m:r>
                                    <m:rPr>
                                      <m:sty m:val="p"/>
                                    </m:rPr>
                                    <a:rPr lang="en-US" sz="1000" kern="0">
                                      <a:effectLst/>
                                      <a:latin typeface="Cambria Math" panose="02040503050406030204" pitchFamily="18" charset="0"/>
                                    </a:rPr>
                                    <m:t>k</m:t>
                                  </m:r>
                                </m:e>
                                <m:sub>
                                  <m:r>
                                    <a:rPr lang="en-US" sz="1000" kern="0">
                                      <a:effectLst/>
                                      <a:latin typeface="Cambria Math" panose="02040503050406030204" pitchFamily="18" charset="0"/>
                                    </a:rPr>
                                    <m:t>5</m:t>
                                  </m:r>
                                </m:sub>
                              </m:sSub>
                            </m:oMath>
                          </a14:m>
                          <a:r>
                            <a:rPr lang="zh-CN" sz="1000" kern="0" dirty="0">
                              <a:effectLst/>
                            </a:rPr>
                            <a:t>后四位取值</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rPr>
                                  </m:ctrlPr>
                                </m:sSubPr>
                                <m:e>
                                  <m:r>
                                    <m:rPr>
                                      <m:sty m:val="p"/>
                                    </m:rPr>
                                    <a:rPr lang="en-US" sz="1000" kern="0">
                                      <a:effectLst/>
                                      <a:latin typeface="Cambria Math" panose="02040503050406030204" pitchFamily="18" charset="0"/>
                                    </a:rPr>
                                    <m:t>k</m:t>
                                  </m:r>
                                </m:e>
                                <m:sub>
                                  <m:r>
                                    <a:rPr lang="en-US" sz="1000" kern="0">
                                      <a:effectLst/>
                                      <a:latin typeface="Cambria Math" panose="02040503050406030204" pitchFamily="18" charset="0"/>
                                    </a:rPr>
                                    <m:t>10</m:t>
                                  </m:r>
                                </m:sub>
                              </m:sSub>
                            </m:oMath>
                          </a14:m>
                          <a:r>
                            <a:rPr lang="zh-CN" sz="1000" kern="0">
                              <a:effectLst/>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rPr>
                                  </m:ctrlPr>
                                </m:sSubPr>
                                <m:e>
                                  <m:r>
                                    <m:rPr>
                                      <m:sty m:val="p"/>
                                    </m:rPr>
                                    <a:rPr lang="en-US" sz="1000" kern="0">
                                      <a:effectLst/>
                                      <a:latin typeface="Cambria Math" panose="02040503050406030204" pitchFamily="18" charset="0"/>
                                    </a:rPr>
                                    <m:t>k</m:t>
                                  </m:r>
                                </m:e>
                                <m:sub>
                                  <m:r>
                                    <a:rPr lang="en-US" sz="1000" kern="0">
                                      <a:effectLst/>
                                      <a:latin typeface="Cambria Math" panose="02040503050406030204" pitchFamily="18" charset="0"/>
                                    </a:rPr>
                                    <m:t>15</m:t>
                                  </m:r>
                                </m:sub>
                              </m:sSub>
                            </m:oMath>
                          </a14:m>
                          <a:r>
                            <a:rPr lang="zh-CN" sz="1000" kern="0">
                              <a:effectLst/>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tc>
                    <a:tc>
                      <a:txBody>
                        <a:bodyPr/>
                        <a:lstStyle/>
                        <a:p>
                          <a:pPr indent="127000" algn="ctr">
                            <a:lnSpc>
                              <a:spcPts val="1600"/>
                            </a:lnSpc>
                            <a:spcAft>
                              <a:spcPts val="0"/>
                            </a:spcAft>
                          </a:pPr>
                          <a:r>
                            <a:rPr lang="zh-CN" sz="1000" kern="0">
                              <a:effectLst/>
                            </a:rPr>
                            <a:t>度量分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tc>
                    <a:extLst>
                      <a:ext uri="{0D108BD9-81ED-4DB2-BD59-A6C34878D82A}">
                        <a16:rowId xmlns:a16="http://schemas.microsoft.com/office/drawing/2014/main" val="3153233479"/>
                      </a:ext>
                    </a:extLst>
                  </a:tr>
                  <a:tr h="251554">
                    <a:tc>
                      <a:txBody>
                        <a:bodyPr/>
                        <a:lstStyle/>
                        <a:p>
                          <a:pPr indent="127000" algn="ctr">
                            <a:lnSpc>
                              <a:spcPct val="150000"/>
                            </a:lnSpc>
                            <a:spcAft>
                              <a:spcPts val="0"/>
                            </a:spcAft>
                          </a:pPr>
                          <a:r>
                            <a:rPr lang="en-US" sz="1100" kern="0">
                              <a:effectLst/>
                            </a:rPr>
                            <a:t>13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0.952152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3364034816"/>
                      </a:ext>
                    </a:extLst>
                  </a:tr>
                  <a:tr h="251554">
                    <a:tc>
                      <a:txBody>
                        <a:bodyPr/>
                        <a:lstStyle/>
                        <a:p>
                          <a:pPr indent="127000" algn="ctr">
                            <a:lnSpc>
                              <a:spcPct val="150000"/>
                            </a:lnSpc>
                            <a:spcAft>
                              <a:spcPts val="0"/>
                            </a:spcAft>
                          </a:pPr>
                          <a:r>
                            <a:rPr lang="en-US" sz="1100" kern="0">
                              <a:effectLst/>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0.952174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3160675091"/>
                      </a:ext>
                    </a:extLst>
                  </a:tr>
                  <a:tr h="251554">
                    <a:tc>
                      <a:txBody>
                        <a:bodyPr/>
                        <a:lstStyle/>
                        <a:p>
                          <a:pPr indent="127000" algn="ctr">
                            <a:lnSpc>
                              <a:spcPct val="150000"/>
                            </a:lnSpc>
                            <a:spcAft>
                              <a:spcPts val="0"/>
                            </a:spcAft>
                          </a:pPr>
                          <a:r>
                            <a:rPr lang="en-US" sz="1100" kern="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0.952371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2974360838"/>
                      </a:ext>
                    </a:extLst>
                  </a:tr>
                  <a:tr h="251554">
                    <a:tc>
                      <a:txBody>
                        <a:bodyPr/>
                        <a:lstStyle/>
                        <a:p>
                          <a:pPr indent="127000" algn="ctr">
                            <a:lnSpc>
                              <a:spcPct val="150000"/>
                            </a:lnSpc>
                            <a:spcAft>
                              <a:spcPts val="0"/>
                            </a:spcAft>
                          </a:pPr>
                          <a:r>
                            <a:rPr lang="en-US" sz="1100" kern="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0.952374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3883279265"/>
                      </a:ext>
                    </a:extLst>
                  </a:tr>
                  <a:tr h="251554">
                    <a:tc>
                      <a:txBody>
                        <a:bodyPr/>
                        <a:lstStyle/>
                        <a:p>
                          <a:pPr indent="127000" algn="ctr">
                            <a:lnSpc>
                              <a:spcPct val="150000"/>
                            </a:lnSpc>
                            <a:spcAft>
                              <a:spcPts val="0"/>
                            </a:spcAft>
                          </a:pPr>
                          <a:r>
                            <a:rPr lang="en-US" sz="1100" kern="0">
                              <a:effectLst/>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0.9524125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3270508771"/>
                      </a:ext>
                    </a:extLst>
                  </a:tr>
                  <a:tr h="251554">
                    <a:tc>
                      <a:txBody>
                        <a:bodyPr/>
                        <a:lstStyle/>
                        <a:p>
                          <a:pPr indent="127000" algn="ctr">
                            <a:lnSpc>
                              <a:spcPct val="150000"/>
                            </a:lnSpc>
                            <a:spcAft>
                              <a:spcPts val="0"/>
                            </a:spcAft>
                          </a:pPr>
                          <a:r>
                            <a:rPr lang="en-US" sz="1100" kern="0">
                              <a:effectLst/>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0.952766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4095066463"/>
                      </a:ext>
                    </a:extLst>
                  </a:tr>
                  <a:tr h="251554">
                    <a:tc>
                      <a:txBody>
                        <a:bodyPr/>
                        <a:lstStyle/>
                        <a:p>
                          <a:pPr indent="127000" algn="ctr">
                            <a:lnSpc>
                              <a:spcPct val="150000"/>
                            </a:lnSpc>
                            <a:spcAft>
                              <a:spcPts val="0"/>
                            </a:spcAft>
                          </a:pPr>
                          <a:r>
                            <a:rPr lang="en-US" sz="1100" kern="0" dirty="0">
                              <a:solidFill>
                                <a:srgbClr val="FF0000"/>
                              </a:solidFill>
                              <a:effectLst/>
                            </a:rPr>
                            <a:t>0</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dirty="0">
                              <a:solidFill>
                                <a:srgbClr val="FF0000"/>
                              </a:solidFill>
                              <a:effectLst/>
                            </a:rPr>
                            <a:t>5</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dirty="0">
                              <a:solidFill>
                                <a:srgbClr val="FF0000"/>
                              </a:solidFill>
                              <a:effectLst/>
                            </a:rPr>
                            <a:t>2</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dirty="0">
                              <a:solidFill>
                                <a:srgbClr val="FF0000"/>
                              </a:solidFill>
                              <a:effectLst/>
                            </a:rPr>
                            <a:t>7</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dirty="0">
                              <a:solidFill>
                                <a:srgbClr val="FF0000"/>
                              </a:solidFill>
                              <a:effectLst/>
                            </a:rPr>
                            <a:t>0.9533185</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3539297329"/>
                      </a:ext>
                    </a:extLst>
                  </a:tr>
                </a:tbl>
              </a:graphicData>
            </a:graphic>
          </p:graphicFrame>
        </mc:Choice>
        <mc:Fallback xmlns="">
          <p:graphicFrame>
            <p:nvGraphicFramePr>
              <p:cNvPr id="6" name="内容占位符 6"/>
              <p:cNvGraphicFramePr>
                <a:graphicFrameLocks/>
              </p:cNvGraphicFramePr>
              <p:nvPr>
                <p:extLst>
                  <p:ext uri="{D42A27DB-BD31-4B8C-83A1-F6EECF244321}">
                    <p14:modId xmlns:p14="http://schemas.microsoft.com/office/powerpoint/2010/main" val="1554235868"/>
                  </p:ext>
                </p:extLst>
              </p:nvPr>
            </p:nvGraphicFramePr>
            <p:xfrm>
              <a:off x="1763688" y="1563638"/>
              <a:ext cx="6590973" cy="2197719"/>
            </p:xfrm>
            <a:graphic>
              <a:graphicData uri="http://schemas.openxmlformats.org/drawingml/2006/table">
                <a:tbl>
                  <a:tblPr firstRow="1" firstCol="1" bandRow="1">
                    <a:tableStyleId>{7E9639D4-E3E2-4D34-9284-5A2195B3D0D7}</a:tableStyleId>
                  </a:tblPr>
                  <a:tblGrid>
                    <a:gridCol w="1299519">
                      <a:extLst>
                        <a:ext uri="{9D8B030D-6E8A-4147-A177-3AD203B41FA5}">
                          <a16:colId xmlns:a16="http://schemas.microsoft.com/office/drawing/2014/main" val="1250225632"/>
                        </a:ext>
                      </a:extLst>
                    </a:gridCol>
                    <a:gridCol w="1300297">
                      <a:extLst>
                        <a:ext uri="{9D8B030D-6E8A-4147-A177-3AD203B41FA5}">
                          <a16:colId xmlns:a16="http://schemas.microsoft.com/office/drawing/2014/main" val="422769483"/>
                        </a:ext>
                      </a:extLst>
                    </a:gridCol>
                    <a:gridCol w="1308857">
                      <a:extLst>
                        <a:ext uri="{9D8B030D-6E8A-4147-A177-3AD203B41FA5}">
                          <a16:colId xmlns:a16="http://schemas.microsoft.com/office/drawing/2014/main" val="4104946668"/>
                        </a:ext>
                      </a:extLst>
                    </a:gridCol>
                    <a:gridCol w="1308857">
                      <a:extLst>
                        <a:ext uri="{9D8B030D-6E8A-4147-A177-3AD203B41FA5}">
                          <a16:colId xmlns:a16="http://schemas.microsoft.com/office/drawing/2014/main" val="3189261971"/>
                        </a:ext>
                      </a:extLst>
                    </a:gridCol>
                    <a:gridCol w="1373443">
                      <a:extLst>
                        <a:ext uri="{9D8B030D-6E8A-4147-A177-3AD203B41FA5}">
                          <a16:colId xmlns:a16="http://schemas.microsoft.com/office/drawing/2014/main" val="1888304798"/>
                        </a:ext>
                      </a:extLst>
                    </a:gridCol>
                  </a:tblGrid>
                  <a:tr h="436841">
                    <a:tc>
                      <a:txBody>
                        <a:bodyPr/>
                        <a:lstStyle/>
                        <a:p>
                          <a:endParaRPr lang="zh-CN"/>
                        </a:p>
                      </a:txBody>
                      <a:tcPr marL="70744" marR="70744" marT="0" marB="0">
                        <a:blipFill>
                          <a:blip r:embed="rId2"/>
                          <a:stretch>
                            <a:fillRect l="-469" t="-1389" r="-408451" b="-420833"/>
                          </a:stretch>
                        </a:blipFill>
                      </a:tcPr>
                    </a:tc>
                    <a:tc>
                      <a:txBody>
                        <a:bodyPr/>
                        <a:lstStyle/>
                        <a:p>
                          <a:endParaRPr lang="zh-CN"/>
                        </a:p>
                      </a:txBody>
                      <a:tcPr marL="70744" marR="70744" marT="0" marB="0">
                        <a:blipFill>
                          <a:blip r:embed="rId2"/>
                          <a:stretch>
                            <a:fillRect l="-100000" t="-1389" r="-306542" b="-420833"/>
                          </a:stretch>
                        </a:blipFill>
                      </a:tcPr>
                    </a:tc>
                    <a:tc>
                      <a:txBody>
                        <a:bodyPr/>
                        <a:lstStyle/>
                        <a:p>
                          <a:endParaRPr lang="zh-CN"/>
                        </a:p>
                      </a:txBody>
                      <a:tcPr marL="70744" marR="70744" marT="0" marB="0">
                        <a:blipFill>
                          <a:blip r:embed="rId2"/>
                          <a:stretch>
                            <a:fillRect l="-199070" t="-1389" r="-205116" b="-420833"/>
                          </a:stretch>
                        </a:blipFill>
                      </a:tcPr>
                    </a:tc>
                    <a:tc>
                      <a:txBody>
                        <a:bodyPr/>
                        <a:lstStyle/>
                        <a:p>
                          <a:endParaRPr lang="zh-CN"/>
                        </a:p>
                      </a:txBody>
                      <a:tcPr marL="70744" marR="70744" marT="0" marB="0">
                        <a:blipFill>
                          <a:blip r:embed="rId2"/>
                          <a:stretch>
                            <a:fillRect l="-299070" t="-1389" r="-105116" b="-420833"/>
                          </a:stretch>
                        </a:blipFill>
                      </a:tcPr>
                    </a:tc>
                    <a:tc>
                      <a:txBody>
                        <a:bodyPr/>
                        <a:lstStyle/>
                        <a:p>
                          <a:pPr indent="127000" algn="ctr">
                            <a:lnSpc>
                              <a:spcPts val="1600"/>
                            </a:lnSpc>
                            <a:spcAft>
                              <a:spcPts val="0"/>
                            </a:spcAft>
                          </a:pPr>
                          <a:r>
                            <a:rPr lang="zh-CN" sz="1000" kern="0">
                              <a:effectLst/>
                            </a:rPr>
                            <a:t>度量分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tc>
                    <a:extLst>
                      <a:ext uri="{0D108BD9-81ED-4DB2-BD59-A6C34878D82A}">
                        <a16:rowId xmlns:a16="http://schemas.microsoft.com/office/drawing/2014/main" val="3153233479"/>
                      </a:ext>
                    </a:extLst>
                  </a:tr>
                  <a:tr h="251554">
                    <a:tc>
                      <a:txBody>
                        <a:bodyPr/>
                        <a:lstStyle/>
                        <a:p>
                          <a:pPr indent="127000" algn="ctr">
                            <a:lnSpc>
                              <a:spcPct val="150000"/>
                            </a:lnSpc>
                            <a:spcAft>
                              <a:spcPts val="0"/>
                            </a:spcAft>
                          </a:pPr>
                          <a:r>
                            <a:rPr lang="en-US" sz="1100" kern="0">
                              <a:effectLst/>
                            </a:rPr>
                            <a:t>13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0.952152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3364034816"/>
                      </a:ext>
                    </a:extLst>
                  </a:tr>
                  <a:tr h="251554">
                    <a:tc>
                      <a:txBody>
                        <a:bodyPr/>
                        <a:lstStyle/>
                        <a:p>
                          <a:pPr indent="127000" algn="ctr">
                            <a:lnSpc>
                              <a:spcPct val="150000"/>
                            </a:lnSpc>
                            <a:spcAft>
                              <a:spcPts val="0"/>
                            </a:spcAft>
                          </a:pPr>
                          <a:r>
                            <a:rPr lang="en-US" sz="1100" kern="0">
                              <a:effectLst/>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0.952174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3160675091"/>
                      </a:ext>
                    </a:extLst>
                  </a:tr>
                  <a:tr h="251554">
                    <a:tc>
                      <a:txBody>
                        <a:bodyPr/>
                        <a:lstStyle/>
                        <a:p>
                          <a:pPr indent="127000" algn="ctr">
                            <a:lnSpc>
                              <a:spcPct val="150000"/>
                            </a:lnSpc>
                            <a:spcAft>
                              <a:spcPts val="0"/>
                            </a:spcAft>
                          </a:pPr>
                          <a:r>
                            <a:rPr lang="en-US" sz="1100" kern="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0.952371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2974360838"/>
                      </a:ext>
                    </a:extLst>
                  </a:tr>
                  <a:tr h="251554">
                    <a:tc>
                      <a:txBody>
                        <a:bodyPr/>
                        <a:lstStyle/>
                        <a:p>
                          <a:pPr indent="127000" algn="ctr">
                            <a:lnSpc>
                              <a:spcPct val="150000"/>
                            </a:lnSpc>
                            <a:spcAft>
                              <a:spcPts val="0"/>
                            </a:spcAft>
                          </a:pPr>
                          <a:r>
                            <a:rPr lang="en-US" sz="1100" kern="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0.952374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3883279265"/>
                      </a:ext>
                    </a:extLst>
                  </a:tr>
                  <a:tr h="251554">
                    <a:tc>
                      <a:txBody>
                        <a:bodyPr/>
                        <a:lstStyle/>
                        <a:p>
                          <a:pPr indent="127000" algn="ctr">
                            <a:lnSpc>
                              <a:spcPct val="150000"/>
                            </a:lnSpc>
                            <a:spcAft>
                              <a:spcPts val="0"/>
                            </a:spcAft>
                          </a:pPr>
                          <a:r>
                            <a:rPr lang="en-US" sz="1100" kern="0">
                              <a:effectLst/>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0.9524125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3270508771"/>
                      </a:ext>
                    </a:extLst>
                  </a:tr>
                  <a:tr h="251554">
                    <a:tc>
                      <a:txBody>
                        <a:bodyPr/>
                        <a:lstStyle/>
                        <a:p>
                          <a:pPr indent="127000" algn="ctr">
                            <a:lnSpc>
                              <a:spcPct val="150000"/>
                            </a:lnSpc>
                            <a:spcAft>
                              <a:spcPts val="0"/>
                            </a:spcAft>
                          </a:pPr>
                          <a:r>
                            <a:rPr lang="en-US" sz="1100" kern="0">
                              <a:effectLst/>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a:effectLst/>
                            </a:rPr>
                            <a:t>0.952766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4095066463"/>
                      </a:ext>
                    </a:extLst>
                  </a:tr>
                  <a:tr h="251554">
                    <a:tc>
                      <a:txBody>
                        <a:bodyPr/>
                        <a:lstStyle/>
                        <a:p>
                          <a:pPr indent="127000" algn="ctr">
                            <a:lnSpc>
                              <a:spcPct val="150000"/>
                            </a:lnSpc>
                            <a:spcAft>
                              <a:spcPts val="0"/>
                            </a:spcAft>
                          </a:pPr>
                          <a:r>
                            <a:rPr lang="en-US" sz="1100" kern="0" dirty="0">
                              <a:solidFill>
                                <a:srgbClr val="FF0000"/>
                              </a:solidFill>
                              <a:effectLst/>
                            </a:rPr>
                            <a:t>0</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dirty="0">
                              <a:solidFill>
                                <a:srgbClr val="FF0000"/>
                              </a:solidFill>
                              <a:effectLst/>
                            </a:rPr>
                            <a:t>5</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dirty="0">
                              <a:solidFill>
                                <a:srgbClr val="FF0000"/>
                              </a:solidFill>
                              <a:effectLst/>
                            </a:rPr>
                            <a:t>2</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dirty="0">
                              <a:solidFill>
                                <a:srgbClr val="FF0000"/>
                              </a:solidFill>
                              <a:effectLst/>
                            </a:rPr>
                            <a:t>7</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tc>
                      <a:txBody>
                        <a:bodyPr/>
                        <a:lstStyle/>
                        <a:p>
                          <a:pPr indent="127000" algn="ctr">
                            <a:lnSpc>
                              <a:spcPct val="150000"/>
                            </a:lnSpc>
                            <a:spcAft>
                              <a:spcPts val="0"/>
                            </a:spcAft>
                          </a:pPr>
                          <a:r>
                            <a:rPr lang="en-US" sz="1100" kern="0" dirty="0">
                              <a:solidFill>
                                <a:srgbClr val="FF0000"/>
                              </a:solidFill>
                              <a:effectLst/>
                            </a:rPr>
                            <a:t>0.9533185</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70744" marR="70744" marT="0" marB="0" anchor="b"/>
                    </a:tc>
                    <a:extLst>
                      <a:ext uri="{0D108BD9-81ED-4DB2-BD59-A6C34878D82A}">
                        <a16:rowId xmlns:a16="http://schemas.microsoft.com/office/drawing/2014/main" val="3539297329"/>
                      </a:ext>
                    </a:extLst>
                  </a:tr>
                </a:tbl>
              </a:graphicData>
            </a:graphic>
          </p:graphicFrame>
        </mc:Fallback>
      </mc:AlternateContent>
    </p:spTree>
    <p:extLst>
      <p:ext uri="{BB962C8B-B14F-4D97-AF65-F5344CB8AC3E}">
        <p14:creationId xmlns:p14="http://schemas.microsoft.com/office/powerpoint/2010/main" val="1344263022"/>
      </p:ext>
    </p:extLst>
  </p:cSld>
  <p:clrMapOvr>
    <a:masterClrMapping/>
  </p:clrMapOvr>
  <p:transition spd="slow" advClick="0" advTm="3000">
    <p:wip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5" name="内容占位符 6"/>
              <p:cNvGraphicFramePr>
                <a:graphicFrameLocks/>
              </p:cNvGraphicFramePr>
              <p:nvPr>
                <p:extLst>
                  <p:ext uri="{D42A27DB-BD31-4B8C-83A1-F6EECF244321}">
                    <p14:modId xmlns:p14="http://schemas.microsoft.com/office/powerpoint/2010/main" val="2448242294"/>
                  </p:ext>
                </p:extLst>
              </p:nvPr>
            </p:nvGraphicFramePr>
            <p:xfrm>
              <a:off x="1763688" y="1563638"/>
              <a:ext cx="6590973" cy="2197719"/>
            </p:xfrm>
            <a:graphic>
              <a:graphicData uri="http://schemas.openxmlformats.org/drawingml/2006/table">
                <a:tbl>
                  <a:tblPr firstRow="1" firstCol="1" bandRow="1">
                    <a:tableStyleId>{7E9639D4-E3E2-4D34-9284-5A2195B3D0D7}</a:tableStyleId>
                  </a:tblPr>
                  <a:tblGrid>
                    <a:gridCol w="1299519">
                      <a:extLst>
                        <a:ext uri="{9D8B030D-6E8A-4147-A177-3AD203B41FA5}">
                          <a16:colId xmlns:a16="http://schemas.microsoft.com/office/drawing/2014/main" val="1250225632"/>
                        </a:ext>
                      </a:extLst>
                    </a:gridCol>
                    <a:gridCol w="1300297">
                      <a:extLst>
                        <a:ext uri="{9D8B030D-6E8A-4147-A177-3AD203B41FA5}">
                          <a16:colId xmlns:a16="http://schemas.microsoft.com/office/drawing/2014/main" val="422769483"/>
                        </a:ext>
                      </a:extLst>
                    </a:gridCol>
                    <a:gridCol w="1308857">
                      <a:extLst>
                        <a:ext uri="{9D8B030D-6E8A-4147-A177-3AD203B41FA5}">
                          <a16:colId xmlns:a16="http://schemas.microsoft.com/office/drawing/2014/main" val="4104946668"/>
                        </a:ext>
                      </a:extLst>
                    </a:gridCol>
                    <a:gridCol w="1308857">
                      <a:extLst>
                        <a:ext uri="{9D8B030D-6E8A-4147-A177-3AD203B41FA5}">
                          <a16:colId xmlns:a16="http://schemas.microsoft.com/office/drawing/2014/main" val="3189261971"/>
                        </a:ext>
                      </a:extLst>
                    </a:gridCol>
                    <a:gridCol w="1373443">
                      <a:extLst>
                        <a:ext uri="{9D8B030D-6E8A-4147-A177-3AD203B41FA5}">
                          <a16:colId xmlns:a16="http://schemas.microsoft.com/office/drawing/2014/main" val="1888304798"/>
                        </a:ext>
                      </a:extLst>
                    </a:gridCol>
                  </a:tblGrid>
                  <a:tr h="436841">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4</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9</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14</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3</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r>
                            <a:rPr lang="zh-CN" sz="1000" kern="0">
                              <a:effectLst/>
                              <a:latin typeface="Times New Roman" panose="02020603050405020304" pitchFamily="18" charset="0"/>
                              <a:ea typeface="宋体" panose="02010600030101010101" pitchFamily="2" charset="-122"/>
                              <a:cs typeface="Times New Roman" panose="02020603050405020304" pitchFamily="18" charset="0"/>
                            </a:rPr>
                            <a:t>度量分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53233479"/>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0.9384495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364034816"/>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0.9384925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16067509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0.938506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974360838"/>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0.9385945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883279265"/>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0.938629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27050877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0.938634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4095066463"/>
                      </a:ext>
                    </a:extLst>
                  </a:tr>
                  <a:tr h="251554">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3</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0.938652</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539297329"/>
                      </a:ext>
                    </a:extLst>
                  </a:tr>
                </a:tbl>
              </a:graphicData>
            </a:graphic>
          </p:graphicFrame>
        </mc:Choice>
        <mc:Fallback xmlns="">
          <p:graphicFrame>
            <p:nvGraphicFramePr>
              <p:cNvPr id="5" name="内容占位符 6"/>
              <p:cNvGraphicFramePr>
                <a:graphicFrameLocks/>
              </p:cNvGraphicFramePr>
              <p:nvPr>
                <p:extLst>
                  <p:ext uri="{D42A27DB-BD31-4B8C-83A1-F6EECF244321}">
                    <p14:modId xmlns:p14="http://schemas.microsoft.com/office/powerpoint/2010/main" val="2448242294"/>
                  </p:ext>
                </p:extLst>
              </p:nvPr>
            </p:nvGraphicFramePr>
            <p:xfrm>
              <a:off x="1763688" y="1563638"/>
              <a:ext cx="6590973" cy="2197719"/>
            </p:xfrm>
            <a:graphic>
              <a:graphicData uri="http://schemas.openxmlformats.org/drawingml/2006/table">
                <a:tbl>
                  <a:tblPr firstRow="1" firstCol="1" bandRow="1">
                    <a:tableStyleId>{7E9639D4-E3E2-4D34-9284-5A2195B3D0D7}</a:tableStyleId>
                  </a:tblPr>
                  <a:tblGrid>
                    <a:gridCol w="1299519">
                      <a:extLst>
                        <a:ext uri="{9D8B030D-6E8A-4147-A177-3AD203B41FA5}">
                          <a16:colId xmlns:a16="http://schemas.microsoft.com/office/drawing/2014/main" val="1250225632"/>
                        </a:ext>
                      </a:extLst>
                    </a:gridCol>
                    <a:gridCol w="1300297">
                      <a:extLst>
                        <a:ext uri="{9D8B030D-6E8A-4147-A177-3AD203B41FA5}">
                          <a16:colId xmlns:a16="http://schemas.microsoft.com/office/drawing/2014/main" val="422769483"/>
                        </a:ext>
                      </a:extLst>
                    </a:gridCol>
                    <a:gridCol w="1308857">
                      <a:extLst>
                        <a:ext uri="{9D8B030D-6E8A-4147-A177-3AD203B41FA5}">
                          <a16:colId xmlns:a16="http://schemas.microsoft.com/office/drawing/2014/main" val="4104946668"/>
                        </a:ext>
                      </a:extLst>
                    </a:gridCol>
                    <a:gridCol w="1308857">
                      <a:extLst>
                        <a:ext uri="{9D8B030D-6E8A-4147-A177-3AD203B41FA5}">
                          <a16:colId xmlns:a16="http://schemas.microsoft.com/office/drawing/2014/main" val="3189261971"/>
                        </a:ext>
                      </a:extLst>
                    </a:gridCol>
                    <a:gridCol w="1373443">
                      <a:extLst>
                        <a:ext uri="{9D8B030D-6E8A-4147-A177-3AD203B41FA5}">
                          <a16:colId xmlns:a16="http://schemas.microsoft.com/office/drawing/2014/main" val="1888304798"/>
                        </a:ext>
                      </a:extLst>
                    </a:gridCol>
                  </a:tblGrid>
                  <a:tr h="436841">
                    <a:tc>
                      <a:txBody>
                        <a:bodyPr/>
                        <a:lstStyle/>
                        <a:p>
                          <a:endParaRPr lang="zh-CN"/>
                        </a:p>
                      </a:txBody>
                      <a:tcPr marL="68580" marR="68580" marT="0" marB="0">
                        <a:blipFill>
                          <a:blip r:embed="rId2"/>
                          <a:stretch>
                            <a:fillRect l="-469" t="-2778" r="-408451" b="-422222"/>
                          </a:stretch>
                        </a:blipFill>
                      </a:tcPr>
                    </a:tc>
                    <a:tc>
                      <a:txBody>
                        <a:bodyPr/>
                        <a:lstStyle/>
                        <a:p>
                          <a:endParaRPr lang="zh-CN"/>
                        </a:p>
                      </a:txBody>
                      <a:tcPr marL="68580" marR="68580" marT="0" marB="0">
                        <a:blipFill>
                          <a:blip r:embed="rId2"/>
                          <a:stretch>
                            <a:fillRect l="-100000" t="-2778" r="-306542" b="-422222"/>
                          </a:stretch>
                        </a:blipFill>
                      </a:tcPr>
                    </a:tc>
                    <a:tc>
                      <a:txBody>
                        <a:bodyPr/>
                        <a:lstStyle/>
                        <a:p>
                          <a:endParaRPr lang="zh-CN"/>
                        </a:p>
                      </a:txBody>
                      <a:tcPr marL="68580" marR="68580" marT="0" marB="0">
                        <a:blipFill>
                          <a:blip r:embed="rId2"/>
                          <a:stretch>
                            <a:fillRect l="-199070" t="-2778" r="-205116" b="-422222"/>
                          </a:stretch>
                        </a:blipFill>
                      </a:tcPr>
                    </a:tc>
                    <a:tc>
                      <a:txBody>
                        <a:bodyPr/>
                        <a:lstStyle/>
                        <a:p>
                          <a:endParaRPr lang="zh-CN"/>
                        </a:p>
                      </a:txBody>
                      <a:tcPr marL="68580" marR="68580" marT="0" marB="0">
                        <a:blipFill>
                          <a:blip r:embed="rId2"/>
                          <a:stretch>
                            <a:fillRect l="-299070" t="-2778" r="-105116" b="-422222"/>
                          </a:stretch>
                        </a:blipFill>
                      </a:tcPr>
                    </a:tc>
                    <a:tc>
                      <a:txBody>
                        <a:bodyPr/>
                        <a:lstStyle/>
                        <a:p>
                          <a:pPr indent="127000" algn="ctr">
                            <a:lnSpc>
                              <a:spcPts val="1600"/>
                            </a:lnSpc>
                            <a:spcAft>
                              <a:spcPts val="0"/>
                            </a:spcAft>
                          </a:pPr>
                          <a:r>
                            <a:rPr lang="zh-CN" sz="1000" kern="0">
                              <a:effectLst/>
                              <a:latin typeface="Times New Roman" panose="02020603050405020304" pitchFamily="18" charset="0"/>
                              <a:ea typeface="宋体" panose="02010600030101010101" pitchFamily="2" charset="-122"/>
                              <a:cs typeface="Times New Roman" panose="02020603050405020304" pitchFamily="18" charset="0"/>
                            </a:rPr>
                            <a:t>度量分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53233479"/>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0.9384495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364034816"/>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0.9384925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16067509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0.938506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974360838"/>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0.9385945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883279265"/>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0.938629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27050877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0.938634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4095066463"/>
                      </a:ext>
                    </a:extLst>
                  </a:tr>
                  <a:tr h="251554">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3</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0.938652</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539297329"/>
                      </a:ext>
                    </a:extLst>
                  </a:tr>
                </a:tbl>
              </a:graphicData>
            </a:graphic>
          </p:graphicFrame>
        </mc:Fallback>
      </mc:AlternateContent>
    </p:spTree>
    <p:extLst>
      <p:ext uri="{BB962C8B-B14F-4D97-AF65-F5344CB8AC3E}">
        <p14:creationId xmlns:p14="http://schemas.microsoft.com/office/powerpoint/2010/main" val="943329528"/>
      </p:ext>
    </p:extLst>
  </p:cSld>
  <p:clrMapOvr>
    <a:masterClrMapping/>
  </p:clrMapOvr>
  <p:transition spd="slow" advClick="0" advTm="3000">
    <p:wip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8" name="内容占位符 6"/>
              <p:cNvGraphicFramePr>
                <a:graphicFrameLocks/>
              </p:cNvGraphicFramePr>
              <p:nvPr>
                <p:extLst>
                  <p:ext uri="{D42A27DB-BD31-4B8C-83A1-F6EECF244321}">
                    <p14:modId xmlns:p14="http://schemas.microsoft.com/office/powerpoint/2010/main" val="180961354"/>
                  </p:ext>
                </p:extLst>
              </p:nvPr>
            </p:nvGraphicFramePr>
            <p:xfrm>
              <a:off x="1763688" y="1563638"/>
              <a:ext cx="6590973" cy="2197719"/>
            </p:xfrm>
            <a:graphic>
              <a:graphicData uri="http://schemas.openxmlformats.org/drawingml/2006/table">
                <a:tbl>
                  <a:tblPr firstRow="1" firstCol="1" bandRow="1">
                    <a:tableStyleId>{7E9639D4-E3E2-4D34-9284-5A2195B3D0D7}</a:tableStyleId>
                  </a:tblPr>
                  <a:tblGrid>
                    <a:gridCol w="1299519">
                      <a:extLst>
                        <a:ext uri="{9D8B030D-6E8A-4147-A177-3AD203B41FA5}">
                          <a16:colId xmlns:a16="http://schemas.microsoft.com/office/drawing/2014/main" val="1250225632"/>
                        </a:ext>
                      </a:extLst>
                    </a:gridCol>
                    <a:gridCol w="1300297">
                      <a:extLst>
                        <a:ext uri="{9D8B030D-6E8A-4147-A177-3AD203B41FA5}">
                          <a16:colId xmlns:a16="http://schemas.microsoft.com/office/drawing/2014/main" val="422769483"/>
                        </a:ext>
                      </a:extLst>
                    </a:gridCol>
                    <a:gridCol w="1308857">
                      <a:extLst>
                        <a:ext uri="{9D8B030D-6E8A-4147-A177-3AD203B41FA5}">
                          <a16:colId xmlns:a16="http://schemas.microsoft.com/office/drawing/2014/main" val="4104946668"/>
                        </a:ext>
                      </a:extLst>
                    </a:gridCol>
                    <a:gridCol w="1308857">
                      <a:extLst>
                        <a:ext uri="{9D8B030D-6E8A-4147-A177-3AD203B41FA5}">
                          <a16:colId xmlns:a16="http://schemas.microsoft.com/office/drawing/2014/main" val="3189261971"/>
                        </a:ext>
                      </a:extLst>
                    </a:gridCol>
                    <a:gridCol w="1373443">
                      <a:extLst>
                        <a:ext uri="{9D8B030D-6E8A-4147-A177-3AD203B41FA5}">
                          <a16:colId xmlns:a16="http://schemas.microsoft.com/office/drawing/2014/main" val="1888304798"/>
                        </a:ext>
                      </a:extLst>
                    </a:gridCol>
                  </a:tblGrid>
                  <a:tr h="436841">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8</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13</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2</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7</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r>
                            <a:rPr lang="zh-CN" sz="1000" kern="0">
                              <a:effectLst/>
                              <a:latin typeface="Times New Roman" panose="02020603050405020304" pitchFamily="18" charset="0"/>
                              <a:ea typeface="宋体" panose="02010600030101010101" pitchFamily="2" charset="-122"/>
                              <a:cs typeface="Times New Roman" panose="02020603050405020304" pitchFamily="18" charset="0"/>
                            </a:rPr>
                            <a:t>度量分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53233479"/>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0.9570985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364034816"/>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0.95713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16067509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0.9571695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974360838"/>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0.9572065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883279265"/>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0.9572265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27050877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0.9574545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4095066463"/>
                      </a:ext>
                    </a:extLst>
                  </a:tr>
                  <a:tr h="251554">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0</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5</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2</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0.9578595</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539297329"/>
                      </a:ext>
                    </a:extLst>
                  </a:tr>
                </a:tbl>
              </a:graphicData>
            </a:graphic>
          </p:graphicFrame>
        </mc:Choice>
        <mc:Fallback xmlns="">
          <p:graphicFrame>
            <p:nvGraphicFramePr>
              <p:cNvPr id="8" name="内容占位符 6"/>
              <p:cNvGraphicFramePr>
                <a:graphicFrameLocks/>
              </p:cNvGraphicFramePr>
              <p:nvPr>
                <p:extLst>
                  <p:ext uri="{D42A27DB-BD31-4B8C-83A1-F6EECF244321}">
                    <p14:modId xmlns:p14="http://schemas.microsoft.com/office/powerpoint/2010/main" val="180961354"/>
                  </p:ext>
                </p:extLst>
              </p:nvPr>
            </p:nvGraphicFramePr>
            <p:xfrm>
              <a:off x="1763688" y="1563638"/>
              <a:ext cx="6590973" cy="2197719"/>
            </p:xfrm>
            <a:graphic>
              <a:graphicData uri="http://schemas.openxmlformats.org/drawingml/2006/table">
                <a:tbl>
                  <a:tblPr firstRow="1" firstCol="1" bandRow="1">
                    <a:tableStyleId>{7E9639D4-E3E2-4D34-9284-5A2195B3D0D7}</a:tableStyleId>
                  </a:tblPr>
                  <a:tblGrid>
                    <a:gridCol w="1299519">
                      <a:extLst>
                        <a:ext uri="{9D8B030D-6E8A-4147-A177-3AD203B41FA5}">
                          <a16:colId xmlns:a16="http://schemas.microsoft.com/office/drawing/2014/main" val="1250225632"/>
                        </a:ext>
                      </a:extLst>
                    </a:gridCol>
                    <a:gridCol w="1300297">
                      <a:extLst>
                        <a:ext uri="{9D8B030D-6E8A-4147-A177-3AD203B41FA5}">
                          <a16:colId xmlns:a16="http://schemas.microsoft.com/office/drawing/2014/main" val="422769483"/>
                        </a:ext>
                      </a:extLst>
                    </a:gridCol>
                    <a:gridCol w="1308857">
                      <a:extLst>
                        <a:ext uri="{9D8B030D-6E8A-4147-A177-3AD203B41FA5}">
                          <a16:colId xmlns:a16="http://schemas.microsoft.com/office/drawing/2014/main" val="4104946668"/>
                        </a:ext>
                      </a:extLst>
                    </a:gridCol>
                    <a:gridCol w="1308857">
                      <a:extLst>
                        <a:ext uri="{9D8B030D-6E8A-4147-A177-3AD203B41FA5}">
                          <a16:colId xmlns:a16="http://schemas.microsoft.com/office/drawing/2014/main" val="3189261971"/>
                        </a:ext>
                      </a:extLst>
                    </a:gridCol>
                    <a:gridCol w="1373443">
                      <a:extLst>
                        <a:ext uri="{9D8B030D-6E8A-4147-A177-3AD203B41FA5}">
                          <a16:colId xmlns:a16="http://schemas.microsoft.com/office/drawing/2014/main" val="1888304798"/>
                        </a:ext>
                      </a:extLst>
                    </a:gridCol>
                  </a:tblGrid>
                  <a:tr h="436841">
                    <a:tc>
                      <a:txBody>
                        <a:bodyPr/>
                        <a:lstStyle/>
                        <a:p>
                          <a:endParaRPr lang="zh-CN"/>
                        </a:p>
                      </a:txBody>
                      <a:tcPr marL="68580" marR="68580" marT="0" marB="0">
                        <a:blipFill>
                          <a:blip r:embed="rId2"/>
                          <a:stretch>
                            <a:fillRect l="-469" t="-2778" r="-408451" b="-422222"/>
                          </a:stretch>
                        </a:blipFill>
                      </a:tcPr>
                    </a:tc>
                    <a:tc>
                      <a:txBody>
                        <a:bodyPr/>
                        <a:lstStyle/>
                        <a:p>
                          <a:endParaRPr lang="zh-CN"/>
                        </a:p>
                      </a:txBody>
                      <a:tcPr marL="68580" marR="68580" marT="0" marB="0">
                        <a:blipFill>
                          <a:blip r:embed="rId2"/>
                          <a:stretch>
                            <a:fillRect l="-100000" t="-2778" r="-306542" b="-422222"/>
                          </a:stretch>
                        </a:blipFill>
                      </a:tcPr>
                    </a:tc>
                    <a:tc>
                      <a:txBody>
                        <a:bodyPr/>
                        <a:lstStyle/>
                        <a:p>
                          <a:endParaRPr lang="zh-CN"/>
                        </a:p>
                      </a:txBody>
                      <a:tcPr marL="68580" marR="68580" marT="0" marB="0">
                        <a:blipFill>
                          <a:blip r:embed="rId2"/>
                          <a:stretch>
                            <a:fillRect l="-199070" t="-2778" r="-205116" b="-422222"/>
                          </a:stretch>
                        </a:blipFill>
                      </a:tcPr>
                    </a:tc>
                    <a:tc>
                      <a:txBody>
                        <a:bodyPr/>
                        <a:lstStyle/>
                        <a:p>
                          <a:endParaRPr lang="zh-CN"/>
                        </a:p>
                      </a:txBody>
                      <a:tcPr marL="68580" marR="68580" marT="0" marB="0">
                        <a:blipFill>
                          <a:blip r:embed="rId2"/>
                          <a:stretch>
                            <a:fillRect l="-299070" t="-2778" r="-105116" b="-422222"/>
                          </a:stretch>
                        </a:blipFill>
                      </a:tcPr>
                    </a:tc>
                    <a:tc>
                      <a:txBody>
                        <a:bodyPr/>
                        <a:lstStyle/>
                        <a:p>
                          <a:pPr indent="127000" algn="ctr">
                            <a:lnSpc>
                              <a:spcPts val="1600"/>
                            </a:lnSpc>
                            <a:spcAft>
                              <a:spcPts val="0"/>
                            </a:spcAft>
                          </a:pPr>
                          <a:r>
                            <a:rPr lang="zh-CN" sz="1000" kern="0">
                              <a:effectLst/>
                              <a:latin typeface="Times New Roman" panose="02020603050405020304" pitchFamily="18" charset="0"/>
                              <a:ea typeface="宋体" panose="02010600030101010101" pitchFamily="2" charset="-122"/>
                              <a:cs typeface="Times New Roman" panose="02020603050405020304" pitchFamily="18" charset="0"/>
                            </a:rPr>
                            <a:t>度量分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53233479"/>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0.9570985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364034816"/>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0.95713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16067509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0.9571695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974360838"/>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0.9572065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883279265"/>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0.9572265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27050877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8</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0.9574545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4095066463"/>
                      </a:ext>
                    </a:extLst>
                  </a:tr>
                  <a:tr h="251554">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0</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5</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2</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0.9578595</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539297329"/>
                      </a:ext>
                    </a:extLst>
                  </a:tr>
                </a:tbl>
              </a:graphicData>
            </a:graphic>
          </p:graphicFrame>
        </mc:Fallback>
      </mc:AlternateContent>
    </p:spTree>
    <p:extLst>
      <p:ext uri="{BB962C8B-B14F-4D97-AF65-F5344CB8AC3E}">
        <p14:creationId xmlns:p14="http://schemas.microsoft.com/office/powerpoint/2010/main" val="3480933710"/>
      </p:ext>
    </p:extLst>
  </p:cSld>
  <p:clrMapOvr>
    <a:masterClrMapping/>
  </p:clrMapOvr>
  <p:transition spd="slow" advClick="0" advTm="3000">
    <p:wip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5" name="内容占位符 6"/>
              <p:cNvGraphicFramePr>
                <a:graphicFrameLocks/>
              </p:cNvGraphicFramePr>
              <p:nvPr>
                <p:extLst>
                  <p:ext uri="{D42A27DB-BD31-4B8C-83A1-F6EECF244321}">
                    <p14:modId xmlns:p14="http://schemas.microsoft.com/office/powerpoint/2010/main" val="831420818"/>
                  </p:ext>
                </p:extLst>
              </p:nvPr>
            </p:nvGraphicFramePr>
            <p:xfrm>
              <a:off x="1763688" y="1563638"/>
              <a:ext cx="6590973" cy="2197719"/>
            </p:xfrm>
            <a:graphic>
              <a:graphicData uri="http://schemas.openxmlformats.org/drawingml/2006/table">
                <a:tbl>
                  <a:tblPr firstRow="1" firstCol="1" bandRow="1">
                    <a:tableStyleId>{7E9639D4-E3E2-4D34-9284-5A2195B3D0D7}</a:tableStyleId>
                  </a:tblPr>
                  <a:tblGrid>
                    <a:gridCol w="1299519">
                      <a:extLst>
                        <a:ext uri="{9D8B030D-6E8A-4147-A177-3AD203B41FA5}">
                          <a16:colId xmlns:a16="http://schemas.microsoft.com/office/drawing/2014/main" val="1250225632"/>
                        </a:ext>
                      </a:extLst>
                    </a:gridCol>
                    <a:gridCol w="1300297">
                      <a:extLst>
                        <a:ext uri="{9D8B030D-6E8A-4147-A177-3AD203B41FA5}">
                          <a16:colId xmlns:a16="http://schemas.microsoft.com/office/drawing/2014/main" val="422769483"/>
                        </a:ext>
                      </a:extLst>
                    </a:gridCol>
                    <a:gridCol w="1308857">
                      <a:extLst>
                        <a:ext uri="{9D8B030D-6E8A-4147-A177-3AD203B41FA5}">
                          <a16:colId xmlns:a16="http://schemas.microsoft.com/office/drawing/2014/main" val="4104946668"/>
                        </a:ext>
                      </a:extLst>
                    </a:gridCol>
                    <a:gridCol w="1308857">
                      <a:extLst>
                        <a:ext uri="{9D8B030D-6E8A-4147-A177-3AD203B41FA5}">
                          <a16:colId xmlns:a16="http://schemas.microsoft.com/office/drawing/2014/main" val="3189261971"/>
                        </a:ext>
                      </a:extLst>
                    </a:gridCol>
                    <a:gridCol w="1373443">
                      <a:extLst>
                        <a:ext uri="{9D8B030D-6E8A-4147-A177-3AD203B41FA5}">
                          <a16:colId xmlns:a16="http://schemas.microsoft.com/office/drawing/2014/main" val="1888304798"/>
                        </a:ext>
                      </a:extLst>
                    </a:gridCol>
                  </a:tblGrid>
                  <a:tr h="436841">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12</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1</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6</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14:m>
                            <m:oMath xmlns:m="http://schemas.openxmlformats.org/officeDocument/2006/math">
                              <m:sSub>
                                <m:sSubPr>
                                  <m:ctrlPr>
                                    <a:rPr lang="zh-CN" sz="1000" i="1" kern="100">
                                      <a:effectLst/>
                                      <a:latin typeface="Cambria Math" panose="02040503050406030204" pitchFamily="18" charset="0"/>
                                      <a:ea typeface="Cambria Math" panose="02040503050406030204" pitchFamily="18" charset="0"/>
                                      <a:cs typeface="Times New Roman" panose="02020603050405020304" pitchFamily="18" charset="0"/>
                                    </a:rPr>
                                  </m:ctrlPr>
                                </m:sSubPr>
                                <m:e>
                                  <m:r>
                                    <m:rPr>
                                      <m:sty m:val="p"/>
                                    </m:rPr>
                                    <a:rPr lang="en-US" sz="1000" kern="0">
                                      <a:effectLst/>
                                      <a:latin typeface="Cambria Math" panose="02040503050406030204" pitchFamily="18" charset="0"/>
                                      <a:ea typeface="宋体" panose="02010600030101010101" pitchFamily="2" charset="-122"/>
                                      <a:cs typeface="Times New Roman" panose="02020603050405020304" pitchFamily="18" charset="0"/>
                                    </a:rPr>
                                    <m:t>k</m:t>
                                  </m:r>
                                </m:e>
                                <m:sub>
                                  <m:r>
                                    <a:rPr lang="en-US" sz="1000" kern="0">
                                      <a:effectLst/>
                                      <a:latin typeface="Cambria Math" panose="02040503050406030204" pitchFamily="18" charset="0"/>
                                      <a:ea typeface="宋体" panose="02010600030101010101" pitchFamily="2" charset="-122"/>
                                      <a:cs typeface="Times New Roman" panose="02020603050405020304" pitchFamily="18" charset="0"/>
                                    </a:rPr>
                                    <m:t>11</m:t>
                                  </m:r>
                                </m:sub>
                              </m:sSub>
                            </m:oMath>
                          </a14:m>
                          <a:r>
                            <a:rPr lang="zh-CN" sz="1000" kern="0">
                              <a:effectLst/>
                              <a:latin typeface="Times New Roman" panose="02020603050405020304" pitchFamily="18" charset="0"/>
                              <a:ea typeface="宋体" panose="02010600030101010101" pitchFamily="2" charset="-122"/>
                              <a:cs typeface="Times New Roman" panose="02020603050405020304" pitchFamily="18" charset="0"/>
                            </a:rPr>
                            <a:t>后四位取值</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ts val="1600"/>
                            </a:lnSpc>
                            <a:spcAft>
                              <a:spcPts val="0"/>
                            </a:spcAft>
                          </a:pPr>
                          <a:r>
                            <a:rPr lang="zh-CN" sz="1000" kern="0">
                              <a:effectLst/>
                              <a:latin typeface="Times New Roman" panose="02020603050405020304" pitchFamily="18" charset="0"/>
                              <a:ea typeface="宋体" panose="02010600030101010101" pitchFamily="2" charset="-122"/>
                              <a:cs typeface="Times New Roman" panose="02020603050405020304" pitchFamily="18" charset="0"/>
                            </a:rPr>
                            <a:t>度量分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53233479"/>
                      </a:ext>
                    </a:extLst>
                  </a:tr>
                  <a:tr h="251554">
                    <a:tc>
                      <a:txBody>
                        <a:bodyPr/>
                        <a:lstStyle/>
                        <a:p>
                          <a:pPr indent="127000" algn="ctr">
                            <a:lnSpc>
                              <a:spcPct val="150000"/>
                            </a:lnSpc>
                            <a:spcAft>
                              <a:spcPts val="0"/>
                            </a:spcAft>
                          </a:pPr>
                          <a:r>
                            <a:rPr lang="en-US" sz="1100" kern="0" dirty="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0.830743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364034816"/>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0.8309515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16067509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0.8312265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974360838"/>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0.831524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883279265"/>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0.8315825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27050877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0.831855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4095066463"/>
                      </a:ext>
                    </a:extLst>
                  </a:tr>
                  <a:tr h="251554">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3</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0.8327175</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539297329"/>
                      </a:ext>
                    </a:extLst>
                  </a:tr>
                </a:tbl>
              </a:graphicData>
            </a:graphic>
          </p:graphicFrame>
        </mc:Choice>
        <mc:Fallback xmlns="">
          <p:graphicFrame>
            <p:nvGraphicFramePr>
              <p:cNvPr id="5" name="内容占位符 6"/>
              <p:cNvGraphicFramePr>
                <a:graphicFrameLocks/>
              </p:cNvGraphicFramePr>
              <p:nvPr>
                <p:extLst>
                  <p:ext uri="{D42A27DB-BD31-4B8C-83A1-F6EECF244321}">
                    <p14:modId xmlns:p14="http://schemas.microsoft.com/office/powerpoint/2010/main" val="831420818"/>
                  </p:ext>
                </p:extLst>
              </p:nvPr>
            </p:nvGraphicFramePr>
            <p:xfrm>
              <a:off x="1763688" y="1563638"/>
              <a:ext cx="6590973" cy="2197719"/>
            </p:xfrm>
            <a:graphic>
              <a:graphicData uri="http://schemas.openxmlformats.org/drawingml/2006/table">
                <a:tbl>
                  <a:tblPr firstRow="1" firstCol="1" bandRow="1">
                    <a:tableStyleId>{7E9639D4-E3E2-4D34-9284-5A2195B3D0D7}</a:tableStyleId>
                  </a:tblPr>
                  <a:tblGrid>
                    <a:gridCol w="1299519">
                      <a:extLst>
                        <a:ext uri="{9D8B030D-6E8A-4147-A177-3AD203B41FA5}">
                          <a16:colId xmlns:a16="http://schemas.microsoft.com/office/drawing/2014/main" val="1250225632"/>
                        </a:ext>
                      </a:extLst>
                    </a:gridCol>
                    <a:gridCol w="1300297">
                      <a:extLst>
                        <a:ext uri="{9D8B030D-6E8A-4147-A177-3AD203B41FA5}">
                          <a16:colId xmlns:a16="http://schemas.microsoft.com/office/drawing/2014/main" val="422769483"/>
                        </a:ext>
                      </a:extLst>
                    </a:gridCol>
                    <a:gridCol w="1308857">
                      <a:extLst>
                        <a:ext uri="{9D8B030D-6E8A-4147-A177-3AD203B41FA5}">
                          <a16:colId xmlns:a16="http://schemas.microsoft.com/office/drawing/2014/main" val="4104946668"/>
                        </a:ext>
                      </a:extLst>
                    </a:gridCol>
                    <a:gridCol w="1308857">
                      <a:extLst>
                        <a:ext uri="{9D8B030D-6E8A-4147-A177-3AD203B41FA5}">
                          <a16:colId xmlns:a16="http://schemas.microsoft.com/office/drawing/2014/main" val="3189261971"/>
                        </a:ext>
                      </a:extLst>
                    </a:gridCol>
                    <a:gridCol w="1373443">
                      <a:extLst>
                        <a:ext uri="{9D8B030D-6E8A-4147-A177-3AD203B41FA5}">
                          <a16:colId xmlns:a16="http://schemas.microsoft.com/office/drawing/2014/main" val="1888304798"/>
                        </a:ext>
                      </a:extLst>
                    </a:gridCol>
                  </a:tblGrid>
                  <a:tr h="436841">
                    <a:tc>
                      <a:txBody>
                        <a:bodyPr/>
                        <a:lstStyle/>
                        <a:p>
                          <a:endParaRPr lang="zh-CN"/>
                        </a:p>
                      </a:txBody>
                      <a:tcPr marL="68580" marR="68580" marT="0" marB="0">
                        <a:blipFill>
                          <a:blip r:embed="rId2"/>
                          <a:stretch>
                            <a:fillRect l="-469" t="-2778" r="-408451" b="-422222"/>
                          </a:stretch>
                        </a:blipFill>
                      </a:tcPr>
                    </a:tc>
                    <a:tc>
                      <a:txBody>
                        <a:bodyPr/>
                        <a:lstStyle/>
                        <a:p>
                          <a:endParaRPr lang="zh-CN"/>
                        </a:p>
                      </a:txBody>
                      <a:tcPr marL="68580" marR="68580" marT="0" marB="0">
                        <a:blipFill>
                          <a:blip r:embed="rId2"/>
                          <a:stretch>
                            <a:fillRect l="-100000" t="-2778" r="-306542" b="-422222"/>
                          </a:stretch>
                        </a:blipFill>
                      </a:tcPr>
                    </a:tc>
                    <a:tc>
                      <a:txBody>
                        <a:bodyPr/>
                        <a:lstStyle/>
                        <a:p>
                          <a:endParaRPr lang="zh-CN"/>
                        </a:p>
                      </a:txBody>
                      <a:tcPr marL="68580" marR="68580" marT="0" marB="0">
                        <a:blipFill>
                          <a:blip r:embed="rId2"/>
                          <a:stretch>
                            <a:fillRect l="-199070" t="-2778" r="-205116" b="-422222"/>
                          </a:stretch>
                        </a:blipFill>
                      </a:tcPr>
                    </a:tc>
                    <a:tc>
                      <a:txBody>
                        <a:bodyPr/>
                        <a:lstStyle/>
                        <a:p>
                          <a:endParaRPr lang="zh-CN"/>
                        </a:p>
                      </a:txBody>
                      <a:tcPr marL="68580" marR="68580" marT="0" marB="0">
                        <a:blipFill>
                          <a:blip r:embed="rId2"/>
                          <a:stretch>
                            <a:fillRect l="-299070" t="-2778" r="-105116" b="-422222"/>
                          </a:stretch>
                        </a:blipFill>
                      </a:tcPr>
                    </a:tc>
                    <a:tc>
                      <a:txBody>
                        <a:bodyPr/>
                        <a:lstStyle/>
                        <a:p>
                          <a:pPr indent="127000" algn="ctr">
                            <a:lnSpc>
                              <a:spcPts val="1600"/>
                            </a:lnSpc>
                            <a:spcAft>
                              <a:spcPts val="0"/>
                            </a:spcAft>
                          </a:pPr>
                          <a:r>
                            <a:rPr lang="zh-CN" sz="1000" kern="0">
                              <a:effectLst/>
                              <a:latin typeface="Times New Roman" panose="02020603050405020304" pitchFamily="18" charset="0"/>
                              <a:ea typeface="宋体" panose="02010600030101010101" pitchFamily="2" charset="-122"/>
                              <a:cs typeface="Times New Roman" panose="02020603050405020304" pitchFamily="18" charset="0"/>
                            </a:rPr>
                            <a:t>度量分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53233479"/>
                      </a:ext>
                    </a:extLst>
                  </a:tr>
                  <a:tr h="251554">
                    <a:tc>
                      <a:txBody>
                        <a:bodyPr/>
                        <a:lstStyle/>
                        <a:p>
                          <a:pPr indent="127000" algn="ctr">
                            <a:lnSpc>
                              <a:spcPct val="150000"/>
                            </a:lnSpc>
                            <a:spcAft>
                              <a:spcPts val="0"/>
                            </a:spcAft>
                          </a:pPr>
                          <a:r>
                            <a:rPr lang="en-US" sz="1100" kern="0" dirty="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0.830743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364034816"/>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0.8309515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16067509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0.8312265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974360838"/>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7</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3</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0.831524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883279265"/>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0.8315825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270508771"/>
                      </a:ext>
                    </a:extLst>
                  </a:tr>
                  <a:tr h="251554">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9</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12</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a:solidFill>
                                <a:srgbClr val="000000"/>
                              </a:solidFill>
                              <a:effectLst/>
                              <a:latin typeface="等线" panose="02010600030101010101" pitchFamily="2" charset="-122"/>
                              <a:ea typeface="宋体" panose="02010600030101010101" pitchFamily="2" charset="-122"/>
                              <a:cs typeface="Times New Roman" panose="02020603050405020304" pitchFamily="18" charset="0"/>
                            </a:rPr>
                            <a:t>0.831855</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4095066463"/>
                      </a:ext>
                    </a:extLst>
                  </a:tr>
                  <a:tr h="251554">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4</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1</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6</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3</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tc>
                      <a:txBody>
                        <a:bodyPr/>
                        <a:lstStyle/>
                        <a:p>
                          <a:pPr indent="127000" algn="ctr">
                            <a:lnSpc>
                              <a:spcPct val="150000"/>
                            </a:lnSpc>
                            <a:spcAft>
                              <a:spcPts val="0"/>
                            </a:spcAft>
                          </a:pPr>
                          <a:r>
                            <a:rPr lang="en-US" sz="1100" kern="0" dirty="0">
                              <a:solidFill>
                                <a:srgbClr val="FF0000"/>
                              </a:solidFill>
                              <a:effectLst/>
                              <a:latin typeface="等线" panose="02010600030101010101" pitchFamily="2" charset="-122"/>
                              <a:ea typeface="宋体" panose="02010600030101010101" pitchFamily="2" charset="-122"/>
                              <a:cs typeface="Times New Roman" panose="02020603050405020304" pitchFamily="18" charset="0"/>
                            </a:rPr>
                            <a:t>0.8327175</a:t>
                          </a:r>
                          <a:endParaRPr lang="zh-CN" sz="12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539297329"/>
                      </a:ext>
                    </a:extLst>
                  </a:tr>
                </a:tbl>
              </a:graphicData>
            </a:graphic>
          </p:graphicFrame>
        </mc:Fallback>
      </mc:AlternateContent>
    </p:spTree>
    <p:extLst>
      <p:ext uri="{BB962C8B-B14F-4D97-AF65-F5344CB8AC3E}">
        <p14:creationId xmlns:p14="http://schemas.microsoft.com/office/powerpoint/2010/main" val="2981770769"/>
      </p:ext>
    </p:extLst>
  </p:cSld>
  <p:clrMapOvr>
    <a:masterClrMapping/>
  </p:clrMapOvr>
  <p:transition spd="slow" advClick="0" advTm="3000">
    <p:wip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2590961" y="2465102"/>
            <a:ext cx="3960444" cy="504056"/>
          </a:xfrm>
          <a:custGeom>
            <a:avLst/>
            <a:gdLst/>
            <a:ahLst/>
            <a:cxnLst/>
            <a:rect l="l" t="t" r="r" b="b"/>
            <a:pathLst>
              <a:path w="3960444" h="504056">
                <a:moveTo>
                  <a:pt x="2" y="0"/>
                </a:moveTo>
                <a:lnTo>
                  <a:pt x="3960440" y="0"/>
                </a:lnTo>
                <a:lnTo>
                  <a:pt x="3708414" y="252026"/>
                </a:lnTo>
                <a:lnTo>
                  <a:pt x="3960444" y="504056"/>
                </a:lnTo>
                <a:lnTo>
                  <a:pt x="0" y="504056"/>
                </a:lnTo>
                <a:lnTo>
                  <a:pt x="252029" y="25202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TextBox 24"/>
          <p:cNvSpPr txBox="1"/>
          <p:nvPr/>
        </p:nvSpPr>
        <p:spPr>
          <a:xfrm>
            <a:off x="2926230" y="2517074"/>
            <a:ext cx="3163937" cy="400110"/>
          </a:xfrm>
          <a:prstGeom prst="rect">
            <a:avLst/>
          </a:prstGeom>
          <a:noFill/>
        </p:spPr>
        <p:txBody>
          <a:bodyPr wrap="square" rtlCol="0">
            <a:spAutoFit/>
          </a:bodyPr>
          <a:lstStyle/>
          <a:p>
            <a:pPr algn="ctr"/>
            <a:r>
              <a:rPr lang="zh-CN" altLang="en-US" sz="2000" b="1" spc="300" dirty="0" smtClean="0">
                <a:solidFill>
                  <a:schemeClr val="bg1"/>
                </a:solidFill>
                <a:cs typeface="+mn-ea"/>
                <a:sym typeface="+mn-lt"/>
              </a:rPr>
              <a:t>预防措施</a:t>
            </a:r>
            <a:endParaRPr lang="zh-CN" altLang="en-US" sz="2000" b="1" spc="300" dirty="0">
              <a:solidFill>
                <a:schemeClr val="bg1"/>
              </a:solidFill>
              <a:cs typeface="+mn-ea"/>
              <a:sym typeface="+mn-lt"/>
            </a:endParaRPr>
          </a:p>
        </p:txBody>
      </p:sp>
      <p:sp>
        <p:nvSpPr>
          <p:cNvPr id="30" name="TextBox 29"/>
          <p:cNvSpPr txBox="1"/>
          <p:nvPr/>
        </p:nvSpPr>
        <p:spPr>
          <a:xfrm>
            <a:off x="4716016" y="3222745"/>
            <a:ext cx="1728000" cy="276999"/>
          </a:xfrm>
          <a:prstGeom prst="rect">
            <a:avLst/>
          </a:prstGeom>
          <a:noFill/>
        </p:spPr>
        <p:txBody>
          <a:bodyPr wrap="square" rtlCol="0">
            <a:spAutoFit/>
          </a:bodyPr>
          <a:lstStyle/>
          <a:p>
            <a:pPr marL="171450" indent="-171450">
              <a:buFont typeface="Arial" panose="020B0604020202020204" pitchFamily="34" charset="0"/>
              <a:buChar char="•"/>
            </a:pPr>
            <a:r>
              <a:rPr lang="en-US" altLang="zh-CN" sz="1200" dirty="0" smtClean="0">
                <a:cs typeface="+mn-ea"/>
                <a:sym typeface="+mn-lt"/>
              </a:rPr>
              <a:t>Cache</a:t>
            </a:r>
            <a:r>
              <a:rPr lang="zh-CN" altLang="en-US" sz="1200" dirty="0" smtClean="0">
                <a:cs typeface="+mn-ea"/>
                <a:sym typeface="+mn-lt"/>
              </a:rPr>
              <a:t>攻击漏洞</a:t>
            </a:r>
            <a:endParaRPr lang="zh-CN" altLang="en-US" sz="1200" dirty="0">
              <a:cs typeface="+mn-ea"/>
              <a:sym typeface="+mn-lt"/>
            </a:endParaRPr>
          </a:p>
        </p:txBody>
      </p:sp>
      <p:sp>
        <p:nvSpPr>
          <p:cNvPr id="54" name="TextBox 53"/>
          <p:cNvSpPr txBox="1"/>
          <p:nvPr/>
        </p:nvSpPr>
        <p:spPr>
          <a:xfrm>
            <a:off x="4716016" y="3514832"/>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smtClean="0">
                <a:cs typeface="+mn-ea"/>
                <a:sym typeface="+mn-lt"/>
              </a:rPr>
              <a:t>预防措施</a:t>
            </a:r>
          </a:p>
        </p:txBody>
      </p:sp>
      <p:sp>
        <p:nvSpPr>
          <p:cNvPr id="18" name="椭圆 11"/>
          <p:cNvSpPr/>
          <p:nvPr/>
        </p:nvSpPr>
        <p:spPr>
          <a:xfrm>
            <a:off x="4097566" y="1059583"/>
            <a:ext cx="948873" cy="1143356"/>
          </a:xfrm>
          <a:custGeom>
            <a:avLst/>
            <a:gdLst/>
            <a:ahLst/>
            <a:cxnLst/>
            <a:rect l="l" t="t" r="r" b="b"/>
            <a:pathLst>
              <a:path w="1845204" h="2223400">
                <a:moveTo>
                  <a:pt x="922602" y="0"/>
                </a:moveTo>
                <a:cubicBezTo>
                  <a:pt x="1432141" y="0"/>
                  <a:pt x="1845204" y="413063"/>
                  <a:pt x="1845204" y="922602"/>
                </a:cubicBezTo>
                <a:cubicBezTo>
                  <a:pt x="1845204" y="1147299"/>
                  <a:pt x="1764878" y="1353235"/>
                  <a:pt x="1628134" y="1510557"/>
                </a:cubicBezTo>
                <a:lnTo>
                  <a:pt x="1635445" y="1510557"/>
                </a:lnTo>
                <a:lnTo>
                  <a:pt x="1593653" y="1552349"/>
                </a:lnTo>
                <a:cubicBezTo>
                  <a:pt x="1581994" y="1568184"/>
                  <a:pt x="1568184" y="1581994"/>
                  <a:pt x="1552350" y="1593652"/>
                </a:cubicBezTo>
                <a:lnTo>
                  <a:pt x="922602" y="2223400"/>
                </a:lnTo>
                <a:lnTo>
                  <a:pt x="292852" y="1593650"/>
                </a:lnTo>
                <a:cubicBezTo>
                  <a:pt x="277019" y="1581993"/>
                  <a:pt x="263211" y="1568185"/>
                  <a:pt x="251554" y="1552352"/>
                </a:cubicBezTo>
                <a:lnTo>
                  <a:pt x="209759" y="1510557"/>
                </a:lnTo>
                <a:lnTo>
                  <a:pt x="217070" y="1510557"/>
                </a:lnTo>
                <a:cubicBezTo>
                  <a:pt x="80326" y="1353235"/>
                  <a:pt x="0" y="1147299"/>
                  <a:pt x="0" y="922602"/>
                </a:cubicBezTo>
                <a:cubicBezTo>
                  <a:pt x="0" y="413063"/>
                  <a:pt x="413063" y="0"/>
                  <a:pt x="92260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smtClean="0">
                <a:solidFill>
                  <a:schemeClr val="bg1"/>
                </a:solidFill>
                <a:latin typeface="Impact" panose="020B0806030902050204" pitchFamily="34" charset="0"/>
                <a:cs typeface="+mn-ea"/>
                <a:sym typeface="+mn-lt"/>
              </a:rPr>
              <a:t>05</a:t>
            </a:r>
            <a:endParaRPr lang="zh-CN" altLang="en-US" sz="3600" dirty="0">
              <a:solidFill>
                <a:schemeClr val="bg1"/>
              </a:solidFill>
              <a:latin typeface="Impact" panose="020B0806030902050204" pitchFamily="34" charset="0"/>
              <a:cs typeface="+mn-ea"/>
              <a:sym typeface="+mn-lt"/>
            </a:endParaRPr>
          </a:p>
        </p:txBody>
      </p:sp>
      <p:cxnSp>
        <p:nvCxnSpPr>
          <p:cNvPr id="3" name="直接连接符 2"/>
          <p:cNvCxnSpPr/>
          <p:nvPr/>
        </p:nvCxnSpPr>
        <p:spPr>
          <a:xfrm>
            <a:off x="4499992" y="3113804"/>
            <a:ext cx="0" cy="1116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KSO_Shape"/>
          <p:cNvSpPr>
            <a:spLocks/>
          </p:cNvSpPr>
          <p:nvPr/>
        </p:nvSpPr>
        <p:spPr bwMode="auto">
          <a:xfrm>
            <a:off x="3635896" y="3368189"/>
            <a:ext cx="582914" cy="570284"/>
          </a:xfrm>
          <a:custGeom>
            <a:avLst/>
            <a:gdLst>
              <a:gd name="T0" fmla="*/ 1597279 w 2787650"/>
              <a:gd name="T1" fmla="*/ 1636046 h 2727325"/>
              <a:gd name="T2" fmla="*/ 1627294 w 2787650"/>
              <a:gd name="T3" fmla="*/ 2215059 h 2727325"/>
              <a:gd name="T4" fmla="*/ 1883633 w 2787650"/>
              <a:gd name="T5" fmla="*/ 2097942 h 2727325"/>
              <a:gd name="T6" fmla="*/ 2087561 w 2787650"/>
              <a:gd name="T7" fmla="*/ 1909413 h 2727325"/>
              <a:gd name="T8" fmla="*/ 2223831 w 2787650"/>
              <a:gd name="T9" fmla="*/ 1665024 h 2727325"/>
              <a:gd name="T10" fmla="*/ 529196 w 2787650"/>
              <a:gd name="T11" fmla="*/ 1544733 h 2727325"/>
              <a:gd name="T12" fmla="*/ 630842 w 2787650"/>
              <a:gd name="T13" fmla="*/ 1808483 h 2727325"/>
              <a:gd name="T14" fmla="*/ 807453 w 2787650"/>
              <a:gd name="T15" fmla="*/ 2023673 h 2727325"/>
              <a:gd name="T16" fmla="*/ 1042827 w 2787650"/>
              <a:gd name="T17" fmla="*/ 2173481 h 2727325"/>
              <a:gd name="T18" fmla="*/ 1292972 w 2787650"/>
              <a:gd name="T19" fmla="*/ 1687822 h 2727325"/>
              <a:gd name="T20" fmla="*/ 1095077 w 2787650"/>
              <a:gd name="T21" fmla="*/ 1525504 h 2727325"/>
              <a:gd name="T22" fmla="*/ 1297101 w 2787650"/>
              <a:gd name="T23" fmla="*/ 1184350 h 2727325"/>
              <a:gd name="T24" fmla="*/ 1199583 w 2787650"/>
              <a:gd name="T25" fmla="*/ 1302832 h 2727325"/>
              <a:gd name="T26" fmla="*/ 1214830 w 2787650"/>
              <a:gd name="T27" fmla="*/ 1460386 h 2727325"/>
              <a:gd name="T28" fmla="*/ 1333631 w 2787650"/>
              <a:gd name="T29" fmla="*/ 1557904 h 2727325"/>
              <a:gd name="T30" fmla="*/ 1491184 w 2787650"/>
              <a:gd name="T31" fmla="*/ 1542657 h 2727325"/>
              <a:gd name="T32" fmla="*/ 1588385 w 2787650"/>
              <a:gd name="T33" fmla="*/ 1424174 h 2727325"/>
              <a:gd name="T34" fmla="*/ 1572820 w 2787650"/>
              <a:gd name="T35" fmla="*/ 1266303 h 2727325"/>
              <a:gd name="T36" fmla="*/ 1454655 w 2787650"/>
              <a:gd name="T37" fmla="*/ 1168785 h 2727325"/>
              <a:gd name="T38" fmla="*/ 1570279 w 2787650"/>
              <a:gd name="T39" fmla="*/ 1073173 h 2727325"/>
              <a:gd name="T40" fmla="*/ 1723068 w 2787650"/>
              <a:gd name="T41" fmla="*/ 1278691 h 2727325"/>
              <a:gd name="T42" fmla="*/ 2197149 w 2787650"/>
              <a:gd name="T43" fmla="*/ 996602 h 2727325"/>
              <a:gd name="T44" fmla="*/ 2042138 w 2787650"/>
              <a:gd name="T45" fmla="*/ 764591 h 2727325"/>
              <a:gd name="T46" fmla="*/ 1823916 w 2787650"/>
              <a:gd name="T47" fmla="*/ 592566 h 2727325"/>
              <a:gd name="T48" fmla="*/ 1557095 w 2787650"/>
              <a:gd name="T49" fmla="*/ 496397 h 2727325"/>
              <a:gd name="T50" fmla="*/ 1042827 w 2787650"/>
              <a:gd name="T51" fmla="*/ 553527 h 2727325"/>
              <a:gd name="T52" fmla="*/ 807453 w 2787650"/>
              <a:gd name="T53" fmla="*/ 703652 h 2727325"/>
              <a:gd name="T54" fmla="*/ 630842 w 2787650"/>
              <a:gd name="T55" fmla="*/ 918842 h 2727325"/>
              <a:gd name="T56" fmla="*/ 529196 w 2787650"/>
              <a:gd name="T57" fmla="*/ 1182909 h 2727325"/>
              <a:gd name="T58" fmla="*/ 1153524 w 2787650"/>
              <a:gd name="T59" fmla="*/ 1123361 h 2727325"/>
              <a:gd name="T60" fmla="*/ 1107627 w 2787650"/>
              <a:gd name="T61" fmla="*/ 952 h 2727325"/>
              <a:gd name="T62" fmla="*/ 1311873 w 2787650"/>
              <a:gd name="T63" fmla="*/ 257403 h 2727325"/>
              <a:gd name="T64" fmla="*/ 1636823 w 2787650"/>
              <a:gd name="T65" fmla="*/ 28882 h 2727325"/>
              <a:gd name="T66" fmla="*/ 1947798 w 2787650"/>
              <a:gd name="T67" fmla="*/ 80617 h 2727325"/>
              <a:gd name="T68" fmla="*/ 1925880 w 2787650"/>
              <a:gd name="T69" fmla="*/ 390389 h 2727325"/>
              <a:gd name="T70" fmla="*/ 2357242 w 2787650"/>
              <a:gd name="T71" fmla="*/ 435775 h 2727325"/>
              <a:gd name="T72" fmla="*/ 2452853 w 2787650"/>
              <a:gd name="T73" fmla="*/ 451327 h 2727325"/>
              <a:gd name="T74" fmla="*/ 2580228 w 2787650"/>
              <a:gd name="T75" fmla="*/ 730630 h 2727325"/>
              <a:gd name="T76" fmla="*/ 2480805 w 2787650"/>
              <a:gd name="T77" fmla="*/ 1138158 h 2727325"/>
              <a:gd name="T78" fmla="*/ 2784474 w 2787650"/>
              <a:gd name="T79" fmla="*/ 1226709 h 2727325"/>
              <a:gd name="T80" fmla="*/ 2745403 w 2787650"/>
              <a:gd name="T81" fmla="*/ 1543146 h 2727325"/>
              <a:gd name="T82" fmla="*/ 2428712 w 2787650"/>
              <a:gd name="T83" fmla="*/ 1764684 h 2727325"/>
              <a:gd name="T84" fmla="*/ 2602781 w 2787650"/>
              <a:gd name="T85" fmla="*/ 2050334 h 2727325"/>
              <a:gd name="T86" fmla="*/ 2401712 w 2787650"/>
              <a:gd name="T87" fmla="*/ 2304245 h 2727325"/>
              <a:gd name="T88" fmla="*/ 2046585 w 2787650"/>
              <a:gd name="T89" fmla="*/ 2260446 h 2727325"/>
              <a:gd name="T90" fmla="*/ 1977656 w 2787650"/>
              <a:gd name="T91" fmla="*/ 2612113 h 2727325"/>
              <a:gd name="T92" fmla="*/ 1673670 w 2787650"/>
              <a:gd name="T93" fmla="*/ 2724786 h 2727325"/>
              <a:gd name="T94" fmla="*/ 1455448 w 2787650"/>
              <a:gd name="T95" fmla="*/ 2470875 h 2727325"/>
              <a:gd name="T96" fmla="*/ 1147015 w 2787650"/>
              <a:gd name="T97" fmla="*/ 2703521 h 2727325"/>
              <a:gd name="T98" fmla="*/ 834135 w 2787650"/>
              <a:gd name="T99" fmla="*/ 2642900 h 2727325"/>
              <a:gd name="T100" fmla="*/ 843982 w 2787650"/>
              <a:gd name="T101" fmla="*/ 2327097 h 2727325"/>
              <a:gd name="T102" fmla="*/ 424691 w 2787650"/>
              <a:gd name="T103" fmla="*/ 2295041 h 2727325"/>
              <a:gd name="T104" fmla="*/ 197575 w 2787650"/>
              <a:gd name="T105" fmla="*/ 2087786 h 2727325"/>
              <a:gd name="T106" fmla="*/ 213139 w 2787650"/>
              <a:gd name="T107" fmla="*/ 1992252 h 2727325"/>
              <a:gd name="T108" fmla="*/ 303033 w 2787650"/>
              <a:gd name="T109" fmla="*/ 1568855 h 2727325"/>
              <a:gd name="T110" fmla="*/ 1588 w 2787650"/>
              <a:gd name="T111" fmla="*/ 1493951 h 2727325"/>
              <a:gd name="T112" fmla="*/ 48282 w 2787650"/>
              <a:gd name="T113" fmla="*/ 1181640 h 2727325"/>
              <a:gd name="T114" fmla="*/ 366244 w 2787650"/>
              <a:gd name="T115" fmla="*/ 943598 h 2727325"/>
              <a:gd name="T116" fmla="*/ 185187 w 2787650"/>
              <a:gd name="T117" fmla="*/ 670326 h 2727325"/>
              <a:gd name="T118" fmla="*/ 392609 w 2787650"/>
              <a:gd name="T119" fmla="*/ 422762 h 2727325"/>
              <a:gd name="T120" fmla="*/ 757900 w 2787650"/>
              <a:gd name="T121" fmla="*/ 454501 h 2727325"/>
              <a:gd name="T122" fmla="*/ 812217 w 2787650"/>
              <a:gd name="T123" fmla="*/ 109499 h 2727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87650" h="2727325">
                <a:moveTo>
                  <a:pt x="1725430" y="1438200"/>
                </a:moveTo>
                <a:lnTo>
                  <a:pt x="1723068" y="1448633"/>
                </a:lnTo>
                <a:lnTo>
                  <a:pt x="1718621" y="1464515"/>
                </a:lnTo>
                <a:lnTo>
                  <a:pt x="1712903" y="1480398"/>
                </a:lnTo>
                <a:lnTo>
                  <a:pt x="1706868" y="1495963"/>
                </a:lnTo>
                <a:lnTo>
                  <a:pt x="1700197" y="1510892"/>
                </a:lnTo>
                <a:lnTo>
                  <a:pt x="1692574" y="1525504"/>
                </a:lnTo>
                <a:lnTo>
                  <a:pt x="1684632" y="1539480"/>
                </a:lnTo>
                <a:lnTo>
                  <a:pt x="1675738" y="1553457"/>
                </a:lnTo>
                <a:lnTo>
                  <a:pt x="1666209" y="1566798"/>
                </a:lnTo>
                <a:lnTo>
                  <a:pt x="1656044" y="1579504"/>
                </a:lnTo>
                <a:lnTo>
                  <a:pt x="1645562" y="1591892"/>
                </a:lnTo>
                <a:lnTo>
                  <a:pt x="1634126" y="1603963"/>
                </a:lnTo>
                <a:lnTo>
                  <a:pt x="1622691" y="1614763"/>
                </a:lnTo>
                <a:lnTo>
                  <a:pt x="1610303" y="1625881"/>
                </a:lnTo>
                <a:lnTo>
                  <a:pt x="1597279" y="1636046"/>
                </a:lnTo>
                <a:lnTo>
                  <a:pt x="1583938" y="1645257"/>
                </a:lnTo>
                <a:lnTo>
                  <a:pt x="1570279" y="1654152"/>
                </a:lnTo>
                <a:lnTo>
                  <a:pt x="1555985" y="1662410"/>
                </a:lnTo>
                <a:lnTo>
                  <a:pt x="1541373" y="1669716"/>
                </a:lnTo>
                <a:lnTo>
                  <a:pt x="1526126" y="1676705"/>
                </a:lnTo>
                <a:lnTo>
                  <a:pt x="1510879" y="1682740"/>
                </a:lnTo>
                <a:lnTo>
                  <a:pt x="1494996" y="1687822"/>
                </a:lnTo>
                <a:lnTo>
                  <a:pt x="1478796" y="1692905"/>
                </a:lnTo>
                <a:lnTo>
                  <a:pt x="1468641" y="1695248"/>
                </a:lnTo>
                <a:lnTo>
                  <a:pt x="1521201" y="2237276"/>
                </a:lnTo>
                <a:lnTo>
                  <a:pt x="1539306" y="2234102"/>
                </a:lnTo>
                <a:lnTo>
                  <a:pt x="1557095" y="2231246"/>
                </a:lnTo>
                <a:lnTo>
                  <a:pt x="1574883" y="2227437"/>
                </a:lnTo>
                <a:lnTo>
                  <a:pt x="1592671" y="2223629"/>
                </a:lnTo>
                <a:lnTo>
                  <a:pt x="1610141" y="2219502"/>
                </a:lnTo>
                <a:lnTo>
                  <a:pt x="1627294" y="2215059"/>
                </a:lnTo>
                <a:lnTo>
                  <a:pt x="1644765" y="2209981"/>
                </a:lnTo>
                <a:lnTo>
                  <a:pt x="1661600" y="2204903"/>
                </a:lnTo>
                <a:lnTo>
                  <a:pt x="1678435" y="2199190"/>
                </a:lnTo>
                <a:lnTo>
                  <a:pt x="1695588" y="2193159"/>
                </a:lnTo>
                <a:lnTo>
                  <a:pt x="1712105" y="2187129"/>
                </a:lnTo>
                <a:lnTo>
                  <a:pt x="1728623" y="2180464"/>
                </a:lnTo>
                <a:lnTo>
                  <a:pt x="1744823" y="2173481"/>
                </a:lnTo>
                <a:lnTo>
                  <a:pt x="1761022" y="2166498"/>
                </a:lnTo>
                <a:lnTo>
                  <a:pt x="1776905" y="2158881"/>
                </a:lnTo>
                <a:lnTo>
                  <a:pt x="1792469" y="2150946"/>
                </a:lnTo>
                <a:lnTo>
                  <a:pt x="1808352" y="2142694"/>
                </a:lnTo>
                <a:lnTo>
                  <a:pt x="1823916" y="2134442"/>
                </a:lnTo>
                <a:lnTo>
                  <a:pt x="1838845" y="2125873"/>
                </a:lnTo>
                <a:lnTo>
                  <a:pt x="1854092" y="2116668"/>
                </a:lnTo>
                <a:lnTo>
                  <a:pt x="1869022" y="2107464"/>
                </a:lnTo>
                <a:lnTo>
                  <a:pt x="1883633" y="2097942"/>
                </a:lnTo>
                <a:lnTo>
                  <a:pt x="1897927" y="2088103"/>
                </a:lnTo>
                <a:lnTo>
                  <a:pt x="1912221" y="2077947"/>
                </a:lnTo>
                <a:lnTo>
                  <a:pt x="1926198" y="2067473"/>
                </a:lnTo>
                <a:lnTo>
                  <a:pt x="1940174" y="2056999"/>
                </a:lnTo>
                <a:lnTo>
                  <a:pt x="1953833" y="2046208"/>
                </a:lnTo>
                <a:lnTo>
                  <a:pt x="1966856" y="2034782"/>
                </a:lnTo>
                <a:lnTo>
                  <a:pt x="1980197" y="2023673"/>
                </a:lnTo>
                <a:lnTo>
                  <a:pt x="1993221" y="2011613"/>
                </a:lnTo>
                <a:lnTo>
                  <a:pt x="2005609" y="1999869"/>
                </a:lnTo>
                <a:lnTo>
                  <a:pt x="2017997" y="1987491"/>
                </a:lnTo>
                <a:lnTo>
                  <a:pt x="2030385" y="1975113"/>
                </a:lnTo>
                <a:lnTo>
                  <a:pt x="2042138" y="1962735"/>
                </a:lnTo>
                <a:lnTo>
                  <a:pt x="2054209" y="1949404"/>
                </a:lnTo>
                <a:lnTo>
                  <a:pt x="2065644" y="1936391"/>
                </a:lnTo>
                <a:lnTo>
                  <a:pt x="2076761" y="1923061"/>
                </a:lnTo>
                <a:lnTo>
                  <a:pt x="2087561" y="1909413"/>
                </a:lnTo>
                <a:lnTo>
                  <a:pt x="2098361" y="1895765"/>
                </a:lnTo>
                <a:lnTo>
                  <a:pt x="2108843" y="1881800"/>
                </a:lnTo>
                <a:lnTo>
                  <a:pt x="2119008" y="1867518"/>
                </a:lnTo>
                <a:lnTo>
                  <a:pt x="2128855" y="1852918"/>
                </a:lnTo>
                <a:lnTo>
                  <a:pt x="2138067" y="1838635"/>
                </a:lnTo>
                <a:lnTo>
                  <a:pt x="2147596" y="1823401"/>
                </a:lnTo>
                <a:lnTo>
                  <a:pt x="2156490" y="1808483"/>
                </a:lnTo>
                <a:lnTo>
                  <a:pt x="2165384" y="1793249"/>
                </a:lnTo>
                <a:lnTo>
                  <a:pt x="2173643" y="1778014"/>
                </a:lnTo>
                <a:lnTo>
                  <a:pt x="2181902" y="1762145"/>
                </a:lnTo>
                <a:lnTo>
                  <a:pt x="2189843" y="1746275"/>
                </a:lnTo>
                <a:lnTo>
                  <a:pt x="2197149" y="1730406"/>
                </a:lnTo>
                <a:lnTo>
                  <a:pt x="2204454" y="1714219"/>
                </a:lnTo>
                <a:lnTo>
                  <a:pt x="2211125" y="1698032"/>
                </a:lnTo>
                <a:lnTo>
                  <a:pt x="2217478" y="1681528"/>
                </a:lnTo>
                <a:lnTo>
                  <a:pt x="2223831" y="1665024"/>
                </a:lnTo>
                <a:lnTo>
                  <a:pt x="2229866" y="1648202"/>
                </a:lnTo>
                <a:lnTo>
                  <a:pt x="2235584" y="1631380"/>
                </a:lnTo>
                <a:lnTo>
                  <a:pt x="2240666" y="1614241"/>
                </a:lnTo>
                <a:lnTo>
                  <a:pt x="2245748" y="1597102"/>
                </a:lnTo>
                <a:lnTo>
                  <a:pt x="2250195" y="1579646"/>
                </a:lnTo>
                <a:lnTo>
                  <a:pt x="2254325" y="1561872"/>
                </a:lnTo>
                <a:lnTo>
                  <a:pt x="2258136" y="1544733"/>
                </a:lnTo>
                <a:lnTo>
                  <a:pt x="2261630" y="1526642"/>
                </a:lnTo>
                <a:lnTo>
                  <a:pt x="2265125" y="1508868"/>
                </a:lnTo>
                <a:lnTo>
                  <a:pt x="2267666" y="1490777"/>
                </a:lnTo>
                <a:lnTo>
                  <a:pt x="1725430" y="1438200"/>
                </a:lnTo>
                <a:close/>
                <a:moveTo>
                  <a:pt x="1062655" y="1438185"/>
                </a:moveTo>
                <a:lnTo>
                  <a:pt x="519984" y="1490777"/>
                </a:lnTo>
                <a:lnTo>
                  <a:pt x="522843" y="1508868"/>
                </a:lnTo>
                <a:lnTo>
                  <a:pt x="526019" y="1526642"/>
                </a:lnTo>
                <a:lnTo>
                  <a:pt x="529196" y="1544733"/>
                </a:lnTo>
                <a:lnTo>
                  <a:pt x="533325" y="1561872"/>
                </a:lnTo>
                <a:lnTo>
                  <a:pt x="537455" y="1579646"/>
                </a:lnTo>
                <a:lnTo>
                  <a:pt x="541902" y="1597102"/>
                </a:lnTo>
                <a:lnTo>
                  <a:pt x="546984" y="1614241"/>
                </a:lnTo>
                <a:lnTo>
                  <a:pt x="552066" y="1631380"/>
                </a:lnTo>
                <a:lnTo>
                  <a:pt x="557784" y="1648202"/>
                </a:lnTo>
                <a:lnTo>
                  <a:pt x="563502" y="1665024"/>
                </a:lnTo>
                <a:lnTo>
                  <a:pt x="569854" y="1681528"/>
                </a:lnTo>
                <a:lnTo>
                  <a:pt x="576207" y="1698032"/>
                </a:lnTo>
                <a:lnTo>
                  <a:pt x="583195" y="1714219"/>
                </a:lnTo>
                <a:lnTo>
                  <a:pt x="590501" y="1730406"/>
                </a:lnTo>
                <a:lnTo>
                  <a:pt x="597807" y="1746275"/>
                </a:lnTo>
                <a:lnTo>
                  <a:pt x="605748" y="1762145"/>
                </a:lnTo>
                <a:lnTo>
                  <a:pt x="614007" y="1778014"/>
                </a:lnTo>
                <a:lnTo>
                  <a:pt x="622266" y="1793249"/>
                </a:lnTo>
                <a:lnTo>
                  <a:pt x="630842" y="1808483"/>
                </a:lnTo>
                <a:lnTo>
                  <a:pt x="640054" y="1823401"/>
                </a:lnTo>
                <a:lnTo>
                  <a:pt x="649266" y="1838635"/>
                </a:lnTo>
                <a:lnTo>
                  <a:pt x="658795" y="1852918"/>
                </a:lnTo>
                <a:lnTo>
                  <a:pt x="668642" y="1867518"/>
                </a:lnTo>
                <a:lnTo>
                  <a:pt x="678807" y="1881800"/>
                </a:lnTo>
                <a:lnTo>
                  <a:pt x="689289" y="1895765"/>
                </a:lnTo>
                <a:lnTo>
                  <a:pt x="699771" y="1909413"/>
                </a:lnTo>
                <a:lnTo>
                  <a:pt x="710571" y="1923061"/>
                </a:lnTo>
                <a:lnTo>
                  <a:pt x="722006" y="1936391"/>
                </a:lnTo>
                <a:lnTo>
                  <a:pt x="733441" y="1949404"/>
                </a:lnTo>
                <a:lnTo>
                  <a:pt x="745194" y="1962735"/>
                </a:lnTo>
                <a:lnTo>
                  <a:pt x="756947" y="1975113"/>
                </a:lnTo>
                <a:lnTo>
                  <a:pt x="769335" y="1987491"/>
                </a:lnTo>
                <a:lnTo>
                  <a:pt x="781723" y="1999869"/>
                </a:lnTo>
                <a:lnTo>
                  <a:pt x="794429" y="2011613"/>
                </a:lnTo>
                <a:lnTo>
                  <a:pt x="807453" y="2023673"/>
                </a:lnTo>
                <a:lnTo>
                  <a:pt x="820476" y="2034782"/>
                </a:lnTo>
                <a:lnTo>
                  <a:pt x="833817" y="2046208"/>
                </a:lnTo>
                <a:lnTo>
                  <a:pt x="847476" y="2056999"/>
                </a:lnTo>
                <a:lnTo>
                  <a:pt x="861135" y="2067473"/>
                </a:lnTo>
                <a:lnTo>
                  <a:pt x="875111" y="2077947"/>
                </a:lnTo>
                <a:lnTo>
                  <a:pt x="889405" y="2088103"/>
                </a:lnTo>
                <a:lnTo>
                  <a:pt x="903699" y="2097942"/>
                </a:lnTo>
                <a:lnTo>
                  <a:pt x="918628" y="2107464"/>
                </a:lnTo>
                <a:lnTo>
                  <a:pt x="933558" y="2116668"/>
                </a:lnTo>
                <a:lnTo>
                  <a:pt x="948487" y="2125873"/>
                </a:lnTo>
                <a:lnTo>
                  <a:pt x="963734" y="2134442"/>
                </a:lnTo>
                <a:lnTo>
                  <a:pt x="978981" y="2142694"/>
                </a:lnTo>
                <a:lnTo>
                  <a:pt x="994863" y="2150946"/>
                </a:lnTo>
                <a:lnTo>
                  <a:pt x="1010745" y="2158881"/>
                </a:lnTo>
                <a:lnTo>
                  <a:pt x="1026627" y="2166498"/>
                </a:lnTo>
                <a:lnTo>
                  <a:pt x="1042827" y="2173481"/>
                </a:lnTo>
                <a:lnTo>
                  <a:pt x="1059028" y="2180464"/>
                </a:lnTo>
                <a:lnTo>
                  <a:pt x="1075545" y="2187129"/>
                </a:lnTo>
                <a:lnTo>
                  <a:pt x="1092063" y="2193159"/>
                </a:lnTo>
                <a:lnTo>
                  <a:pt x="1108898" y="2199190"/>
                </a:lnTo>
                <a:lnTo>
                  <a:pt x="1126051" y="2204903"/>
                </a:lnTo>
                <a:lnTo>
                  <a:pt x="1142886" y="2209981"/>
                </a:lnTo>
                <a:lnTo>
                  <a:pt x="1160039" y="2215059"/>
                </a:lnTo>
                <a:lnTo>
                  <a:pt x="1177509" y="2219502"/>
                </a:lnTo>
                <a:lnTo>
                  <a:pt x="1195297" y="2223629"/>
                </a:lnTo>
                <a:lnTo>
                  <a:pt x="1212768" y="2227437"/>
                </a:lnTo>
                <a:lnTo>
                  <a:pt x="1230556" y="2231246"/>
                </a:lnTo>
                <a:lnTo>
                  <a:pt x="1248662" y="2234102"/>
                </a:lnTo>
                <a:lnTo>
                  <a:pt x="1266450" y="2237276"/>
                </a:lnTo>
                <a:lnTo>
                  <a:pt x="1319017" y="1695177"/>
                </a:lnTo>
                <a:lnTo>
                  <a:pt x="1309172" y="1692905"/>
                </a:lnTo>
                <a:lnTo>
                  <a:pt x="1292972" y="1687822"/>
                </a:lnTo>
                <a:lnTo>
                  <a:pt x="1277089" y="1682740"/>
                </a:lnTo>
                <a:lnTo>
                  <a:pt x="1261525" y="1676705"/>
                </a:lnTo>
                <a:lnTo>
                  <a:pt x="1246595" y="1669716"/>
                </a:lnTo>
                <a:lnTo>
                  <a:pt x="1232301" y="1662410"/>
                </a:lnTo>
                <a:lnTo>
                  <a:pt x="1218007" y="1654152"/>
                </a:lnTo>
                <a:lnTo>
                  <a:pt x="1204030" y="1645257"/>
                </a:lnTo>
                <a:lnTo>
                  <a:pt x="1190689" y="1636046"/>
                </a:lnTo>
                <a:lnTo>
                  <a:pt x="1177983" y="1625881"/>
                </a:lnTo>
                <a:lnTo>
                  <a:pt x="1165595" y="1615398"/>
                </a:lnTo>
                <a:lnTo>
                  <a:pt x="1153842" y="1603963"/>
                </a:lnTo>
                <a:lnTo>
                  <a:pt x="1142724" y="1591892"/>
                </a:lnTo>
                <a:lnTo>
                  <a:pt x="1131606" y="1579822"/>
                </a:lnTo>
                <a:lnTo>
                  <a:pt x="1122077" y="1567116"/>
                </a:lnTo>
                <a:lnTo>
                  <a:pt x="1112230" y="1553457"/>
                </a:lnTo>
                <a:lnTo>
                  <a:pt x="1103336" y="1540116"/>
                </a:lnTo>
                <a:lnTo>
                  <a:pt x="1095077" y="1525504"/>
                </a:lnTo>
                <a:lnTo>
                  <a:pt x="1087771" y="1510892"/>
                </a:lnTo>
                <a:lnTo>
                  <a:pt x="1080783" y="1495963"/>
                </a:lnTo>
                <a:lnTo>
                  <a:pt x="1074747" y="1480398"/>
                </a:lnTo>
                <a:lnTo>
                  <a:pt x="1069665" y="1464515"/>
                </a:lnTo>
                <a:lnTo>
                  <a:pt x="1065218" y="1448633"/>
                </a:lnTo>
                <a:lnTo>
                  <a:pt x="1062655" y="1438185"/>
                </a:lnTo>
                <a:close/>
                <a:moveTo>
                  <a:pt x="1383502" y="1159891"/>
                </a:moveTo>
                <a:lnTo>
                  <a:pt x="1373019" y="1160844"/>
                </a:lnTo>
                <a:lnTo>
                  <a:pt x="1362855" y="1162114"/>
                </a:lnTo>
                <a:lnTo>
                  <a:pt x="1353007" y="1164020"/>
                </a:lnTo>
                <a:lnTo>
                  <a:pt x="1342843" y="1166244"/>
                </a:lnTo>
                <a:lnTo>
                  <a:pt x="1333631" y="1168785"/>
                </a:lnTo>
                <a:lnTo>
                  <a:pt x="1324101" y="1172279"/>
                </a:lnTo>
                <a:lnTo>
                  <a:pt x="1314572" y="1175455"/>
                </a:lnTo>
                <a:lnTo>
                  <a:pt x="1305678" y="1179585"/>
                </a:lnTo>
                <a:lnTo>
                  <a:pt x="1297101" y="1184350"/>
                </a:lnTo>
                <a:lnTo>
                  <a:pt x="1288207" y="1189114"/>
                </a:lnTo>
                <a:lnTo>
                  <a:pt x="1279948" y="1194514"/>
                </a:lnTo>
                <a:lnTo>
                  <a:pt x="1272007" y="1199914"/>
                </a:lnTo>
                <a:lnTo>
                  <a:pt x="1264384" y="1206585"/>
                </a:lnTo>
                <a:lnTo>
                  <a:pt x="1257078" y="1212938"/>
                </a:lnTo>
                <a:lnTo>
                  <a:pt x="1249772" y="1219609"/>
                </a:lnTo>
                <a:lnTo>
                  <a:pt x="1243101" y="1226279"/>
                </a:lnTo>
                <a:lnTo>
                  <a:pt x="1236748" y="1233903"/>
                </a:lnTo>
                <a:lnTo>
                  <a:pt x="1230713" y="1241526"/>
                </a:lnTo>
                <a:lnTo>
                  <a:pt x="1224995" y="1249785"/>
                </a:lnTo>
                <a:lnTo>
                  <a:pt x="1219913" y="1258044"/>
                </a:lnTo>
                <a:lnTo>
                  <a:pt x="1214830" y="1266303"/>
                </a:lnTo>
                <a:lnTo>
                  <a:pt x="1210383" y="1275197"/>
                </a:lnTo>
                <a:lnTo>
                  <a:pt x="1206254" y="1284409"/>
                </a:lnTo>
                <a:lnTo>
                  <a:pt x="1202442" y="1293303"/>
                </a:lnTo>
                <a:lnTo>
                  <a:pt x="1199583" y="1302832"/>
                </a:lnTo>
                <a:lnTo>
                  <a:pt x="1196407" y="1312680"/>
                </a:lnTo>
                <a:lnTo>
                  <a:pt x="1194183" y="1322527"/>
                </a:lnTo>
                <a:lnTo>
                  <a:pt x="1192595" y="1332691"/>
                </a:lnTo>
                <a:lnTo>
                  <a:pt x="1191324" y="1342856"/>
                </a:lnTo>
                <a:lnTo>
                  <a:pt x="1190371" y="1353339"/>
                </a:lnTo>
                <a:lnTo>
                  <a:pt x="1190054" y="1363503"/>
                </a:lnTo>
                <a:lnTo>
                  <a:pt x="1190371" y="1373986"/>
                </a:lnTo>
                <a:lnTo>
                  <a:pt x="1191324" y="1384468"/>
                </a:lnTo>
                <a:lnTo>
                  <a:pt x="1192595" y="1394633"/>
                </a:lnTo>
                <a:lnTo>
                  <a:pt x="1194183" y="1404798"/>
                </a:lnTo>
                <a:lnTo>
                  <a:pt x="1196407" y="1414645"/>
                </a:lnTo>
                <a:lnTo>
                  <a:pt x="1199583" y="1424174"/>
                </a:lnTo>
                <a:lnTo>
                  <a:pt x="1202442" y="1433704"/>
                </a:lnTo>
                <a:lnTo>
                  <a:pt x="1206254" y="1442915"/>
                </a:lnTo>
                <a:lnTo>
                  <a:pt x="1210383" y="1451810"/>
                </a:lnTo>
                <a:lnTo>
                  <a:pt x="1214830" y="1460386"/>
                </a:lnTo>
                <a:lnTo>
                  <a:pt x="1219913" y="1469280"/>
                </a:lnTo>
                <a:lnTo>
                  <a:pt x="1224995" y="1477539"/>
                </a:lnTo>
                <a:lnTo>
                  <a:pt x="1230713" y="1485480"/>
                </a:lnTo>
                <a:lnTo>
                  <a:pt x="1236748" y="1493421"/>
                </a:lnTo>
                <a:lnTo>
                  <a:pt x="1243101" y="1500410"/>
                </a:lnTo>
                <a:lnTo>
                  <a:pt x="1249772" y="1507716"/>
                </a:lnTo>
                <a:lnTo>
                  <a:pt x="1257078" y="1514386"/>
                </a:lnTo>
                <a:lnTo>
                  <a:pt x="1264384" y="1520739"/>
                </a:lnTo>
                <a:lnTo>
                  <a:pt x="1272007" y="1526775"/>
                </a:lnTo>
                <a:lnTo>
                  <a:pt x="1279948" y="1532492"/>
                </a:lnTo>
                <a:lnTo>
                  <a:pt x="1288207" y="1537575"/>
                </a:lnTo>
                <a:lnTo>
                  <a:pt x="1297101" y="1542657"/>
                </a:lnTo>
                <a:lnTo>
                  <a:pt x="1305678" y="1547104"/>
                </a:lnTo>
                <a:lnTo>
                  <a:pt x="1314572" y="1551233"/>
                </a:lnTo>
                <a:lnTo>
                  <a:pt x="1323784" y="1555045"/>
                </a:lnTo>
                <a:lnTo>
                  <a:pt x="1333631" y="1557904"/>
                </a:lnTo>
                <a:lnTo>
                  <a:pt x="1342843" y="1561081"/>
                </a:lnTo>
                <a:lnTo>
                  <a:pt x="1352690" y="1563304"/>
                </a:lnTo>
                <a:lnTo>
                  <a:pt x="1362855" y="1564892"/>
                </a:lnTo>
                <a:lnTo>
                  <a:pt x="1373019" y="1566163"/>
                </a:lnTo>
                <a:lnTo>
                  <a:pt x="1383502" y="1567116"/>
                </a:lnTo>
                <a:lnTo>
                  <a:pt x="1393984" y="1567434"/>
                </a:lnTo>
                <a:lnTo>
                  <a:pt x="1404149" y="1567116"/>
                </a:lnTo>
                <a:lnTo>
                  <a:pt x="1414949" y="1566163"/>
                </a:lnTo>
                <a:lnTo>
                  <a:pt x="1425114" y="1564892"/>
                </a:lnTo>
                <a:lnTo>
                  <a:pt x="1435278" y="1563304"/>
                </a:lnTo>
                <a:lnTo>
                  <a:pt x="1444808" y="1561081"/>
                </a:lnTo>
                <a:lnTo>
                  <a:pt x="1454655" y="1557904"/>
                </a:lnTo>
                <a:lnTo>
                  <a:pt x="1464184" y="1555045"/>
                </a:lnTo>
                <a:lnTo>
                  <a:pt x="1473079" y="1551233"/>
                </a:lnTo>
                <a:lnTo>
                  <a:pt x="1482290" y="1547104"/>
                </a:lnTo>
                <a:lnTo>
                  <a:pt x="1491184" y="1542657"/>
                </a:lnTo>
                <a:lnTo>
                  <a:pt x="1499443" y="1537575"/>
                </a:lnTo>
                <a:lnTo>
                  <a:pt x="1507702" y="1532492"/>
                </a:lnTo>
                <a:lnTo>
                  <a:pt x="1515643" y="1526775"/>
                </a:lnTo>
                <a:lnTo>
                  <a:pt x="1523585" y="1520739"/>
                </a:lnTo>
                <a:lnTo>
                  <a:pt x="1531208" y="1514386"/>
                </a:lnTo>
                <a:lnTo>
                  <a:pt x="1537879" y="1507716"/>
                </a:lnTo>
                <a:lnTo>
                  <a:pt x="1544549" y="1500410"/>
                </a:lnTo>
                <a:lnTo>
                  <a:pt x="1551220" y="1493421"/>
                </a:lnTo>
                <a:lnTo>
                  <a:pt x="1557255" y="1485480"/>
                </a:lnTo>
                <a:lnTo>
                  <a:pt x="1562655" y="1477539"/>
                </a:lnTo>
                <a:lnTo>
                  <a:pt x="1568055" y="1469280"/>
                </a:lnTo>
                <a:lnTo>
                  <a:pt x="1572820" y="1460386"/>
                </a:lnTo>
                <a:lnTo>
                  <a:pt x="1577585" y="1451810"/>
                </a:lnTo>
                <a:lnTo>
                  <a:pt x="1581714" y="1442915"/>
                </a:lnTo>
                <a:lnTo>
                  <a:pt x="1585208" y="1433704"/>
                </a:lnTo>
                <a:lnTo>
                  <a:pt x="1588385" y="1424174"/>
                </a:lnTo>
                <a:lnTo>
                  <a:pt x="1591244" y="1414645"/>
                </a:lnTo>
                <a:lnTo>
                  <a:pt x="1593467" y="1404798"/>
                </a:lnTo>
                <a:lnTo>
                  <a:pt x="1595373" y="1394633"/>
                </a:lnTo>
                <a:lnTo>
                  <a:pt x="1596644" y="1384468"/>
                </a:lnTo>
                <a:lnTo>
                  <a:pt x="1597279" y="1373986"/>
                </a:lnTo>
                <a:lnTo>
                  <a:pt x="1597597" y="1363503"/>
                </a:lnTo>
                <a:lnTo>
                  <a:pt x="1597279" y="1353339"/>
                </a:lnTo>
                <a:lnTo>
                  <a:pt x="1596644" y="1342856"/>
                </a:lnTo>
                <a:lnTo>
                  <a:pt x="1595373" y="1332691"/>
                </a:lnTo>
                <a:lnTo>
                  <a:pt x="1593467" y="1322527"/>
                </a:lnTo>
                <a:lnTo>
                  <a:pt x="1591244" y="1312680"/>
                </a:lnTo>
                <a:lnTo>
                  <a:pt x="1588385" y="1302832"/>
                </a:lnTo>
                <a:lnTo>
                  <a:pt x="1585208" y="1293303"/>
                </a:lnTo>
                <a:lnTo>
                  <a:pt x="1581714" y="1284409"/>
                </a:lnTo>
                <a:lnTo>
                  <a:pt x="1577585" y="1275197"/>
                </a:lnTo>
                <a:lnTo>
                  <a:pt x="1572820" y="1266303"/>
                </a:lnTo>
                <a:lnTo>
                  <a:pt x="1568055" y="1258044"/>
                </a:lnTo>
                <a:lnTo>
                  <a:pt x="1562655" y="1249785"/>
                </a:lnTo>
                <a:lnTo>
                  <a:pt x="1557255" y="1241526"/>
                </a:lnTo>
                <a:lnTo>
                  <a:pt x="1551220" y="1233903"/>
                </a:lnTo>
                <a:lnTo>
                  <a:pt x="1544549" y="1226279"/>
                </a:lnTo>
                <a:lnTo>
                  <a:pt x="1537879" y="1219609"/>
                </a:lnTo>
                <a:lnTo>
                  <a:pt x="1531208" y="1212938"/>
                </a:lnTo>
                <a:lnTo>
                  <a:pt x="1523585" y="1206585"/>
                </a:lnTo>
                <a:lnTo>
                  <a:pt x="1515643" y="1199914"/>
                </a:lnTo>
                <a:lnTo>
                  <a:pt x="1507702" y="1194514"/>
                </a:lnTo>
                <a:lnTo>
                  <a:pt x="1499443" y="1189114"/>
                </a:lnTo>
                <a:lnTo>
                  <a:pt x="1491184" y="1184350"/>
                </a:lnTo>
                <a:lnTo>
                  <a:pt x="1482290" y="1179585"/>
                </a:lnTo>
                <a:lnTo>
                  <a:pt x="1473079" y="1175455"/>
                </a:lnTo>
                <a:lnTo>
                  <a:pt x="1464184" y="1172279"/>
                </a:lnTo>
                <a:lnTo>
                  <a:pt x="1454655" y="1168785"/>
                </a:lnTo>
                <a:lnTo>
                  <a:pt x="1444808" y="1166244"/>
                </a:lnTo>
                <a:lnTo>
                  <a:pt x="1435278" y="1164020"/>
                </a:lnTo>
                <a:lnTo>
                  <a:pt x="1425114" y="1162114"/>
                </a:lnTo>
                <a:lnTo>
                  <a:pt x="1414949" y="1160844"/>
                </a:lnTo>
                <a:lnTo>
                  <a:pt x="1404149" y="1159891"/>
                </a:lnTo>
                <a:lnTo>
                  <a:pt x="1393984" y="1159891"/>
                </a:lnTo>
                <a:lnTo>
                  <a:pt x="1383502" y="1159891"/>
                </a:lnTo>
                <a:close/>
                <a:moveTo>
                  <a:pt x="1521201" y="490366"/>
                </a:moveTo>
                <a:lnTo>
                  <a:pt x="1468588" y="1032381"/>
                </a:lnTo>
                <a:lnTo>
                  <a:pt x="1478796" y="1034737"/>
                </a:lnTo>
                <a:lnTo>
                  <a:pt x="1494996" y="1039184"/>
                </a:lnTo>
                <a:lnTo>
                  <a:pt x="1510879" y="1044584"/>
                </a:lnTo>
                <a:lnTo>
                  <a:pt x="1526126" y="1050620"/>
                </a:lnTo>
                <a:lnTo>
                  <a:pt x="1541373" y="1057290"/>
                </a:lnTo>
                <a:lnTo>
                  <a:pt x="1555985" y="1064914"/>
                </a:lnTo>
                <a:lnTo>
                  <a:pt x="1570279" y="1073173"/>
                </a:lnTo>
                <a:lnTo>
                  <a:pt x="1583938" y="1081749"/>
                </a:lnTo>
                <a:lnTo>
                  <a:pt x="1597279" y="1091596"/>
                </a:lnTo>
                <a:lnTo>
                  <a:pt x="1610303" y="1101443"/>
                </a:lnTo>
                <a:lnTo>
                  <a:pt x="1622691" y="1112243"/>
                </a:lnTo>
                <a:lnTo>
                  <a:pt x="1634126" y="1123679"/>
                </a:lnTo>
                <a:lnTo>
                  <a:pt x="1645562" y="1135432"/>
                </a:lnTo>
                <a:lnTo>
                  <a:pt x="1656044" y="1147820"/>
                </a:lnTo>
                <a:lnTo>
                  <a:pt x="1666209" y="1160526"/>
                </a:lnTo>
                <a:lnTo>
                  <a:pt x="1675738" y="1173549"/>
                </a:lnTo>
                <a:lnTo>
                  <a:pt x="1684632" y="1187526"/>
                </a:lnTo>
                <a:lnTo>
                  <a:pt x="1692574" y="1201503"/>
                </a:lnTo>
                <a:lnTo>
                  <a:pt x="1700197" y="1216114"/>
                </a:lnTo>
                <a:lnTo>
                  <a:pt x="1706868" y="1231361"/>
                </a:lnTo>
                <a:lnTo>
                  <a:pt x="1712903" y="1246609"/>
                </a:lnTo>
                <a:lnTo>
                  <a:pt x="1718621" y="1262491"/>
                </a:lnTo>
                <a:lnTo>
                  <a:pt x="1723068" y="1278691"/>
                </a:lnTo>
                <a:lnTo>
                  <a:pt x="1725403" y="1288811"/>
                </a:lnTo>
                <a:lnTo>
                  <a:pt x="2267666" y="1236231"/>
                </a:lnTo>
                <a:lnTo>
                  <a:pt x="2265125" y="1218140"/>
                </a:lnTo>
                <a:lnTo>
                  <a:pt x="2261630" y="1200683"/>
                </a:lnTo>
                <a:lnTo>
                  <a:pt x="2258136" y="1182909"/>
                </a:lnTo>
                <a:lnTo>
                  <a:pt x="2254325" y="1165136"/>
                </a:lnTo>
                <a:lnTo>
                  <a:pt x="2250195" y="1147362"/>
                </a:lnTo>
                <a:lnTo>
                  <a:pt x="2245748" y="1130223"/>
                </a:lnTo>
                <a:lnTo>
                  <a:pt x="2240666" y="1112766"/>
                </a:lnTo>
                <a:lnTo>
                  <a:pt x="2235584" y="1095945"/>
                </a:lnTo>
                <a:lnTo>
                  <a:pt x="2229866" y="1079123"/>
                </a:lnTo>
                <a:lnTo>
                  <a:pt x="2223831" y="1061984"/>
                </a:lnTo>
                <a:lnTo>
                  <a:pt x="2217478" y="1045480"/>
                </a:lnTo>
                <a:lnTo>
                  <a:pt x="2211125" y="1028976"/>
                </a:lnTo>
                <a:lnTo>
                  <a:pt x="2204454" y="1012789"/>
                </a:lnTo>
                <a:lnTo>
                  <a:pt x="2197149" y="996602"/>
                </a:lnTo>
                <a:lnTo>
                  <a:pt x="2189843" y="980732"/>
                </a:lnTo>
                <a:lnTo>
                  <a:pt x="2181902" y="965180"/>
                </a:lnTo>
                <a:lnTo>
                  <a:pt x="2173643" y="949311"/>
                </a:lnTo>
                <a:lnTo>
                  <a:pt x="2165384" y="933759"/>
                </a:lnTo>
                <a:lnTo>
                  <a:pt x="2156490" y="918842"/>
                </a:lnTo>
                <a:lnTo>
                  <a:pt x="2147596" y="903607"/>
                </a:lnTo>
                <a:lnTo>
                  <a:pt x="2138067" y="888690"/>
                </a:lnTo>
                <a:lnTo>
                  <a:pt x="2128855" y="874090"/>
                </a:lnTo>
                <a:lnTo>
                  <a:pt x="2119008" y="859807"/>
                </a:lnTo>
                <a:lnTo>
                  <a:pt x="2108843" y="845525"/>
                </a:lnTo>
                <a:lnTo>
                  <a:pt x="2098361" y="831560"/>
                </a:lnTo>
                <a:lnTo>
                  <a:pt x="2087561" y="817594"/>
                </a:lnTo>
                <a:lnTo>
                  <a:pt x="2076761" y="803947"/>
                </a:lnTo>
                <a:lnTo>
                  <a:pt x="2065644" y="790934"/>
                </a:lnTo>
                <a:lnTo>
                  <a:pt x="2054209" y="777603"/>
                </a:lnTo>
                <a:lnTo>
                  <a:pt x="2042138" y="764591"/>
                </a:lnTo>
                <a:lnTo>
                  <a:pt x="2030385" y="752212"/>
                </a:lnTo>
                <a:lnTo>
                  <a:pt x="2017997" y="739834"/>
                </a:lnTo>
                <a:lnTo>
                  <a:pt x="2005609" y="727456"/>
                </a:lnTo>
                <a:lnTo>
                  <a:pt x="1993221" y="715395"/>
                </a:lnTo>
                <a:lnTo>
                  <a:pt x="1980197" y="703652"/>
                </a:lnTo>
                <a:lnTo>
                  <a:pt x="1966856" y="692226"/>
                </a:lnTo>
                <a:lnTo>
                  <a:pt x="1953833" y="681117"/>
                </a:lnTo>
                <a:lnTo>
                  <a:pt x="1940174" y="670326"/>
                </a:lnTo>
                <a:lnTo>
                  <a:pt x="1926198" y="659535"/>
                </a:lnTo>
                <a:lnTo>
                  <a:pt x="1912221" y="649061"/>
                </a:lnTo>
                <a:lnTo>
                  <a:pt x="1897927" y="638904"/>
                </a:lnTo>
                <a:lnTo>
                  <a:pt x="1883633" y="629065"/>
                </a:lnTo>
                <a:lnTo>
                  <a:pt x="1869022" y="619861"/>
                </a:lnTo>
                <a:lnTo>
                  <a:pt x="1854092" y="610339"/>
                </a:lnTo>
                <a:lnTo>
                  <a:pt x="1838845" y="601452"/>
                </a:lnTo>
                <a:lnTo>
                  <a:pt x="1823916" y="592566"/>
                </a:lnTo>
                <a:lnTo>
                  <a:pt x="1808352" y="584313"/>
                </a:lnTo>
                <a:lnTo>
                  <a:pt x="1792469" y="576061"/>
                </a:lnTo>
                <a:lnTo>
                  <a:pt x="1776905" y="568127"/>
                </a:lnTo>
                <a:lnTo>
                  <a:pt x="1761022" y="560827"/>
                </a:lnTo>
                <a:lnTo>
                  <a:pt x="1744823" y="553527"/>
                </a:lnTo>
                <a:lnTo>
                  <a:pt x="1728623" y="546862"/>
                </a:lnTo>
                <a:lnTo>
                  <a:pt x="1712105" y="540514"/>
                </a:lnTo>
                <a:lnTo>
                  <a:pt x="1695588" y="534166"/>
                </a:lnTo>
                <a:lnTo>
                  <a:pt x="1678435" y="528136"/>
                </a:lnTo>
                <a:lnTo>
                  <a:pt x="1661600" y="522740"/>
                </a:lnTo>
                <a:lnTo>
                  <a:pt x="1644765" y="517344"/>
                </a:lnTo>
                <a:lnTo>
                  <a:pt x="1627294" y="512584"/>
                </a:lnTo>
                <a:lnTo>
                  <a:pt x="1610141" y="507823"/>
                </a:lnTo>
                <a:lnTo>
                  <a:pt x="1592671" y="503697"/>
                </a:lnTo>
                <a:lnTo>
                  <a:pt x="1574883" y="499888"/>
                </a:lnTo>
                <a:lnTo>
                  <a:pt x="1557095" y="496397"/>
                </a:lnTo>
                <a:lnTo>
                  <a:pt x="1539306" y="492905"/>
                </a:lnTo>
                <a:lnTo>
                  <a:pt x="1521201" y="490366"/>
                </a:lnTo>
                <a:close/>
                <a:moveTo>
                  <a:pt x="1266450" y="490366"/>
                </a:moveTo>
                <a:lnTo>
                  <a:pt x="1248344" y="492905"/>
                </a:lnTo>
                <a:lnTo>
                  <a:pt x="1230556" y="496397"/>
                </a:lnTo>
                <a:lnTo>
                  <a:pt x="1212768" y="499888"/>
                </a:lnTo>
                <a:lnTo>
                  <a:pt x="1195297" y="503697"/>
                </a:lnTo>
                <a:lnTo>
                  <a:pt x="1177509" y="507823"/>
                </a:lnTo>
                <a:lnTo>
                  <a:pt x="1160039" y="512584"/>
                </a:lnTo>
                <a:lnTo>
                  <a:pt x="1142886" y="517344"/>
                </a:lnTo>
                <a:lnTo>
                  <a:pt x="1126051" y="522740"/>
                </a:lnTo>
                <a:lnTo>
                  <a:pt x="1108898" y="528136"/>
                </a:lnTo>
                <a:lnTo>
                  <a:pt x="1092063" y="534166"/>
                </a:lnTo>
                <a:lnTo>
                  <a:pt x="1075545" y="540514"/>
                </a:lnTo>
                <a:lnTo>
                  <a:pt x="1059028" y="546862"/>
                </a:lnTo>
                <a:lnTo>
                  <a:pt x="1042827" y="553527"/>
                </a:lnTo>
                <a:lnTo>
                  <a:pt x="1026627" y="560827"/>
                </a:lnTo>
                <a:lnTo>
                  <a:pt x="1010745" y="568127"/>
                </a:lnTo>
                <a:lnTo>
                  <a:pt x="994863" y="576061"/>
                </a:lnTo>
                <a:lnTo>
                  <a:pt x="978981" y="584313"/>
                </a:lnTo>
                <a:lnTo>
                  <a:pt x="963734" y="592566"/>
                </a:lnTo>
                <a:lnTo>
                  <a:pt x="948487" y="601452"/>
                </a:lnTo>
                <a:lnTo>
                  <a:pt x="933558" y="610339"/>
                </a:lnTo>
                <a:lnTo>
                  <a:pt x="918946" y="619861"/>
                </a:lnTo>
                <a:lnTo>
                  <a:pt x="904334" y="629065"/>
                </a:lnTo>
                <a:lnTo>
                  <a:pt x="889405" y="638904"/>
                </a:lnTo>
                <a:lnTo>
                  <a:pt x="875429" y="649061"/>
                </a:lnTo>
                <a:lnTo>
                  <a:pt x="861135" y="659535"/>
                </a:lnTo>
                <a:lnTo>
                  <a:pt x="847794" y="670326"/>
                </a:lnTo>
                <a:lnTo>
                  <a:pt x="833817" y="681117"/>
                </a:lnTo>
                <a:lnTo>
                  <a:pt x="820476" y="692226"/>
                </a:lnTo>
                <a:lnTo>
                  <a:pt x="807453" y="703652"/>
                </a:lnTo>
                <a:lnTo>
                  <a:pt x="794747" y="715395"/>
                </a:lnTo>
                <a:lnTo>
                  <a:pt x="781723" y="727456"/>
                </a:lnTo>
                <a:lnTo>
                  <a:pt x="769335" y="739834"/>
                </a:lnTo>
                <a:lnTo>
                  <a:pt x="757265" y="752212"/>
                </a:lnTo>
                <a:lnTo>
                  <a:pt x="745194" y="764591"/>
                </a:lnTo>
                <a:lnTo>
                  <a:pt x="733759" y="777603"/>
                </a:lnTo>
                <a:lnTo>
                  <a:pt x="722006" y="790934"/>
                </a:lnTo>
                <a:lnTo>
                  <a:pt x="710571" y="803947"/>
                </a:lnTo>
                <a:lnTo>
                  <a:pt x="699771" y="817594"/>
                </a:lnTo>
                <a:lnTo>
                  <a:pt x="689289" y="831560"/>
                </a:lnTo>
                <a:lnTo>
                  <a:pt x="678807" y="845525"/>
                </a:lnTo>
                <a:lnTo>
                  <a:pt x="668960" y="859807"/>
                </a:lnTo>
                <a:lnTo>
                  <a:pt x="658795" y="874090"/>
                </a:lnTo>
                <a:lnTo>
                  <a:pt x="649266" y="888690"/>
                </a:lnTo>
                <a:lnTo>
                  <a:pt x="640054" y="903607"/>
                </a:lnTo>
                <a:lnTo>
                  <a:pt x="630842" y="918842"/>
                </a:lnTo>
                <a:lnTo>
                  <a:pt x="622266" y="933759"/>
                </a:lnTo>
                <a:lnTo>
                  <a:pt x="614007" y="949311"/>
                </a:lnTo>
                <a:lnTo>
                  <a:pt x="605748" y="965180"/>
                </a:lnTo>
                <a:lnTo>
                  <a:pt x="598125" y="980732"/>
                </a:lnTo>
                <a:lnTo>
                  <a:pt x="590501" y="996602"/>
                </a:lnTo>
                <a:lnTo>
                  <a:pt x="583513" y="1012789"/>
                </a:lnTo>
                <a:lnTo>
                  <a:pt x="576207" y="1028976"/>
                </a:lnTo>
                <a:lnTo>
                  <a:pt x="569854" y="1045480"/>
                </a:lnTo>
                <a:lnTo>
                  <a:pt x="563502" y="1061984"/>
                </a:lnTo>
                <a:lnTo>
                  <a:pt x="557784" y="1079123"/>
                </a:lnTo>
                <a:lnTo>
                  <a:pt x="552066" y="1095945"/>
                </a:lnTo>
                <a:lnTo>
                  <a:pt x="546984" y="1112766"/>
                </a:lnTo>
                <a:lnTo>
                  <a:pt x="541902" y="1130223"/>
                </a:lnTo>
                <a:lnTo>
                  <a:pt x="537455" y="1147362"/>
                </a:lnTo>
                <a:lnTo>
                  <a:pt x="533325" y="1165136"/>
                </a:lnTo>
                <a:lnTo>
                  <a:pt x="529196" y="1182909"/>
                </a:lnTo>
                <a:lnTo>
                  <a:pt x="526019" y="1200683"/>
                </a:lnTo>
                <a:lnTo>
                  <a:pt x="522843" y="1218140"/>
                </a:lnTo>
                <a:lnTo>
                  <a:pt x="519984" y="1236231"/>
                </a:lnTo>
                <a:lnTo>
                  <a:pt x="1062444" y="1288803"/>
                </a:lnTo>
                <a:lnTo>
                  <a:pt x="1064583" y="1278691"/>
                </a:lnTo>
                <a:lnTo>
                  <a:pt x="1069347" y="1262491"/>
                </a:lnTo>
                <a:lnTo>
                  <a:pt x="1074747" y="1246609"/>
                </a:lnTo>
                <a:lnTo>
                  <a:pt x="1080783" y="1231361"/>
                </a:lnTo>
                <a:lnTo>
                  <a:pt x="1087771" y="1216114"/>
                </a:lnTo>
                <a:lnTo>
                  <a:pt x="1095077" y="1201503"/>
                </a:lnTo>
                <a:lnTo>
                  <a:pt x="1103336" y="1187526"/>
                </a:lnTo>
                <a:lnTo>
                  <a:pt x="1112230" y="1173549"/>
                </a:lnTo>
                <a:lnTo>
                  <a:pt x="1121442" y="1160526"/>
                </a:lnTo>
                <a:lnTo>
                  <a:pt x="1131606" y="1147185"/>
                </a:lnTo>
                <a:lnTo>
                  <a:pt x="1142407" y="1135432"/>
                </a:lnTo>
                <a:lnTo>
                  <a:pt x="1153524" y="1123361"/>
                </a:lnTo>
                <a:lnTo>
                  <a:pt x="1165595" y="1112243"/>
                </a:lnTo>
                <a:lnTo>
                  <a:pt x="1177665" y="1101443"/>
                </a:lnTo>
                <a:lnTo>
                  <a:pt x="1190689" y="1091279"/>
                </a:lnTo>
                <a:lnTo>
                  <a:pt x="1204030" y="1081749"/>
                </a:lnTo>
                <a:lnTo>
                  <a:pt x="1218007" y="1073173"/>
                </a:lnTo>
                <a:lnTo>
                  <a:pt x="1231983" y="1064914"/>
                </a:lnTo>
                <a:lnTo>
                  <a:pt x="1246595" y="1057290"/>
                </a:lnTo>
                <a:lnTo>
                  <a:pt x="1261525" y="1050620"/>
                </a:lnTo>
                <a:lnTo>
                  <a:pt x="1277089" y="1044584"/>
                </a:lnTo>
                <a:lnTo>
                  <a:pt x="1292972" y="1039184"/>
                </a:lnTo>
                <a:lnTo>
                  <a:pt x="1309172" y="1034737"/>
                </a:lnTo>
                <a:lnTo>
                  <a:pt x="1319052" y="1032267"/>
                </a:lnTo>
                <a:lnTo>
                  <a:pt x="1266450" y="490366"/>
                </a:lnTo>
                <a:close/>
                <a:moveTo>
                  <a:pt x="1094286" y="0"/>
                </a:moveTo>
                <a:lnTo>
                  <a:pt x="1100957" y="0"/>
                </a:lnTo>
                <a:lnTo>
                  <a:pt x="1107627" y="952"/>
                </a:lnTo>
                <a:lnTo>
                  <a:pt x="1113980" y="2539"/>
                </a:lnTo>
                <a:lnTo>
                  <a:pt x="1120333" y="4761"/>
                </a:lnTo>
                <a:lnTo>
                  <a:pt x="1126368" y="7300"/>
                </a:lnTo>
                <a:lnTo>
                  <a:pt x="1132086" y="10791"/>
                </a:lnTo>
                <a:lnTo>
                  <a:pt x="1137168" y="14600"/>
                </a:lnTo>
                <a:lnTo>
                  <a:pt x="1142568" y="18726"/>
                </a:lnTo>
                <a:lnTo>
                  <a:pt x="1147015" y="23487"/>
                </a:lnTo>
                <a:lnTo>
                  <a:pt x="1151145" y="28882"/>
                </a:lnTo>
                <a:lnTo>
                  <a:pt x="1154956" y="34595"/>
                </a:lnTo>
                <a:lnTo>
                  <a:pt x="1157815" y="40943"/>
                </a:lnTo>
                <a:lnTo>
                  <a:pt x="1160674" y="47291"/>
                </a:lnTo>
                <a:lnTo>
                  <a:pt x="1231191" y="266290"/>
                </a:lnTo>
                <a:lnTo>
                  <a:pt x="1251203" y="263433"/>
                </a:lnTo>
                <a:lnTo>
                  <a:pt x="1271532" y="261211"/>
                </a:lnTo>
                <a:lnTo>
                  <a:pt x="1291544" y="258990"/>
                </a:lnTo>
                <a:lnTo>
                  <a:pt x="1311873" y="257403"/>
                </a:lnTo>
                <a:lnTo>
                  <a:pt x="1332202" y="256133"/>
                </a:lnTo>
                <a:lnTo>
                  <a:pt x="1352531" y="255181"/>
                </a:lnTo>
                <a:lnTo>
                  <a:pt x="1373178" y="254546"/>
                </a:lnTo>
                <a:lnTo>
                  <a:pt x="1393825" y="254546"/>
                </a:lnTo>
                <a:lnTo>
                  <a:pt x="1414154" y="254546"/>
                </a:lnTo>
                <a:lnTo>
                  <a:pt x="1435119" y="255181"/>
                </a:lnTo>
                <a:lnTo>
                  <a:pt x="1455448" y="256133"/>
                </a:lnTo>
                <a:lnTo>
                  <a:pt x="1475778" y="257403"/>
                </a:lnTo>
                <a:lnTo>
                  <a:pt x="1496107" y="258990"/>
                </a:lnTo>
                <a:lnTo>
                  <a:pt x="1515801" y="261211"/>
                </a:lnTo>
                <a:lnTo>
                  <a:pt x="1536130" y="263433"/>
                </a:lnTo>
                <a:lnTo>
                  <a:pt x="1556142" y="266290"/>
                </a:lnTo>
                <a:lnTo>
                  <a:pt x="1627294" y="47291"/>
                </a:lnTo>
                <a:lnTo>
                  <a:pt x="1629835" y="40626"/>
                </a:lnTo>
                <a:lnTo>
                  <a:pt x="1633012" y="34595"/>
                </a:lnTo>
                <a:lnTo>
                  <a:pt x="1636823" y="28882"/>
                </a:lnTo>
                <a:lnTo>
                  <a:pt x="1640953" y="23487"/>
                </a:lnTo>
                <a:lnTo>
                  <a:pt x="1645400" y="18726"/>
                </a:lnTo>
                <a:lnTo>
                  <a:pt x="1650164" y="14600"/>
                </a:lnTo>
                <a:lnTo>
                  <a:pt x="1655882" y="10474"/>
                </a:lnTo>
                <a:lnTo>
                  <a:pt x="1661600" y="7300"/>
                </a:lnTo>
                <a:lnTo>
                  <a:pt x="1667635" y="4761"/>
                </a:lnTo>
                <a:lnTo>
                  <a:pt x="1673670" y="2539"/>
                </a:lnTo>
                <a:lnTo>
                  <a:pt x="1680023" y="952"/>
                </a:lnTo>
                <a:lnTo>
                  <a:pt x="1686694" y="0"/>
                </a:lnTo>
                <a:lnTo>
                  <a:pt x="1693682" y="0"/>
                </a:lnTo>
                <a:lnTo>
                  <a:pt x="1700352" y="317"/>
                </a:lnTo>
                <a:lnTo>
                  <a:pt x="1707023" y="1270"/>
                </a:lnTo>
                <a:lnTo>
                  <a:pt x="1714011" y="2857"/>
                </a:lnTo>
                <a:lnTo>
                  <a:pt x="1934774" y="75221"/>
                </a:lnTo>
                <a:lnTo>
                  <a:pt x="1941762" y="77443"/>
                </a:lnTo>
                <a:lnTo>
                  <a:pt x="1947798" y="80617"/>
                </a:lnTo>
                <a:lnTo>
                  <a:pt x="1953833" y="84108"/>
                </a:lnTo>
                <a:lnTo>
                  <a:pt x="1958915" y="88234"/>
                </a:lnTo>
                <a:lnTo>
                  <a:pt x="1963997" y="93312"/>
                </a:lnTo>
                <a:lnTo>
                  <a:pt x="1968127" y="98073"/>
                </a:lnTo>
                <a:lnTo>
                  <a:pt x="1971621" y="103469"/>
                </a:lnTo>
                <a:lnTo>
                  <a:pt x="1975115" y="108864"/>
                </a:lnTo>
                <a:lnTo>
                  <a:pt x="1977656" y="114895"/>
                </a:lnTo>
                <a:lnTo>
                  <a:pt x="1980197" y="121243"/>
                </a:lnTo>
                <a:lnTo>
                  <a:pt x="1981468" y="127908"/>
                </a:lnTo>
                <a:lnTo>
                  <a:pt x="1982421" y="134573"/>
                </a:lnTo>
                <a:lnTo>
                  <a:pt x="1982738" y="141238"/>
                </a:lnTo>
                <a:lnTo>
                  <a:pt x="1981786" y="148221"/>
                </a:lnTo>
                <a:lnTo>
                  <a:pt x="1980833" y="154886"/>
                </a:lnTo>
                <a:lnTo>
                  <a:pt x="1979244" y="161551"/>
                </a:lnTo>
                <a:lnTo>
                  <a:pt x="1907774" y="380550"/>
                </a:lnTo>
                <a:lnTo>
                  <a:pt x="1925880" y="390389"/>
                </a:lnTo>
                <a:lnTo>
                  <a:pt x="1943986" y="400228"/>
                </a:lnTo>
                <a:lnTo>
                  <a:pt x="1961456" y="410702"/>
                </a:lnTo>
                <a:lnTo>
                  <a:pt x="1978927" y="421175"/>
                </a:lnTo>
                <a:lnTo>
                  <a:pt x="1996397" y="431967"/>
                </a:lnTo>
                <a:lnTo>
                  <a:pt x="2013232" y="443393"/>
                </a:lnTo>
                <a:lnTo>
                  <a:pt x="2029750" y="454501"/>
                </a:lnTo>
                <a:lnTo>
                  <a:pt x="2046585" y="466562"/>
                </a:lnTo>
                <a:lnTo>
                  <a:pt x="2062785" y="478623"/>
                </a:lnTo>
                <a:lnTo>
                  <a:pt x="2078985" y="491001"/>
                </a:lnTo>
                <a:lnTo>
                  <a:pt x="2094867" y="503697"/>
                </a:lnTo>
                <a:lnTo>
                  <a:pt x="2110432" y="516709"/>
                </a:lnTo>
                <a:lnTo>
                  <a:pt x="2125679" y="529723"/>
                </a:lnTo>
                <a:lnTo>
                  <a:pt x="2140925" y="543370"/>
                </a:lnTo>
                <a:lnTo>
                  <a:pt x="2155855" y="557335"/>
                </a:lnTo>
                <a:lnTo>
                  <a:pt x="2170466" y="571301"/>
                </a:lnTo>
                <a:lnTo>
                  <a:pt x="2357242" y="435775"/>
                </a:lnTo>
                <a:lnTo>
                  <a:pt x="2362959" y="431967"/>
                </a:lnTo>
                <a:lnTo>
                  <a:pt x="2369312" y="428793"/>
                </a:lnTo>
                <a:lnTo>
                  <a:pt x="2375347" y="426571"/>
                </a:lnTo>
                <a:lnTo>
                  <a:pt x="2382018" y="424667"/>
                </a:lnTo>
                <a:lnTo>
                  <a:pt x="2388371" y="423397"/>
                </a:lnTo>
                <a:lnTo>
                  <a:pt x="2395041" y="422762"/>
                </a:lnTo>
                <a:lnTo>
                  <a:pt x="2401712" y="422762"/>
                </a:lnTo>
                <a:lnTo>
                  <a:pt x="2408065" y="423397"/>
                </a:lnTo>
                <a:lnTo>
                  <a:pt x="2414418" y="424984"/>
                </a:lnTo>
                <a:lnTo>
                  <a:pt x="2420770" y="426888"/>
                </a:lnTo>
                <a:lnTo>
                  <a:pt x="2426806" y="429428"/>
                </a:lnTo>
                <a:lnTo>
                  <a:pt x="2432841" y="432601"/>
                </a:lnTo>
                <a:lnTo>
                  <a:pt x="2438559" y="436093"/>
                </a:lnTo>
                <a:lnTo>
                  <a:pt x="2443959" y="440854"/>
                </a:lnTo>
                <a:lnTo>
                  <a:pt x="2448406" y="445614"/>
                </a:lnTo>
                <a:lnTo>
                  <a:pt x="2452853" y="451327"/>
                </a:lnTo>
                <a:lnTo>
                  <a:pt x="2589757" y="638904"/>
                </a:lnTo>
                <a:lnTo>
                  <a:pt x="2593569" y="644935"/>
                </a:lnTo>
                <a:lnTo>
                  <a:pt x="2596746" y="650965"/>
                </a:lnTo>
                <a:lnTo>
                  <a:pt x="2599287" y="657313"/>
                </a:lnTo>
                <a:lnTo>
                  <a:pt x="2601193" y="663661"/>
                </a:lnTo>
                <a:lnTo>
                  <a:pt x="2602463" y="670326"/>
                </a:lnTo>
                <a:lnTo>
                  <a:pt x="2602781" y="676991"/>
                </a:lnTo>
                <a:lnTo>
                  <a:pt x="2602781" y="683656"/>
                </a:lnTo>
                <a:lnTo>
                  <a:pt x="2601828" y="690004"/>
                </a:lnTo>
                <a:lnTo>
                  <a:pt x="2600557" y="696352"/>
                </a:lnTo>
                <a:lnTo>
                  <a:pt x="2598652" y="703017"/>
                </a:lnTo>
                <a:lnTo>
                  <a:pt x="2596428" y="709047"/>
                </a:lnTo>
                <a:lnTo>
                  <a:pt x="2592934" y="715078"/>
                </a:lnTo>
                <a:lnTo>
                  <a:pt x="2589122" y="720473"/>
                </a:lnTo>
                <a:lnTo>
                  <a:pt x="2584993" y="725869"/>
                </a:lnTo>
                <a:lnTo>
                  <a:pt x="2580228" y="730630"/>
                </a:lnTo>
                <a:lnTo>
                  <a:pt x="2574828" y="734756"/>
                </a:lnTo>
                <a:lnTo>
                  <a:pt x="2388053" y="870281"/>
                </a:lnTo>
                <a:lnTo>
                  <a:pt x="2396629" y="888372"/>
                </a:lnTo>
                <a:lnTo>
                  <a:pt x="2405524" y="906781"/>
                </a:lnTo>
                <a:lnTo>
                  <a:pt x="2413465" y="925189"/>
                </a:lnTo>
                <a:lnTo>
                  <a:pt x="2421088" y="943598"/>
                </a:lnTo>
                <a:lnTo>
                  <a:pt x="2428712" y="962324"/>
                </a:lnTo>
                <a:lnTo>
                  <a:pt x="2436017" y="981367"/>
                </a:lnTo>
                <a:lnTo>
                  <a:pt x="2442688" y="1000411"/>
                </a:lnTo>
                <a:lnTo>
                  <a:pt x="2449041" y="1019454"/>
                </a:lnTo>
                <a:lnTo>
                  <a:pt x="2455394" y="1039132"/>
                </a:lnTo>
                <a:lnTo>
                  <a:pt x="2461111" y="1058810"/>
                </a:lnTo>
                <a:lnTo>
                  <a:pt x="2466829" y="1078171"/>
                </a:lnTo>
                <a:lnTo>
                  <a:pt x="2471594" y="1098167"/>
                </a:lnTo>
                <a:lnTo>
                  <a:pt x="2476676" y="1118162"/>
                </a:lnTo>
                <a:lnTo>
                  <a:pt x="2480805" y="1138158"/>
                </a:lnTo>
                <a:lnTo>
                  <a:pt x="2484935" y="1158470"/>
                </a:lnTo>
                <a:lnTo>
                  <a:pt x="2488746" y="1178783"/>
                </a:lnTo>
                <a:lnTo>
                  <a:pt x="2718721" y="1178783"/>
                </a:lnTo>
                <a:lnTo>
                  <a:pt x="2725709" y="1179101"/>
                </a:lnTo>
                <a:lnTo>
                  <a:pt x="2732698" y="1180370"/>
                </a:lnTo>
                <a:lnTo>
                  <a:pt x="2739368" y="1181640"/>
                </a:lnTo>
                <a:lnTo>
                  <a:pt x="2745403" y="1184496"/>
                </a:lnTo>
                <a:lnTo>
                  <a:pt x="2751439" y="1187035"/>
                </a:lnTo>
                <a:lnTo>
                  <a:pt x="2757156" y="1190527"/>
                </a:lnTo>
                <a:lnTo>
                  <a:pt x="2762239" y="1194653"/>
                </a:lnTo>
                <a:lnTo>
                  <a:pt x="2767321" y="1199096"/>
                </a:lnTo>
                <a:lnTo>
                  <a:pt x="2771768" y="1203857"/>
                </a:lnTo>
                <a:lnTo>
                  <a:pt x="2775897" y="1209253"/>
                </a:lnTo>
                <a:lnTo>
                  <a:pt x="2779391" y="1214966"/>
                </a:lnTo>
                <a:lnTo>
                  <a:pt x="2782250" y="1220361"/>
                </a:lnTo>
                <a:lnTo>
                  <a:pt x="2784474" y="1226709"/>
                </a:lnTo>
                <a:lnTo>
                  <a:pt x="2786062" y="1233692"/>
                </a:lnTo>
                <a:lnTo>
                  <a:pt x="2787015" y="1240357"/>
                </a:lnTo>
                <a:lnTo>
                  <a:pt x="2787650" y="1247022"/>
                </a:lnTo>
                <a:lnTo>
                  <a:pt x="2787650" y="1479986"/>
                </a:lnTo>
                <a:lnTo>
                  <a:pt x="2787015" y="1486651"/>
                </a:lnTo>
                <a:lnTo>
                  <a:pt x="2786380" y="1493951"/>
                </a:lnTo>
                <a:lnTo>
                  <a:pt x="2784474" y="1500299"/>
                </a:lnTo>
                <a:lnTo>
                  <a:pt x="2782250" y="1506646"/>
                </a:lnTo>
                <a:lnTo>
                  <a:pt x="2779391" y="1512677"/>
                </a:lnTo>
                <a:lnTo>
                  <a:pt x="2775897" y="1518390"/>
                </a:lnTo>
                <a:lnTo>
                  <a:pt x="2771768" y="1523785"/>
                </a:lnTo>
                <a:lnTo>
                  <a:pt x="2767639" y="1528546"/>
                </a:lnTo>
                <a:lnTo>
                  <a:pt x="2762556" y="1532672"/>
                </a:lnTo>
                <a:lnTo>
                  <a:pt x="2757156" y="1536798"/>
                </a:lnTo>
                <a:lnTo>
                  <a:pt x="2751439" y="1540290"/>
                </a:lnTo>
                <a:lnTo>
                  <a:pt x="2745403" y="1543146"/>
                </a:lnTo>
                <a:lnTo>
                  <a:pt x="2739368" y="1545368"/>
                </a:lnTo>
                <a:lnTo>
                  <a:pt x="2732698" y="1546955"/>
                </a:lnTo>
                <a:lnTo>
                  <a:pt x="2725709" y="1548224"/>
                </a:lnTo>
                <a:lnTo>
                  <a:pt x="2719039" y="1548542"/>
                </a:lnTo>
                <a:lnTo>
                  <a:pt x="2488746" y="1548542"/>
                </a:lnTo>
                <a:lnTo>
                  <a:pt x="2484935" y="1568855"/>
                </a:lnTo>
                <a:lnTo>
                  <a:pt x="2480805" y="1589168"/>
                </a:lnTo>
                <a:lnTo>
                  <a:pt x="2476676" y="1609163"/>
                </a:lnTo>
                <a:lnTo>
                  <a:pt x="2471594" y="1629476"/>
                </a:lnTo>
                <a:lnTo>
                  <a:pt x="2466829" y="1648837"/>
                </a:lnTo>
                <a:lnTo>
                  <a:pt x="2461111" y="1668832"/>
                </a:lnTo>
                <a:lnTo>
                  <a:pt x="2455394" y="1688510"/>
                </a:lnTo>
                <a:lnTo>
                  <a:pt x="2449041" y="1707554"/>
                </a:lnTo>
                <a:lnTo>
                  <a:pt x="2442688" y="1726914"/>
                </a:lnTo>
                <a:lnTo>
                  <a:pt x="2436017" y="1745958"/>
                </a:lnTo>
                <a:lnTo>
                  <a:pt x="2428712" y="1764684"/>
                </a:lnTo>
                <a:lnTo>
                  <a:pt x="2421088" y="1783410"/>
                </a:lnTo>
                <a:lnTo>
                  <a:pt x="2413465" y="1802453"/>
                </a:lnTo>
                <a:lnTo>
                  <a:pt x="2405524" y="1820862"/>
                </a:lnTo>
                <a:lnTo>
                  <a:pt x="2396629" y="1838953"/>
                </a:lnTo>
                <a:lnTo>
                  <a:pt x="2388053" y="1857044"/>
                </a:lnTo>
                <a:lnTo>
                  <a:pt x="2574828" y="1992252"/>
                </a:lnTo>
                <a:lnTo>
                  <a:pt x="2580228" y="1996378"/>
                </a:lnTo>
                <a:lnTo>
                  <a:pt x="2584993" y="2001456"/>
                </a:lnTo>
                <a:lnTo>
                  <a:pt x="2589122" y="2006534"/>
                </a:lnTo>
                <a:lnTo>
                  <a:pt x="2592934" y="2012247"/>
                </a:lnTo>
                <a:lnTo>
                  <a:pt x="2596428" y="2018278"/>
                </a:lnTo>
                <a:lnTo>
                  <a:pt x="2598652" y="2024308"/>
                </a:lnTo>
                <a:lnTo>
                  <a:pt x="2600557" y="2030656"/>
                </a:lnTo>
                <a:lnTo>
                  <a:pt x="2601828" y="2037004"/>
                </a:lnTo>
                <a:lnTo>
                  <a:pt x="2602781" y="2043352"/>
                </a:lnTo>
                <a:lnTo>
                  <a:pt x="2602781" y="2050334"/>
                </a:lnTo>
                <a:lnTo>
                  <a:pt x="2602463" y="2056682"/>
                </a:lnTo>
                <a:lnTo>
                  <a:pt x="2601193" y="2063347"/>
                </a:lnTo>
                <a:lnTo>
                  <a:pt x="2599287" y="2069695"/>
                </a:lnTo>
                <a:lnTo>
                  <a:pt x="2596746" y="2076360"/>
                </a:lnTo>
                <a:lnTo>
                  <a:pt x="2593569" y="2082073"/>
                </a:lnTo>
                <a:lnTo>
                  <a:pt x="2589757" y="2087786"/>
                </a:lnTo>
                <a:lnTo>
                  <a:pt x="2452853" y="2276315"/>
                </a:lnTo>
                <a:lnTo>
                  <a:pt x="2448406" y="2281711"/>
                </a:lnTo>
                <a:lnTo>
                  <a:pt x="2443959" y="2286472"/>
                </a:lnTo>
                <a:lnTo>
                  <a:pt x="2438559" y="2290915"/>
                </a:lnTo>
                <a:lnTo>
                  <a:pt x="2432841" y="2294406"/>
                </a:lnTo>
                <a:lnTo>
                  <a:pt x="2426806" y="2297898"/>
                </a:lnTo>
                <a:lnTo>
                  <a:pt x="2420770" y="2300437"/>
                </a:lnTo>
                <a:lnTo>
                  <a:pt x="2414418" y="2302341"/>
                </a:lnTo>
                <a:lnTo>
                  <a:pt x="2408065" y="2303293"/>
                </a:lnTo>
                <a:lnTo>
                  <a:pt x="2401712" y="2304245"/>
                </a:lnTo>
                <a:lnTo>
                  <a:pt x="2395041" y="2304563"/>
                </a:lnTo>
                <a:lnTo>
                  <a:pt x="2388371" y="2303611"/>
                </a:lnTo>
                <a:lnTo>
                  <a:pt x="2381700" y="2302658"/>
                </a:lnTo>
                <a:lnTo>
                  <a:pt x="2375347" y="2300754"/>
                </a:lnTo>
                <a:lnTo>
                  <a:pt x="2368994" y="2298532"/>
                </a:lnTo>
                <a:lnTo>
                  <a:pt x="2362959" y="2295041"/>
                </a:lnTo>
                <a:lnTo>
                  <a:pt x="2357242" y="2291232"/>
                </a:lnTo>
                <a:lnTo>
                  <a:pt x="2170466" y="2156025"/>
                </a:lnTo>
                <a:lnTo>
                  <a:pt x="2155855" y="2170307"/>
                </a:lnTo>
                <a:lnTo>
                  <a:pt x="2140925" y="2183638"/>
                </a:lnTo>
                <a:lnTo>
                  <a:pt x="2125679" y="2197285"/>
                </a:lnTo>
                <a:lnTo>
                  <a:pt x="2110432" y="2210616"/>
                </a:lnTo>
                <a:lnTo>
                  <a:pt x="2094867" y="2223629"/>
                </a:lnTo>
                <a:lnTo>
                  <a:pt x="2078985" y="2236007"/>
                </a:lnTo>
                <a:lnTo>
                  <a:pt x="2062785" y="2248385"/>
                </a:lnTo>
                <a:lnTo>
                  <a:pt x="2046585" y="2260446"/>
                </a:lnTo>
                <a:lnTo>
                  <a:pt x="2030068" y="2272506"/>
                </a:lnTo>
                <a:lnTo>
                  <a:pt x="2013232" y="2283932"/>
                </a:lnTo>
                <a:lnTo>
                  <a:pt x="1996397" y="2295041"/>
                </a:lnTo>
                <a:lnTo>
                  <a:pt x="1978927" y="2306150"/>
                </a:lnTo>
                <a:lnTo>
                  <a:pt x="1961456" y="2316624"/>
                </a:lnTo>
                <a:lnTo>
                  <a:pt x="1943986" y="2327097"/>
                </a:lnTo>
                <a:lnTo>
                  <a:pt x="1925880" y="2336936"/>
                </a:lnTo>
                <a:lnTo>
                  <a:pt x="1907774" y="2346776"/>
                </a:lnTo>
                <a:lnTo>
                  <a:pt x="1979244" y="2565457"/>
                </a:lnTo>
                <a:lnTo>
                  <a:pt x="1980833" y="2572439"/>
                </a:lnTo>
                <a:lnTo>
                  <a:pt x="1981786" y="2579422"/>
                </a:lnTo>
                <a:lnTo>
                  <a:pt x="1982738" y="2586404"/>
                </a:lnTo>
                <a:lnTo>
                  <a:pt x="1982421" y="2592752"/>
                </a:lnTo>
                <a:lnTo>
                  <a:pt x="1981468" y="2599417"/>
                </a:lnTo>
                <a:lnTo>
                  <a:pt x="1980197" y="2605765"/>
                </a:lnTo>
                <a:lnTo>
                  <a:pt x="1977656" y="2612113"/>
                </a:lnTo>
                <a:lnTo>
                  <a:pt x="1975115" y="2618143"/>
                </a:lnTo>
                <a:lnTo>
                  <a:pt x="1971621" y="2623856"/>
                </a:lnTo>
                <a:lnTo>
                  <a:pt x="1968127" y="2629252"/>
                </a:lnTo>
                <a:lnTo>
                  <a:pt x="1963997" y="2634013"/>
                </a:lnTo>
                <a:lnTo>
                  <a:pt x="1958915" y="2638774"/>
                </a:lnTo>
                <a:lnTo>
                  <a:pt x="1953833" y="2642900"/>
                </a:lnTo>
                <a:lnTo>
                  <a:pt x="1948115" y="2646391"/>
                </a:lnTo>
                <a:lnTo>
                  <a:pt x="1941762" y="2649565"/>
                </a:lnTo>
                <a:lnTo>
                  <a:pt x="1935409" y="2652104"/>
                </a:lnTo>
                <a:lnTo>
                  <a:pt x="1714011" y="2724151"/>
                </a:lnTo>
                <a:lnTo>
                  <a:pt x="1707023" y="2725738"/>
                </a:lnTo>
                <a:lnTo>
                  <a:pt x="1700352" y="2727008"/>
                </a:lnTo>
                <a:lnTo>
                  <a:pt x="1693682" y="2727325"/>
                </a:lnTo>
                <a:lnTo>
                  <a:pt x="1686694" y="2727325"/>
                </a:lnTo>
                <a:lnTo>
                  <a:pt x="1680023" y="2726056"/>
                </a:lnTo>
                <a:lnTo>
                  <a:pt x="1673670" y="2724786"/>
                </a:lnTo>
                <a:lnTo>
                  <a:pt x="1667635" y="2722564"/>
                </a:lnTo>
                <a:lnTo>
                  <a:pt x="1661600" y="2719708"/>
                </a:lnTo>
                <a:lnTo>
                  <a:pt x="1655564" y="2716851"/>
                </a:lnTo>
                <a:lnTo>
                  <a:pt x="1650164" y="2712725"/>
                </a:lnTo>
                <a:lnTo>
                  <a:pt x="1645400" y="2708599"/>
                </a:lnTo>
                <a:lnTo>
                  <a:pt x="1640953" y="2703521"/>
                </a:lnTo>
                <a:lnTo>
                  <a:pt x="1636823" y="2698443"/>
                </a:lnTo>
                <a:lnTo>
                  <a:pt x="1633012" y="2692730"/>
                </a:lnTo>
                <a:lnTo>
                  <a:pt x="1629835" y="2686382"/>
                </a:lnTo>
                <a:lnTo>
                  <a:pt x="1627294" y="2680034"/>
                </a:lnTo>
                <a:lnTo>
                  <a:pt x="1556142" y="2460718"/>
                </a:lnTo>
                <a:lnTo>
                  <a:pt x="1536130" y="2463575"/>
                </a:lnTo>
                <a:lnTo>
                  <a:pt x="1516436" y="2465796"/>
                </a:lnTo>
                <a:lnTo>
                  <a:pt x="1496107" y="2467701"/>
                </a:lnTo>
                <a:lnTo>
                  <a:pt x="1475778" y="2469605"/>
                </a:lnTo>
                <a:lnTo>
                  <a:pt x="1455448" y="2470875"/>
                </a:lnTo>
                <a:lnTo>
                  <a:pt x="1435119" y="2471827"/>
                </a:lnTo>
                <a:lnTo>
                  <a:pt x="1414154" y="2472144"/>
                </a:lnTo>
                <a:lnTo>
                  <a:pt x="1393825" y="2472779"/>
                </a:lnTo>
                <a:lnTo>
                  <a:pt x="1373178" y="2472144"/>
                </a:lnTo>
                <a:lnTo>
                  <a:pt x="1352531" y="2471827"/>
                </a:lnTo>
                <a:lnTo>
                  <a:pt x="1332202" y="2470875"/>
                </a:lnTo>
                <a:lnTo>
                  <a:pt x="1311873" y="2469605"/>
                </a:lnTo>
                <a:lnTo>
                  <a:pt x="1291544" y="2467701"/>
                </a:lnTo>
                <a:lnTo>
                  <a:pt x="1271532" y="2465796"/>
                </a:lnTo>
                <a:lnTo>
                  <a:pt x="1251203" y="2463575"/>
                </a:lnTo>
                <a:lnTo>
                  <a:pt x="1231191" y="2460718"/>
                </a:lnTo>
                <a:lnTo>
                  <a:pt x="1160674" y="2680034"/>
                </a:lnTo>
                <a:lnTo>
                  <a:pt x="1157815" y="2686699"/>
                </a:lnTo>
                <a:lnTo>
                  <a:pt x="1154956" y="2692730"/>
                </a:lnTo>
                <a:lnTo>
                  <a:pt x="1151145" y="2698443"/>
                </a:lnTo>
                <a:lnTo>
                  <a:pt x="1147015" y="2703521"/>
                </a:lnTo>
                <a:lnTo>
                  <a:pt x="1142568" y="2708599"/>
                </a:lnTo>
                <a:lnTo>
                  <a:pt x="1137168" y="2712725"/>
                </a:lnTo>
                <a:lnTo>
                  <a:pt x="1132086" y="2716851"/>
                </a:lnTo>
                <a:lnTo>
                  <a:pt x="1126368" y="2719708"/>
                </a:lnTo>
                <a:lnTo>
                  <a:pt x="1120333" y="2722564"/>
                </a:lnTo>
                <a:lnTo>
                  <a:pt x="1113980" y="2724786"/>
                </a:lnTo>
                <a:lnTo>
                  <a:pt x="1107627" y="2726056"/>
                </a:lnTo>
                <a:lnTo>
                  <a:pt x="1100639" y="2727325"/>
                </a:lnTo>
                <a:lnTo>
                  <a:pt x="1094286" y="2727325"/>
                </a:lnTo>
                <a:lnTo>
                  <a:pt x="1087616" y="2727008"/>
                </a:lnTo>
                <a:lnTo>
                  <a:pt x="1080628" y="2725738"/>
                </a:lnTo>
                <a:lnTo>
                  <a:pt x="1073639" y="2723834"/>
                </a:lnTo>
                <a:lnTo>
                  <a:pt x="852558" y="2652104"/>
                </a:lnTo>
                <a:lnTo>
                  <a:pt x="845888" y="2649565"/>
                </a:lnTo>
                <a:lnTo>
                  <a:pt x="839852" y="2646391"/>
                </a:lnTo>
                <a:lnTo>
                  <a:pt x="834135" y="2642900"/>
                </a:lnTo>
                <a:lnTo>
                  <a:pt x="829052" y="2638774"/>
                </a:lnTo>
                <a:lnTo>
                  <a:pt x="823970" y="2634013"/>
                </a:lnTo>
                <a:lnTo>
                  <a:pt x="819523" y="2629252"/>
                </a:lnTo>
                <a:lnTo>
                  <a:pt x="815711" y="2623856"/>
                </a:lnTo>
                <a:lnTo>
                  <a:pt x="812853" y="2618143"/>
                </a:lnTo>
                <a:lnTo>
                  <a:pt x="809676" y="2612113"/>
                </a:lnTo>
                <a:lnTo>
                  <a:pt x="807770" y="2605765"/>
                </a:lnTo>
                <a:lnTo>
                  <a:pt x="806182" y="2599417"/>
                </a:lnTo>
                <a:lnTo>
                  <a:pt x="805229" y="2592752"/>
                </a:lnTo>
                <a:lnTo>
                  <a:pt x="805229" y="2586404"/>
                </a:lnTo>
                <a:lnTo>
                  <a:pt x="805547" y="2579422"/>
                </a:lnTo>
                <a:lnTo>
                  <a:pt x="806817" y="2572439"/>
                </a:lnTo>
                <a:lnTo>
                  <a:pt x="808088" y="2565457"/>
                </a:lnTo>
                <a:lnTo>
                  <a:pt x="879876" y="2346776"/>
                </a:lnTo>
                <a:lnTo>
                  <a:pt x="861770" y="2336936"/>
                </a:lnTo>
                <a:lnTo>
                  <a:pt x="843982" y="2327097"/>
                </a:lnTo>
                <a:lnTo>
                  <a:pt x="826194" y="2316624"/>
                </a:lnTo>
                <a:lnTo>
                  <a:pt x="808723" y="2306150"/>
                </a:lnTo>
                <a:lnTo>
                  <a:pt x="791570" y="2295041"/>
                </a:lnTo>
                <a:lnTo>
                  <a:pt x="774418" y="2283932"/>
                </a:lnTo>
                <a:lnTo>
                  <a:pt x="757900" y="2272506"/>
                </a:lnTo>
                <a:lnTo>
                  <a:pt x="741065" y="2260446"/>
                </a:lnTo>
                <a:lnTo>
                  <a:pt x="724547" y="2248385"/>
                </a:lnTo>
                <a:lnTo>
                  <a:pt x="708665" y="2236007"/>
                </a:lnTo>
                <a:lnTo>
                  <a:pt x="692783" y="2223311"/>
                </a:lnTo>
                <a:lnTo>
                  <a:pt x="677218" y="2210616"/>
                </a:lnTo>
                <a:lnTo>
                  <a:pt x="661654" y="2197285"/>
                </a:lnTo>
                <a:lnTo>
                  <a:pt x="646724" y="2183638"/>
                </a:lnTo>
                <a:lnTo>
                  <a:pt x="631795" y="2169990"/>
                </a:lnTo>
                <a:lnTo>
                  <a:pt x="616866" y="2155707"/>
                </a:lnTo>
                <a:lnTo>
                  <a:pt x="430726" y="2291232"/>
                </a:lnTo>
                <a:lnTo>
                  <a:pt x="424691" y="2295041"/>
                </a:lnTo>
                <a:lnTo>
                  <a:pt x="418655" y="2298532"/>
                </a:lnTo>
                <a:lnTo>
                  <a:pt x="412303" y="2300754"/>
                </a:lnTo>
                <a:lnTo>
                  <a:pt x="405632" y="2302658"/>
                </a:lnTo>
                <a:lnTo>
                  <a:pt x="399279" y="2303611"/>
                </a:lnTo>
                <a:lnTo>
                  <a:pt x="392609" y="2304563"/>
                </a:lnTo>
                <a:lnTo>
                  <a:pt x="385938" y="2304563"/>
                </a:lnTo>
                <a:lnTo>
                  <a:pt x="379585" y="2303611"/>
                </a:lnTo>
                <a:lnTo>
                  <a:pt x="372915" y="2302341"/>
                </a:lnTo>
                <a:lnTo>
                  <a:pt x="366562" y="2300437"/>
                </a:lnTo>
                <a:lnTo>
                  <a:pt x="360527" y="2297898"/>
                </a:lnTo>
                <a:lnTo>
                  <a:pt x="354491" y="2294724"/>
                </a:lnTo>
                <a:lnTo>
                  <a:pt x="349409" y="2290915"/>
                </a:lnTo>
                <a:lnTo>
                  <a:pt x="344009" y="2286472"/>
                </a:lnTo>
                <a:lnTo>
                  <a:pt x="339244" y="2281711"/>
                </a:lnTo>
                <a:lnTo>
                  <a:pt x="334797" y="2276315"/>
                </a:lnTo>
                <a:lnTo>
                  <a:pt x="197575" y="2087786"/>
                </a:lnTo>
                <a:lnTo>
                  <a:pt x="193763" y="2082073"/>
                </a:lnTo>
                <a:lnTo>
                  <a:pt x="190904" y="2076360"/>
                </a:lnTo>
                <a:lnTo>
                  <a:pt x="188363" y="2069695"/>
                </a:lnTo>
                <a:lnTo>
                  <a:pt x="186457" y="2063347"/>
                </a:lnTo>
                <a:lnTo>
                  <a:pt x="185187" y="2056682"/>
                </a:lnTo>
                <a:lnTo>
                  <a:pt x="184869" y="2050334"/>
                </a:lnTo>
                <a:lnTo>
                  <a:pt x="184869" y="2043352"/>
                </a:lnTo>
                <a:lnTo>
                  <a:pt x="185504" y="2037004"/>
                </a:lnTo>
                <a:lnTo>
                  <a:pt x="187092" y="2030656"/>
                </a:lnTo>
                <a:lnTo>
                  <a:pt x="188998" y="2024308"/>
                </a:lnTo>
                <a:lnTo>
                  <a:pt x="191540" y="2018278"/>
                </a:lnTo>
                <a:lnTo>
                  <a:pt x="194716" y="2012247"/>
                </a:lnTo>
                <a:lnTo>
                  <a:pt x="198528" y="2006534"/>
                </a:lnTo>
                <a:lnTo>
                  <a:pt x="202657" y="2001456"/>
                </a:lnTo>
                <a:lnTo>
                  <a:pt x="207422" y="1996695"/>
                </a:lnTo>
                <a:lnTo>
                  <a:pt x="213139" y="1992252"/>
                </a:lnTo>
                <a:lnTo>
                  <a:pt x="399279" y="1857044"/>
                </a:lnTo>
                <a:lnTo>
                  <a:pt x="390703" y="1838953"/>
                </a:lnTo>
                <a:lnTo>
                  <a:pt x="382444" y="1820544"/>
                </a:lnTo>
                <a:lnTo>
                  <a:pt x="374185" y="1802453"/>
                </a:lnTo>
                <a:lnTo>
                  <a:pt x="366244" y="1783410"/>
                </a:lnTo>
                <a:lnTo>
                  <a:pt x="358621" y="1764684"/>
                </a:lnTo>
                <a:lnTo>
                  <a:pt x="351632" y="1745958"/>
                </a:lnTo>
                <a:lnTo>
                  <a:pt x="344962" y="1726914"/>
                </a:lnTo>
                <a:lnTo>
                  <a:pt x="338291" y="1707554"/>
                </a:lnTo>
                <a:lnTo>
                  <a:pt x="332256" y="1688510"/>
                </a:lnTo>
                <a:lnTo>
                  <a:pt x="326221" y="1668832"/>
                </a:lnTo>
                <a:lnTo>
                  <a:pt x="321139" y="1648837"/>
                </a:lnTo>
                <a:lnTo>
                  <a:pt x="315739" y="1629476"/>
                </a:lnTo>
                <a:lnTo>
                  <a:pt x="311292" y="1609163"/>
                </a:lnTo>
                <a:lnTo>
                  <a:pt x="306845" y="1589168"/>
                </a:lnTo>
                <a:lnTo>
                  <a:pt x="303033" y="1568855"/>
                </a:lnTo>
                <a:lnTo>
                  <a:pt x="299221" y="1548542"/>
                </a:lnTo>
                <a:lnTo>
                  <a:pt x="68929" y="1548542"/>
                </a:lnTo>
                <a:lnTo>
                  <a:pt x="61623" y="1548224"/>
                </a:lnTo>
                <a:lnTo>
                  <a:pt x="54952" y="1546955"/>
                </a:lnTo>
                <a:lnTo>
                  <a:pt x="48282" y="1545368"/>
                </a:lnTo>
                <a:lnTo>
                  <a:pt x="41929" y="1543146"/>
                </a:lnTo>
                <a:lnTo>
                  <a:pt x="36211" y="1540290"/>
                </a:lnTo>
                <a:lnTo>
                  <a:pt x="30494" y="1536798"/>
                </a:lnTo>
                <a:lnTo>
                  <a:pt x="24776" y="1532672"/>
                </a:lnTo>
                <a:lnTo>
                  <a:pt x="20329" y="1528546"/>
                </a:lnTo>
                <a:lnTo>
                  <a:pt x="15882" y="1523785"/>
                </a:lnTo>
                <a:lnTo>
                  <a:pt x="11753" y="1518390"/>
                </a:lnTo>
                <a:lnTo>
                  <a:pt x="8259" y="1512677"/>
                </a:lnTo>
                <a:lnTo>
                  <a:pt x="5400" y="1506646"/>
                </a:lnTo>
                <a:lnTo>
                  <a:pt x="2859" y="1500299"/>
                </a:lnTo>
                <a:lnTo>
                  <a:pt x="1588" y="1493951"/>
                </a:lnTo>
                <a:lnTo>
                  <a:pt x="317" y="1486651"/>
                </a:lnTo>
                <a:lnTo>
                  <a:pt x="0" y="1479986"/>
                </a:lnTo>
                <a:lnTo>
                  <a:pt x="0" y="1247022"/>
                </a:lnTo>
                <a:lnTo>
                  <a:pt x="317" y="1240357"/>
                </a:lnTo>
                <a:lnTo>
                  <a:pt x="1588" y="1233692"/>
                </a:lnTo>
                <a:lnTo>
                  <a:pt x="2859" y="1226709"/>
                </a:lnTo>
                <a:lnTo>
                  <a:pt x="5400" y="1220361"/>
                </a:lnTo>
                <a:lnTo>
                  <a:pt x="8259" y="1214966"/>
                </a:lnTo>
                <a:lnTo>
                  <a:pt x="11753" y="1209253"/>
                </a:lnTo>
                <a:lnTo>
                  <a:pt x="15882" y="1203857"/>
                </a:lnTo>
                <a:lnTo>
                  <a:pt x="20329" y="1199096"/>
                </a:lnTo>
                <a:lnTo>
                  <a:pt x="24776" y="1194653"/>
                </a:lnTo>
                <a:lnTo>
                  <a:pt x="30494" y="1190527"/>
                </a:lnTo>
                <a:lnTo>
                  <a:pt x="36211" y="1187035"/>
                </a:lnTo>
                <a:lnTo>
                  <a:pt x="41929" y="1184496"/>
                </a:lnTo>
                <a:lnTo>
                  <a:pt x="48282" y="1181640"/>
                </a:lnTo>
                <a:lnTo>
                  <a:pt x="54952" y="1180370"/>
                </a:lnTo>
                <a:lnTo>
                  <a:pt x="61623" y="1179101"/>
                </a:lnTo>
                <a:lnTo>
                  <a:pt x="68929" y="1178783"/>
                </a:lnTo>
                <a:lnTo>
                  <a:pt x="299221" y="1178783"/>
                </a:lnTo>
                <a:lnTo>
                  <a:pt x="303033" y="1158470"/>
                </a:lnTo>
                <a:lnTo>
                  <a:pt x="306845" y="1138158"/>
                </a:lnTo>
                <a:lnTo>
                  <a:pt x="311292" y="1118162"/>
                </a:lnTo>
                <a:lnTo>
                  <a:pt x="315739" y="1098167"/>
                </a:lnTo>
                <a:lnTo>
                  <a:pt x="321139" y="1078171"/>
                </a:lnTo>
                <a:lnTo>
                  <a:pt x="326221" y="1058493"/>
                </a:lnTo>
                <a:lnTo>
                  <a:pt x="332256" y="1038815"/>
                </a:lnTo>
                <a:lnTo>
                  <a:pt x="338291" y="1019454"/>
                </a:lnTo>
                <a:lnTo>
                  <a:pt x="344962" y="1000411"/>
                </a:lnTo>
                <a:lnTo>
                  <a:pt x="351632" y="981367"/>
                </a:lnTo>
                <a:lnTo>
                  <a:pt x="358621" y="962324"/>
                </a:lnTo>
                <a:lnTo>
                  <a:pt x="366244" y="943598"/>
                </a:lnTo>
                <a:lnTo>
                  <a:pt x="374185" y="924872"/>
                </a:lnTo>
                <a:lnTo>
                  <a:pt x="382444" y="906463"/>
                </a:lnTo>
                <a:lnTo>
                  <a:pt x="390703" y="888372"/>
                </a:lnTo>
                <a:lnTo>
                  <a:pt x="399279" y="870281"/>
                </a:lnTo>
                <a:lnTo>
                  <a:pt x="213139" y="734756"/>
                </a:lnTo>
                <a:lnTo>
                  <a:pt x="207422" y="730312"/>
                </a:lnTo>
                <a:lnTo>
                  <a:pt x="202657" y="725552"/>
                </a:lnTo>
                <a:lnTo>
                  <a:pt x="198528" y="720473"/>
                </a:lnTo>
                <a:lnTo>
                  <a:pt x="194716" y="715078"/>
                </a:lnTo>
                <a:lnTo>
                  <a:pt x="191540" y="709047"/>
                </a:lnTo>
                <a:lnTo>
                  <a:pt x="188998" y="703017"/>
                </a:lnTo>
                <a:lnTo>
                  <a:pt x="187092" y="696352"/>
                </a:lnTo>
                <a:lnTo>
                  <a:pt x="185504" y="690004"/>
                </a:lnTo>
                <a:lnTo>
                  <a:pt x="184869" y="683656"/>
                </a:lnTo>
                <a:lnTo>
                  <a:pt x="184869" y="676991"/>
                </a:lnTo>
                <a:lnTo>
                  <a:pt x="185187" y="670326"/>
                </a:lnTo>
                <a:lnTo>
                  <a:pt x="186457" y="663661"/>
                </a:lnTo>
                <a:lnTo>
                  <a:pt x="188363" y="657313"/>
                </a:lnTo>
                <a:lnTo>
                  <a:pt x="190904" y="650965"/>
                </a:lnTo>
                <a:lnTo>
                  <a:pt x="193763" y="644935"/>
                </a:lnTo>
                <a:lnTo>
                  <a:pt x="197575" y="638904"/>
                </a:lnTo>
                <a:lnTo>
                  <a:pt x="334797" y="451327"/>
                </a:lnTo>
                <a:lnTo>
                  <a:pt x="339244" y="445614"/>
                </a:lnTo>
                <a:lnTo>
                  <a:pt x="344009" y="440854"/>
                </a:lnTo>
                <a:lnTo>
                  <a:pt x="349409" y="436093"/>
                </a:lnTo>
                <a:lnTo>
                  <a:pt x="354491" y="432601"/>
                </a:lnTo>
                <a:lnTo>
                  <a:pt x="360527" y="429428"/>
                </a:lnTo>
                <a:lnTo>
                  <a:pt x="366562" y="426888"/>
                </a:lnTo>
                <a:lnTo>
                  <a:pt x="372915" y="424984"/>
                </a:lnTo>
                <a:lnTo>
                  <a:pt x="379585" y="423397"/>
                </a:lnTo>
                <a:lnTo>
                  <a:pt x="385938" y="422762"/>
                </a:lnTo>
                <a:lnTo>
                  <a:pt x="392609" y="422762"/>
                </a:lnTo>
                <a:lnTo>
                  <a:pt x="399279" y="423397"/>
                </a:lnTo>
                <a:lnTo>
                  <a:pt x="405632" y="424667"/>
                </a:lnTo>
                <a:lnTo>
                  <a:pt x="412303" y="426571"/>
                </a:lnTo>
                <a:lnTo>
                  <a:pt x="418655" y="428793"/>
                </a:lnTo>
                <a:lnTo>
                  <a:pt x="424691" y="431967"/>
                </a:lnTo>
                <a:lnTo>
                  <a:pt x="430726" y="435775"/>
                </a:lnTo>
                <a:lnTo>
                  <a:pt x="616866" y="571301"/>
                </a:lnTo>
                <a:lnTo>
                  <a:pt x="631795" y="557335"/>
                </a:lnTo>
                <a:lnTo>
                  <a:pt x="646724" y="543370"/>
                </a:lnTo>
                <a:lnTo>
                  <a:pt x="661654" y="529723"/>
                </a:lnTo>
                <a:lnTo>
                  <a:pt x="677218" y="516709"/>
                </a:lnTo>
                <a:lnTo>
                  <a:pt x="693101" y="503697"/>
                </a:lnTo>
                <a:lnTo>
                  <a:pt x="708665" y="491001"/>
                </a:lnTo>
                <a:lnTo>
                  <a:pt x="724547" y="478623"/>
                </a:lnTo>
                <a:lnTo>
                  <a:pt x="741065" y="466562"/>
                </a:lnTo>
                <a:lnTo>
                  <a:pt x="757900" y="454501"/>
                </a:lnTo>
                <a:lnTo>
                  <a:pt x="774418" y="443393"/>
                </a:lnTo>
                <a:lnTo>
                  <a:pt x="791570" y="431967"/>
                </a:lnTo>
                <a:lnTo>
                  <a:pt x="808723" y="421175"/>
                </a:lnTo>
                <a:lnTo>
                  <a:pt x="826194" y="410702"/>
                </a:lnTo>
                <a:lnTo>
                  <a:pt x="843982" y="400228"/>
                </a:lnTo>
                <a:lnTo>
                  <a:pt x="861770" y="390389"/>
                </a:lnTo>
                <a:lnTo>
                  <a:pt x="879876" y="380550"/>
                </a:lnTo>
                <a:lnTo>
                  <a:pt x="808088" y="161551"/>
                </a:lnTo>
                <a:lnTo>
                  <a:pt x="806182" y="154886"/>
                </a:lnTo>
                <a:lnTo>
                  <a:pt x="805547" y="147586"/>
                </a:lnTo>
                <a:lnTo>
                  <a:pt x="804911" y="140921"/>
                </a:lnTo>
                <a:lnTo>
                  <a:pt x="805229" y="134573"/>
                </a:lnTo>
                <a:lnTo>
                  <a:pt x="805864" y="127908"/>
                </a:lnTo>
                <a:lnTo>
                  <a:pt x="807770" y="121243"/>
                </a:lnTo>
                <a:lnTo>
                  <a:pt x="809676" y="114895"/>
                </a:lnTo>
                <a:lnTo>
                  <a:pt x="812217" y="109499"/>
                </a:lnTo>
                <a:lnTo>
                  <a:pt x="815711" y="103469"/>
                </a:lnTo>
                <a:lnTo>
                  <a:pt x="819523" y="98073"/>
                </a:lnTo>
                <a:lnTo>
                  <a:pt x="823970" y="93312"/>
                </a:lnTo>
                <a:lnTo>
                  <a:pt x="829052" y="88552"/>
                </a:lnTo>
                <a:lnTo>
                  <a:pt x="834135" y="84426"/>
                </a:lnTo>
                <a:lnTo>
                  <a:pt x="839852" y="80617"/>
                </a:lnTo>
                <a:lnTo>
                  <a:pt x="845888" y="77760"/>
                </a:lnTo>
                <a:lnTo>
                  <a:pt x="852558" y="75221"/>
                </a:lnTo>
                <a:lnTo>
                  <a:pt x="1073957" y="2857"/>
                </a:lnTo>
                <a:lnTo>
                  <a:pt x="1080628" y="1270"/>
                </a:lnTo>
                <a:lnTo>
                  <a:pt x="1087616" y="317"/>
                </a:lnTo>
                <a:lnTo>
                  <a:pt x="1094286" y="0"/>
                </a:lnTo>
                <a:close/>
              </a:path>
            </a:pathLst>
          </a:custGeom>
          <a:solidFill>
            <a:schemeClr val="accent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cs typeface="+mn-ea"/>
              <a:sym typeface="+mn-lt"/>
            </a:endParaRPr>
          </a:p>
        </p:txBody>
      </p:sp>
    </p:spTree>
    <p:extLst>
      <p:ext uri="{BB962C8B-B14F-4D97-AF65-F5344CB8AC3E}">
        <p14:creationId xmlns:p14="http://schemas.microsoft.com/office/powerpoint/2010/main" val="4057460411"/>
      </p:ext>
    </p:extLst>
  </p:cSld>
  <p:clrMapOvr>
    <a:masterClrMapping/>
  </p:clrMapOvr>
  <mc:AlternateContent xmlns:mc="http://schemas.openxmlformats.org/markup-compatibility/2006" xmlns:p14="http://schemas.microsoft.com/office/powerpoint/2010/main">
    <mc:Choice Requires="p14">
      <p:transition spd="slow" p14:dur="900" advClick="0" advTm="0">
        <p14:warp dir="in"/>
      </p:transition>
    </mc:Choice>
    <mc:Fallback xmlns="">
      <p:transition spd="slow" advClick="0" advTm="0">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txBox="1">
            <a:spLocks/>
          </p:cNvSpPr>
          <p:nvPr/>
        </p:nvSpPr>
        <p:spPr>
          <a:xfrm>
            <a:off x="1763688" y="1419622"/>
            <a:ext cx="5202769" cy="2088232"/>
          </a:xfrm>
          <a:prstGeom prst="rect">
            <a:avLst/>
          </a:prstGeom>
        </p:spPr>
        <p:txBody>
          <a:bodyPr/>
          <a:lst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a:lstStyle>
          <a:p>
            <a:pPr lvl="1">
              <a:buFont typeface="Wingdings" panose="05000000000000000000" pitchFamily="2" charset="2"/>
              <a:buChar char="p"/>
            </a:pPr>
            <a:r>
              <a:rPr lang="en-US" altLang="zh-CN" sz="1600" dirty="0" smtClean="0"/>
              <a:t>Cache</a:t>
            </a:r>
            <a:r>
              <a:rPr lang="zh-CN" altLang="en-US" sz="1600" dirty="0"/>
              <a:t>设计缺陷</a:t>
            </a:r>
            <a:endParaRPr lang="en-US" altLang="zh-CN" sz="1600" dirty="0"/>
          </a:p>
          <a:p>
            <a:pPr lvl="1">
              <a:buFont typeface="Wingdings" panose="05000000000000000000" pitchFamily="2" charset="2"/>
              <a:buChar char="p"/>
            </a:pPr>
            <a:endParaRPr lang="en-US" altLang="zh-CN" sz="1600" dirty="0"/>
          </a:p>
          <a:p>
            <a:pPr lvl="1">
              <a:buFont typeface="Wingdings" panose="05000000000000000000" pitchFamily="2" charset="2"/>
              <a:buChar char="p"/>
            </a:pPr>
            <a:r>
              <a:rPr lang="zh-CN" altLang="en-US" sz="1600" dirty="0"/>
              <a:t>操作系统缺陷</a:t>
            </a:r>
            <a:endParaRPr lang="en-US" altLang="zh-CN" sz="1600" dirty="0"/>
          </a:p>
          <a:p>
            <a:pPr lvl="1">
              <a:buFont typeface="Wingdings" panose="05000000000000000000" pitchFamily="2" charset="2"/>
              <a:buChar char="p"/>
            </a:pPr>
            <a:endParaRPr lang="en-US" altLang="zh-CN" sz="1600" dirty="0"/>
          </a:p>
          <a:p>
            <a:pPr lvl="1">
              <a:buFont typeface="Wingdings" panose="05000000000000000000" pitchFamily="2" charset="2"/>
              <a:buChar char="p"/>
            </a:pPr>
            <a:r>
              <a:rPr lang="zh-CN" altLang="en-US" sz="1600" dirty="0"/>
              <a:t>应用程序漏洞</a:t>
            </a:r>
            <a:endParaRPr lang="en-US" altLang="zh-CN" sz="1600" dirty="0"/>
          </a:p>
          <a:p>
            <a:pPr marL="0" lvl="1" indent="0">
              <a:buNone/>
            </a:pPr>
            <a:endParaRPr lang="zh-CN" altLang="en-US" sz="1600" dirty="0"/>
          </a:p>
          <a:p>
            <a:pPr marL="0" lvl="1" indent="0">
              <a:buNone/>
            </a:pPr>
            <a:endParaRPr lang="en-US" altLang="zh-CN" dirty="0" smtClean="0"/>
          </a:p>
          <a:p>
            <a:pPr lvl="1">
              <a:buFont typeface="Wingdings" panose="05000000000000000000" pitchFamily="2" charset="2"/>
              <a:buChar char="n"/>
            </a:pPr>
            <a:endParaRPr lang="en-US" altLang="zh-CN" dirty="0" smtClean="0"/>
          </a:p>
          <a:p>
            <a:endParaRPr lang="en-US" altLang="zh-CN" dirty="0" smtClean="0"/>
          </a:p>
          <a:p>
            <a:pPr lvl="1">
              <a:buFont typeface="Wingdings" panose="05000000000000000000" pitchFamily="2" charset="2"/>
              <a:buChar char="n"/>
            </a:pPr>
            <a:endParaRPr lang="en-US" altLang="zh-CN" dirty="0" smtClean="0"/>
          </a:p>
          <a:p>
            <a:pPr marL="914400" lvl="2" indent="0">
              <a:buFont typeface="Arial" panose="020B0604020202020204" pitchFamily="34" charset="0"/>
              <a:buNone/>
            </a:pPr>
            <a:endParaRPr lang="en-US" altLang="zh-CN" dirty="0"/>
          </a:p>
        </p:txBody>
      </p:sp>
    </p:spTree>
    <p:extLst>
      <p:ext uri="{BB962C8B-B14F-4D97-AF65-F5344CB8AC3E}">
        <p14:creationId xmlns:p14="http://schemas.microsoft.com/office/powerpoint/2010/main" val="3580040347"/>
      </p:ext>
    </p:extLst>
  </p:cSld>
  <p:clrMapOvr>
    <a:masterClrMapping/>
  </p:clrMapOvr>
  <p:transition spd="slow" advClick="0" advTm="3000">
    <p:wip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txBox="1">
            <a:spLocks/>
          </p:cNvSpPr>
          <p:nvPr/>
        </p:nvSpPr>
        <p:spPr>
          <a:xfrm>
            <a:off x="1691680" y="1347614"/>
            <a:ext cx="5202769" cy="2448272"/>
          </a:xfrm>
          <a:prstGeom prst="rect">
            <a:avLst/>
          </a:prstGeom>
        </p:spPr>
        <p:txBody>
          <a:bodyPr/>
          <a:lst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a:lstStyle>
          <a:p>
            <a:pPr lvl="1">
              <a:buFont typeface="Wingdings" panose="05000000000000000000" pitchFamily="2" charset="2"/>
              <a:buChar char="p"/>
            </a:pPr>
            <a:r>
              <a:rPr lang="zh-CN" altLang="en-US" sz="1600" dirty="0"/>
              <a:t>避免内存访问</a:t>
            </a:r>
            <a:endParaRPr lang="en-US" altLang="zh-CN" sz="1600" dirty="0"/>
          </a:p>
          <a:p>
            <a:pPr lvl="1">
              <a:buFont typeface="Wingdings" panose="05000000000000000000" pitchFamily="2" charset="2"/>
              <a:buChar char="p"/>
            </a:pPr>
            <a:endParaRPr lang="en-US" altLang="zh-CN" sz="1600" dirty="0"/>
          </a:p>
          <a:p>
            <a:pPr lvl="1">
              <a:buFont typeface="Wingdings" panose="05000000000000000000" pitchFamily="2" charset="2"/>
              <a:buChar char="p"/>
            </a:pPr>
            <a:r>
              <a:rPr lang="zh-CN" altLang="en-US" sz="1600" dirty="0"/>
              <a:t>修改索引表</a:t>
            </a:r>
            <a:endParaRPr lang="en-US" altLang="zh-CN" sz="1600" dirty="0"/>
          </a:p>
          <a:p>
            <a:pPr lvl="1">
              <a:buFont typeface="Wingdings" panose="05000000000000000000" pitchFamily="2" charset="2"/>
              <a:buChar char="p"/>
            </a:pPr>
            <a:endParaRPr lang="en-US" altLang="zh-CN" sz="1600" dirty="0"/>
          </a:p>
          <a:p>
            <a:pPr lvl="1">
              <a:buFont typeface="Wingdings" panose="05000000000000000000" pitchFamily="2" charset="2"/>
              <a:buChar char="p"/>
            </a:pPr>
            <a:r>
              <a:rPr lang="zh-CN" altLang="en-US" sz="1600" dirty="0"/>
              <a:t>动态索引表</a:t>
            </a:r>
            <a:endParaRPr lang="en-US" altLang="zh-CN" sz="1600" dirty="0"/>
          </a:p>
          <a:p>
            <a:pPr lvl="1">
              <a:buFont typeface="Wingdings" panose="05000000000000000000" pitchFamily="2" charset="2"/>
              <a:buChar char="p"/>
            </a:pPr>
            <a:endParaRPr lang="en-US" altLang="zh-CN" sz="1600" dirty="0"/>
          </a:p>
          <a:p>
            <a:pPr lvl="1">
              <a:buFont typeface="Wingdings" panose="05000000000000000000" pitchFamily="2" charset="2"/>
              <a:buChar char="p"/>
            </a:pPr>
            <a:r>
              <a:rPr lang="zh-CN" altLang="en-US" sz="1600" dirty="0"/>
              <a:t>限制操作系统支持</a:t>
            </a:r>
            <a:endParaRPr lang="en-US" altLang="zh-CN" sz="1600" dirty="0"/>
          </a:p>
          <a:p>
            <a:pPr marL="0" lvl="1" indent="0">
              <a:buNone/>
            </a:pPr>
            <a:endParaRPr lang="zh-CN" altLang="en-US" sz="1600" dirty="0"/>
          </a:p>
          <a:p>
            <a:pPr marL="0" lvl="1" indent="0">
              <a:buNone/>
            </a:pPr>
            <a:endParaRPr lang="en-US" altLang="zh-CN" dirty="0" smtClean="0"/>
          </a:p>
          <a:p>
            <a:pPr lvl="1">
              <a:buFont typeface="Wingdings" panose="05000000000000000000" pitchFamily="2" charset="2"/>
              <a:buChar char="n"/>
            </a:pPr>
            <a:endParaRPr lang="en-US" altLang="zh-CN" dirty="0" smtClean="0"/>
          </a:p>
          <a:p>
            <a:endParaRPr lang="en-US" altLang="zh-CN" dirty="0" smtClean="0"/>
          </a:p>
          <a:p>
            <a:pPr lvl="1">
              <a:buFont typeface="Wingdings" panose="05000000000000000000" pitchFamily="2" charset="2"/>
              <a:buChar char="n"/>
            </a:pPr>
            <a:endParaRPr lang="en-US" altLang="zh-CN" dirty="0" smtClean="0"/>
          </a:p>
          <a:p>
            <a:pPr marL="914400" lvl="2" indent="0">
              <a:buFont typeface="Arial" panose="020B0604020202020204" pitchFamily="34" charset="0"/>
              <a:buNone/>
            </a:pPr>
            <a:endParaRPr lang="en-US" altLang="zh-CN" dirty="0"/>
          </a:p>
        </p:txBody>
      </p:sp>
    </p:spTree>
    <p:extLst>
      <p:ext uri="{BB962C8B-B14F-4D97-AF65-F5344CB8AC3E}">
        <p14:creationId xmlns:p14="http://schemas.microsoft.com/office/powerpoint/2010/main" val="713802864"/>
      </p:ext>
    </p:extLst>
  </p:cSld>
  <p:clrMapOvr>
    <a:masterClrMapping/>
  </p:clrMapOvr>
  <p:transition spd="slow" advClick="0" advTm="3000">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4150723" y="2739598"/>
            <a:ext cx="1658570" cy="1572506"/>
            <a:chOff x="3065829" y="2668267"/>
            <a:chExt cx="1872107" cy="1761728"/>
          </a:xfrm>
        </p:grpSpPr>
        <p:sp>
          <p:nvSpPr>
            <p:cNvPr id="9" name="椭圆 8"/>
            <p:cNvSpPr/>
            <p:nvPr/>
          </p:nvSpPr>
          <p:spPr>
            <a:xfrm>
              <a:off x="3115072" y="2668267"/>
              <a:ext cx="1761728" cy="1761728"/>
            </a:xfrm>
            <a:prstGeom prst="ellipse">
              <a:avLst/>
            </a:prstGeom>
            <a:noFill/>
            <a:ln>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 name="椭圆 9"/>
            <p:cNvSpPr/>
            <p:nvPr/>
          </p:nvSpPr>
          <p:spPr>
            <a:xfrm>
              <a:off x="4442509" y="2761135"/>
              <a:ext cx="119507" cy="119507"/>
            </a:xfrm>
            <a:prstGeom prst="ellipse">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lumMod val="85000"/>
                    <a:lumOff val="15000"/>
                  </a:schemeClr>
                </a:solidFill>
              </a:endParaRPr>
            </a:p>
          </p:txBody>
        </p:sp>
        <p:sp>
          <p:nvSpPr>
            <p:cNvPr id="11" name="椭圆 10"/>
            <p:cNvSpPr/>
            <p:nvPr/>
          </p:nvSpPr>
          <p:spPr>
            <a:xfrm>
              <a:off x="3439209" y="2761135"/>
              <a:ext cx="119507" cy="119507"/>
            </a:xfrm>
            <a:prstGeom prst="ellipse">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lumMod val="85000"/>
                    <a:lumOff val="15000"/>
                  </a:schemeClr>
                </a:solidFill>
              </a:endParaRPr>
            </a:p>
          </p:txBody>
        </p:sp>
        <p:sp>
          <p:nvSpPr>
            <p:cNvPr id="12" name="椭圆 11"/>
            <p:cNvSpPr/>
            <p:nvPr/>
          </p:nvSpPr>
          <p:spPr>
            <a:xfrm>
              <a:off x="3065829" y="3492655"/>
              <a:ext cx="119507" cy="119507"/>
            </a:xfrm>
            <a:prstGeom prst="ellipse">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lumMod val="85000"/>
                    <a:lumOff val="15000"/>
                  </a:schemeClr>
                </a:solidFill>
              </a:endParaRPr>
            </a:p>
          </p:txBody>
        </p:sp>
        <p:sp>
          <p:nvSpPr>
            <p:cNvPr id="13" name="椭圆 12"/>
            <p:cNvSpPr/>
            <p:nvPr/>
          </p:nvSpPr>
          <p:spPr>
            <a:xfrm>
              <a:off x="4818429" y="3492655"/>
              <a:ext cx="119507" cy="119507"/>
            </a:xfrm>
            <a:prstGeom prst="ellipse">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lumMod val="85000"/>
                    <a:lumOff val="15000"/>
                  </a:schemeClr>
                </a:solidFill>
              </a:endParaRPr>
            </a:p>
          </p:txBody>
        </p:sp>
        <p:sp>
          <p:nvSpPr>
            <p:cNvPr id="14" name="椭圆 13"/>
            <p:cNvSpPr/>
            <p:nvPr/>
          </p:nvSpPr>
          <p:spPr>
            <a:xfrm>
              <a:off x="4442509" y="4224175"/>
              <a:ext cx="119507" cy="119507"/>
            </a:xfrm>
            <a:prstGeom prst="ellipse">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lumMod val="85000"/>
                    <a:lumOff val="15000"/>
                  </a:schemeClr>
                </a:solidFill>
              </a:endParaRPr>
            </a:p>
          </p:txBody>
        </p:sp>
        <p:sp>
          <p:nvSpPr>
            <p:cNvPr id="15" name="椭圆 14"/>
            <p:cNvSpPr/>
            <p:nvPr/>
          </p:nvSpPr>
          <p:spPr>
            <a:xfrm>
              <a:off x="3439209" y="4201315"/>
              <a:ext cx="119507" cy="119507"/>
            </a:xfrm>
            <a:prstGeom prst="ellipse">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lumMod val="85000"/>
                    <a:lumOff val="15000"/>
                  </a:schemeClr>
                </a:solidFill>
              </a:endParaRPr>
            </a:p>
          </p:txBody>
        </p:sp>
        <p:grpSp>
          <p:nvGrpSpPr>
            <p:cNvPr id="16" name="组合 15"/>
            <p:cNvGrpSpPr/>
            <p:nvPr/>
          </p:nvGrpSpPr>
          <p:grpSpPr>
            <a:xfrm>
              <a:off x="3269293" y="2943616"/>
              <a:ext cx="1465545" cy="1202499"/>
              <a:chOff x="3269293" y="2943616"/>
              <a:chExt cx="1465545" cy="1202499"/>
            </a:xfrm>
          </p:grpSpPr>
          <p:sp>
            <p:nvSpPr>
              <p:cNvPr id="17" name="任意多边形 16"/>
              <p:cNvSpPr/>
              <p:nvPr/>
            </p:nvSpPr>
            <p:spPr>
              <a:xfrm>
                <a:off x="4008329" y="2956142"/>
                <a:ext cx="425885" cy="588724"/>
              </a:xfrm>
              <a:custGeom>
                <a:avLst/>
                <a:gdLst>
                  <a:gd name="connsiteX0" fmla="*/ 0 w 425885"/>
                  <a:gd name="connsiteY0" fmla="*/ 588724 h 588724"/>
                  <a:gd name="connsiteX1" fmla="*/ 425885 w 425885"/>
                  <a:gd name="connsiteY1" fmla="*/ 0 h 588724"/>
                </a:gdLst>
                <a:ahLst/>
                <a:cxnLst>
                  <a:cxn ang="0">
                    <a:pos x="connsiteX0" y="connsiteY0"/>
                  </a:cxn>
                  <a:cxn ang="0">
                    <a:pos x="connsiteX1" y="connsiteY1"/>
                  </a:cxn>
                </a:cxnLst>
                <a:rect l="l" t="t" r="r" b="b"/>
                <a:pathLst>
                  <a:path w="425885" h="588724">
                    <a:moveTo>
                      <a:pt x="0" y="588724"/>
                    </a:moveTo>
                    <a:lnTo>
                      <a:pt x="425885" y="0"/>
                    </a:lnTo>
                  </a:path>
                </a:pathLst>
              </a:custGeom>
              <a:noFill/>
              <a:ln w="38100">
                <a:solidFill>
                  <a:schemeClr val="bg1">
                    <a:lumMod val="50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 name="任意多边形 17"/>
              <p:cNvSpPr/>
              <p:nvPr/>
            </p:nvSpPr>
            <p:spPr>
              <a:xfrm>
                <a:off x="3995803" y="3544866"/>
                <a:ext cx="739035" cy="0"/>
              </a:xfrm>
              <a:custGeom>
                <a:avLst/>
                <a:gdLst>
                  <a:gd name="connsiteX0" fmla="*/ 0 w 739035"/>
                  <a:gd name="connsiteY0" fmla="*/ 0 h 0"/>
                  <a:gd name="connsiteX1" fmla="*/ 739035 w 739035"/>
                  <a:gd name="connsiteY1" fmla="*/ 0 h 0"/>
                </a:gdLst>
                <a:ahLst/>
                <a:cxnLst>
                  <a:cxn ang="0">
                    <a:pos x="connsiteX0" y="connsiteY0"/>
                  </a:cxn>
                  <a:cxn ang="0">
                    <a:pos x="connsiteX1" y="connsiteY1"/>
                  </a:cxn>
                </a:cxnLst>
                <a:rect l="l" t="t" r="r" b="b"/>
                <a:pathLst>
                  <a:path w="739035">
                    <a:moveTo>
                      <a:pt x="0" y="0"/>
                    </a:moveTo>
                    <a:lnTo>
                      <a:pt x="739035" y="0"/>
                    </a:lnTo>
                  </a:path>
                </a:pathLst>
              </a:custGeom>
              <a:noFill/>
              <a:ln w="38100">
                <a:solidFill>
                  <a:schemeClr val="bg1">
                    <a:lumMod val="50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 name="任意多边形 18"/>
              <p:cNvSpPr/>
              <p:nvPr/>
            </p:nvSpPr>
            <p:spPr>
              <a:xfrm>
                <a:off x="3594970" y="2943616"/>
                <a:ext cx="413359" cy="588724"/>
              </a:xfrm>
              <a:custGeom>
                <a:avLst/>
                <a:gdLst>
                  <a:gd name="connsiteX0" fmla="*/ 413359 w 413359"/>
                  <a:gd name="connsiteY0" fmla="*/ 588724 h 588724"/>
                  <a:gd name="connsiteX1" fmla="*/ 0 w 413359"/>
                  <a:gd name="connsiteY1" fmla="*/ 0 h 588724"/>
                </a:gdLst>
                <a:ahLst/>
                <a:cxnLst>
                  <a:cxn ang="0">
                    <a:pos x="connsiteX0" y="connsiteY0"/>
                  </a:cxn>
                  <a:cxn ang="0">
                    <a:pos x="connsiteX1" y="connsiteY1"/>
                  </a:cxn>
                </a:cxnLst>
                <a:rect l="l" t="t" r="r" b="b"/>
                <a:pathLst>
                  <a:path w="413359" h="588724">
                    <a:moveTo>
                      <a:pt x="413359" y="588724"/>
                    </a:moveTo>
                    <a:lnTo>
                      <a:pt x="0" y="0"/>
                    </a:lnTo>
                  </a:path>
                </a:pathLst>
              </a:custGeom>
              <a:noFill/>
              <a:ln w="38100">
                <a:solidFill>
                  <a:schemeClr val="bg1">
                    <a:lumMod val="50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 name="任意多边形 19"/>
              <p:cNvSpPr/>
              <p:nvPr/>
            </p:nvSpPr>
            <p:spPr>
              <a:xfrm>
                <a:off x="3269293" y="3557392"/>
                <a:ext cx="726510" cy="0"/>
              </a:xfrm>
              <a:custGeom>
                <a:avLst/>
                <a:gdLst>
                  <a:gd name="connsiteX0" fmla="*/ 726510 w 726510"/>
                  <a:gd name="connsiteY0" fmla="*/ 0 h 0"/>
                  <a:gd name="connsiteX1" fmla="*/ 0 w 726510"/>
                  <a:gd name="connsiteY1" fmla="*/ 0 h 0"/>
                </a:gdLst>
                <a:ahLst/>
                <a:cxnLst>
                  <a:cxn ang="0">
                    <a:pos x="connsiteX0" y="connsiteY0"/>
                  </a:cxn>
                  <a:cxn ang="0">
                    <a:pos x="connsiteX1" y="connsiteY1"/>
                  </a:cxn>
                </a:cxnLst>
                <a:rect l="l" t="t" r="r" b="b"/>
                <a:pathLst>
                  <a:path w="726510">
                    <a:moveTo>
                      <a:pt x="726510" y="0"/>
                    </a:moveTo>
                    <a:lnTo>
                      <a:pt x="0" y="0"/>
                    </a:lnTo>
                  </a:path>
                </a:pathLst>
              </a:custGeom>
              <a:noFill/>
              <a:ln w="38100">
                <a:solidFill>
                  <a:schemeClr val="bg1">
                    <a:lumMod val="50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 name="任意多边形 20"/>
              <p:cNvSpPr/>
              <p:nvPr/>
            </p:nvSpPr>
            <p:spPr>
              <a:xfrm>
                <a:off x="3582444" y="3569918"/>
                <a:ext cx="425885" cy="576197"/>
              </a:xfrm>
              <a:custGeom>
                <a:avLst/>
                <a:gdLst>
                  <a:gd name="connsiteX0" fmla="*/ 425885 w 425885"/>
                  <a:gd name="connsiteY0" fmla="*/ 0 h 576197"/>
                  <a:gd name="connsiteX1" fmla="*/ 0 w 425885"/>
                  <a:gd name="connsiteY1" fmla="*/ 576197 h 576197"/>
                </a:gdLst>
                <a:ahLst/>
                <a:cxnLst>
                  <a:cxn ang="0">
                    <a:pos x="connsiteX0" y="connsiteY0"/>
                  </a:cxn>
                  <a:cxn ang="0">
                    <a:pos x="connsiteX1" y="connsiteY1"/>
                  </a:cxn>
                </a:cxnLst>
                <a:rect l="l" t="t" r="r" b="b"/>
                <a:pathLst>
                  <a:path w="425885" h="576197">
                    <a:moveTo>
                      <a:pt x="425885" y="0"/>
                    </a:moveTo>
                    <a:lnTo>
                      <a:pt x="0" y="576197"/>
                    </a:lnTo>
                  </a:path>
                </a:pathLst>
              </a:custGeom>
              <a:noFill/>
              <a:ln w="38100">
                <a:solidFill>
                  <a:schemeClr val="bg1">
                    <a:lumMod val="50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 name="任意多边形 27"/>
              <p:cNvSpPr/>
              <p:nvPr/>
            </p:nvSpPr>
            <p:spPr>
              <a:xfrm>
                <a:off x="4020855" y="3569918"/>
                <a:ext cx="388307" cy="576197"/>
              </a:xfrm>
              <a:custGeom>
                <a:avLst/>
                <a:gdLst>
                  <a:gd name="connsiteX0" fmla="*/ 0 w 388307"/>
                  <a:gd name="connsiteY0" fmla="*/ 0 h 576197"/>
                  <a:gd name="connsiteX1" fmla="*/ 388307 w 388307"/>
                  <a:gd name="connsiteY1" fmla="*/ 576197 h 576197"/>
                </a:gdLst>
                <a:ahLst/>
                <a:cxnLst>
                  <a:cxn ang="0">
                    <a:pos x="connsiteX0" y="connsiteY0"/>
                  </a:cxn>
                  <a:cxn ang="0">
                    <a:pos x="connsiteX1" y="connsiteY1"/>
                  </a:cxn>
                </a:cxnLst>
                <a:rect l="l" t="t" r="r" b="b"/>
                <a:pathLst>
                  <a:path w="388307" h="576197">
                    <a:moveTo>
                      <a:pt x="0" y="0"/>
                    </a:moveTo>
                    <a:lnTo>
                      <a:pt x="388307" y="576197"/>
                    </a:lnTo>
                  </a:path>
                </a:pathLst>
              </a:custGeom>
              <a:noFill/>
              <a:ln w="38100">
                <a:solidFill>
                  <a:schemeClr val="bg1">
                    <a:lumMod val="50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grpSp>
        <p:nvGrpSpPr>
          <p:cNvPr id="29" name="组合 28"/>
          <p:cNvGrpSpPr/>
          <p:nvPr/>
        </p:nvGrpSpPr>
        <p:grpSpPr>
          <a:xfrm>
            <a:off x="2046490" y="1302913"/>
            <a:ext cx="6345323" cy="975431"/>
            <a:chOff x="2954339" y="1279908"/>
            <a:chExt cx="7162269" cy="1092808"/>
          </a:xfrm>
        </p:grpSpPr>
        <p:sp>
          <p:nvSpPr>
            <p:cNvPr id="30" name="矩形 29"/>
            <p:cNvSpPr>
              <a:spLocks noChangeArrowheads="1"/>
            </p:cNvSpPr>
            <p:nvPr/>
          </p:nvSpPr>
          <p:spPr bwMode="auto">
            <a:xfrm>
              <a:off x="2954339" y="1694800"/>
              <a:ext cx="7162269" cy="677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050" dirty="0"/>
                <a:t>在</a:t>
              </a:r>
              <a:r>
                <a:rPr lang="en-US" altLang="zh-CN" sz="1050" dirty="0" err="1"/>
                <a:t>x86</a:t>
              </a:r>
              <a:r>
                <a:rPr lang="zh-CN" altLang="en-US" sz="1050" dirty="0"/>
                <a:t>平台上，</a:t>
              </a:r>
              <a:r>
                <a:rPr lang="en-US" altLang="zh-CN" sz="1050" dirty="0"/>
                <a:t>cache</a:t>
              </a:r>
              <a:r>
                <a:rPr lang="zh-CN" altLang="en-US" sz="1050" dirty="0"/>
                <a:t>攻击被证明是一种强大的攻击方法</a:t>
              </a:r>
              <a:r>
                <a:rPr lang="zh-CN" altLang="en-US" sz="1050" dirty="0" smtClean="0"/>
                <a:t>，然而</a:t>
              </a:r>
              <a:r>
                <a:rPr lang="en-US" altLang="zh-CN" sz="1050" dirty="0"/>
                <a:t>ARM</a:t>
              </a:r>
              <a:r>
                <a:rPr lang="zh-CN" altLang="en-US" sz="1050" dirty="0"/>
                <a:t>体系与</a:t>
              </a:r>
              <a:r>
                <a:rPr lang="en-US" altLang="zh-CN" sz="1050" dirty="0" err="1"/>
                <a:t>x86</a:t>
              </a:r>
              <a:r>
                <a:rPr lang="zh-CN" altLang="en-US" sz="1050" dirty="0"/>
                <a:t>体系差异较大，难以对手机实施有效的跨核</a:t>
              </a:r>
              <a:r>
                <a:rPr lang="en-US" altLang="zh-CN" sz="1050" dirty="0"/>
                <a:t>cache</a:t>
              </a:r>
              <a:r>
                <a:rPr lang="zh-CN" altLang="en-US" sz="1050" dirty="0"/>
                <a:t>攻击。</a:t>
              </a:r>
              <a:endParaRPr lang="en-US" altLang="zh-CN" sz="1050" dirty="0"/>
            </a:p>
            <a:p>
              <a:pPr>
                <a:lnSpc>
                  <a:spcPct val="130000"/>
                </a:lnSpc>
              </a:pPr>
              <a:endParaRPr lang="en-US" altLang="zh-CN" sz="1050" dirty="0">
                <a:solidFill>
                  <a:sysClr val="windowText" lastClr="000000"/>
                </a:solidFill>
                <a:latin typeface="微软雅黑" pitchFamily="34" charset="-122"/>
                <a:ea typeface="微软雅黑" pitchFamily="34" charset="-122"/>
              </a:endParaRPr>
            </a:p>
          </p:txBody>
        </p:sp>
        <p:sp>
          <p:nvSpPr>
            <p:cNvPr id="31" name="矩形 30"/>
            <p:cNvSpPr/>
            <p:nvPr/>
          </p:nvSpPr>
          <p:spPr>
            <a:xfrm>
              <a:off x="2963100" y="1279908"/>
              <a:ext cx="1706612" cy="362053"/>
            </a:xfrm>
            <a:prstGeom prst="rect">
              <a:avLst/>
            </a:prstGeom>
          </p:spPr>
          <p:txBody>
            <a:bodyPr wrap="none">
              <a:spAutoFit/>
            </a:bodyPr>
            <a:lstStyle/>
            <a:p>
              <a:r>
                <a:rPr lang="en-US" altLang="zh-CN" sz="1500" dirty="0" smtClean="0">
                  <a:latin typeface="微软雅黑" pitchFamily="34" charset="-122"/>
                  <a:ea typeface="微软雅黑" pitchFamily="34" charset="-122"/>
                </a:rPr>
                <a:t>Cache</a:t>
              </a:r>
              <a:r>
                <a:rPr lang="zh-CN" altLang="en-US" sz="1500" dirty="0" smtClean="0">
                  <a:latin typeface="微软雅黑" pitchFamily="34" charset="-122"/>
                  <a:ea typeface="微软雅黑" pitchFamily="34" charset="-122"/>
                </a:rPr>
                <a:t>攻击背景</a:t>
              </a:r>
              <a:endParaRPr lang="zh-CN" altLang="en-US" sz="1500" dirty="0">
                <a:latin typeface="微软雅黑" pitchFamily="34" charset="-122"/>
                <a:ea typeface="微软雅黑" pitchFamily="34" charset="-122"/>
              </a:endParaRPr>
            </a:p>
          </p:txBody>
        </p:sp>
      </p:grpSp>
      <p:grpSp>
        <p:nvGrpSpPr>
          <p:cNvPr id="32" name="组合 31"/>
          <p:cNvGrpSpPr/>
          <p:nvPr/>
        </p:nvGrpSpPr>
        <p:grpSpPr>
          <a:xfrm>
            <a:off x="4560074" y="3108071"/>
            <a:ext cx="829330" cy="835560"/>
            <a:chOff x="3254772" y="2872916"/>
            <a:chExt cx="936104" cy="936104"/>
          </a:xfrm>
        </p:grpSpPr>
        <p:sp>
          <p:nvSpPr>
            <p:cNvPr id="33" name="椭圆 32"/>
            <p:cNvSpPr/>
            <p:nvPr/>
          </p:nvSpPr>
          <p:spPr>
            <a:xfrm>
              <a:off x="3254772" y="2872916"/>
              <a:ext cx="936104" cy="936104"/>
            </a:xfrm>
            <a:prstGeom prst="ellipse">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4" name="矩形 33"/>
            <p:cNvSpPr/>
            <p:nvPr/>
          </p:nvSpPr>
          <p:spPr>
            <a:xfrm>
              <a:off x="3469764" y="3187079"/>
              <a:ext cx="631838" cy="323262"/>
            </a:xfrm>
            <a:prstGeom prst="rect">
              <a:avLst/>
            </a:prstGeom>
          </p:spPr>
          <p:txBody>
            <a:bodyPr wrap="none">
              <a:spAutoFit/>
            </a:bodyPr>
            <a:lstStyle/>
            <a:p>
              <a:r>
                <a:rPr lang="zh-CN" altLang="en-US" sz="1275" dirty="0" smtClean="0">
                  <a:solidFill>
                    <a:schemeClr val="bg1"/>
                  </a:solidFill>
                  <a:latin typeface="微软雅黑" pitchFamily="34" charset="-122"/>
                  <a:ea typeface="微软雅黑" pitchFamily="34" charset="-122"/>
                </a:rPr>
                <a:t>差异</a:t>
              </a:r>
              <a:r>
                <a:rPr lang="en-US" altLang="zh-CN" sz="1275" dirty="0" smtClean="0">
                  <a:solidFill>
                    <a:schemeClr val="bg1"/>
                  </a:solidFill>
                  <a:latin typeface="微软雅黑" pitchFamily="34" charset="-122"/>
                  <a:ea typeface="微软雅黑" pitchFamily="34" charset="-122"/>
                </a:rPr>
                <a:t> </a:t>
              </a:r>
              <a:endParaRPr lang="zh-CN" altLang="en-US" sz="1275" dirty="0">
                <a:solidFill>
                  <a:schemeClr val="bg1"/>
                </a:solidFill>
                <a:latin typeface="微软雅黑" pitchFamily="34" charset="-122"/>
                <a:ea typeface="微软雅黑" pitchFamily="34" charset="-122"/>
              </a:endParaRPr>
            </a:p>
          </p:txBody>
        </p:sp>
      </p:grpSp>
      <p:grpSp>
        <p:nvGrpSpPr>
          <p:cNvPr id="35" name="组合 34"/>
          <p:cNvGrpSpPr/>
          <p:nvPr/>
        </p:nvGrpSpPr>
        <p:grpSpPr>
          <a:xfrm>
            <a:off x="5984236" y="3097841"/>
            <a:ext cx="1759429" cy="1048233"/>
            <a:chOff x="789157" y="3505487"/>
            <a:chExt cx="1985951" cy="1174367"/>
          </a:xfrm>
        </p:grpSpPr>
        <p:sp>
          <p:nvSpPr>
            <p:cNvPr id="36" name="TextBox 35"/>
            <p:cNvSpPr txBox="1"/>
            <p:nvPr/>
          </p:nvSpPr>
          <p:spPr>
            <a:xfrm>
              <a:off x="789157" y="3505487"/>
              <a:ext cx="990096" cy="336191"/>
            </a:xfrm>
            <a:prstGeom prst="rect">
              <a:avLst/>
            </a:prstGeom>
            <a:noFill/>
          </p:spPr>
          <p:txBody>
            <a:bodyPr wrap="none" rtlCol="0">
              <a:spAutoFit/>
            </a:bodyPr>
            <a:lstStyle/>
            <a:p>
              <a:r>
                <a:rPr lang="zh-CN" altLang="en-US" sz="1350" dirty="0" smtClean="0">
                  <a:latin typeface="微软雅黑" pitchFamily="34" charset="-122"/>
                  <a:ea typeface="微软雅黑" pitchFamily="34" charset="-122"/>
                </a:rPr>
                <a:t>移动设备</a:t>
              </a:r>
              <a:endParaRPr lang="zh-CN" altLang="en-US" sz="1350" dirty="0">
                <a:latin typeface="微软雅黑" pitchFamily="34" charset="-122"/>
                <a:ea typeface="微软雅黑" pitchFamily="34" charset="-122"/>
              </a:endParaRPr>
            </a:p>
          </p:txBody>
        </p:sp>
        <p:sp>
          <p:nvSpPr>
            <p:cNvPr id="37" name="矩形 36"/>
            <p:cNvSpPr/>
            <p:nvPr/>
          </p:nvSpPr>
          <p:spPr>
            <a:xfrm>
              <a:off x="812496" y="3800585"/>
              <a:ext cx="1962612" cy="879269"/>
            </a:xfrm>
            <a:prstGeom prst="rect">
              <a:avLst/>
            </a:prstGeom>
          </p:spPr>
          <p:txBody>
            <a:bodyPr wrap="square">
              <a:spAutoFit/>
            </a:bodyPr>
            <a:lstStyle/>
            <a:p>
              <a:pPr algn="r">
                <a:lnSpc>
                  <a:spcPts val="1776"/>
                </a:lnSpc>
              </a:pPr>
              <a:r>
                <a:rPr lang="zh-CN" altLang="en-US" sz="1050" dirty="0" smtClean="0">
                  <a:solidFill>
                    <a:sysClr val="windowText" lastClr="000000"/>
                  </a:solidFill>
                  <a:latin typeface="微软雅黑" pitchFamily="34" charset="-122"/>
                  <a:ea typeface="微软雅黑" pitchFamily="34" charset="-122"/>
                </a:rPr>
                <a:t>精简指令集</a:t>
              </a:r>
              <a:endParaRPr lang="en-US" altLang="zh-CN" sz="1050" dirty="0" smtClean="0">
                <a:solidFill>
                  <a:sysClr val="windowText" lastClr="000000"/>
                </a:solidFill>
                <a:latin typeface="微软雅黑" pitchFamily="34" charset="-122"/>
                <a:ea typeface="微软雅黑" pitchFamily="34" charset="-122"/>
              </a:endParaRPr>
            </a:p>
            <a:p>
              <a:pPr algn="r">
                <a:lnSpc>
                  <a:spcPts val="1776"/>
                </a:lnSpc>
              </a:pPr>
              <a:r>
                <a:rPr lang="zh-CN" altLang="en-US" sz="1050" dirty="0" smtClean="0">
                  <a:solidFill>
                    <a:sysClr val="windowText" lastClr="000000"/>
                  </a:solidFill>
                  <a:latin typeface="微软雅黑" pitchFamily="34" charset="-122"/>
                  <a:ea typeface="微软雅黑" pitchFamily="34" charset="-122"/>
                </a:rPr>
                <a:t>伪随机替换策略</a:t>
              </a:r>
              <a:endParaRPr lang="en-US" altLang="zh-CN" sz="1050" dirty="0" smtClean="0">
                <a:solidFill>
                  <a:sysClr val="windowText" lastClr="000000"/>
                </a:solidFill>
                <a:latin typeface="微软雅黑" pitchFamily="34" charset="-122"/>
                <a:ea typeface="微软雅黑" pitchFamily="34" charset="-122"/>
              </a:endParaRPr>
            </a:p>
            <a:p>
              <a:pPr algn="r">
                <a:lnSpc>
                  <a:spcPts val="1776"/>
                </a:lnSpc>
              </a:pPr>
              <a:r>
                <a:rPr lang="en-US" altLang="zh-CN" sz="1050" dirty="0" smtClean="0">
                  <a:solidFill>
                    <a:sysClr val="windowText" lastClr="000000"/>
                  </a:solidFill>
                  <a:latin typeface="微软雅黑" pitchFamily="34" charset="-122"/>
                  <a:ea typeface="微软雅黑" pitchFamily="34" charset="-122"/>
                </a:rPr>
                <a:t>ARM</a:t>
              </a:r>
              <a:r>
                <a:rPr lang="zh-CN" altLang="en-US" sz="1050" dirty="0" smtClean="0">
                  <a:solidFill>
                    <a:sysClr val="windowText" lastClr="000000"/>
                  </a:solidFill>
                  <a:latin typeface="微软雅黑" pitchFamily="34" charset="-122"/>
                  <a:ea typeface="微软雅黑" pitchFamily="34" charset="-122"/>
                </a:rPr>
                <a:t>体系结构</a:t>
              </a:r>
              <a:endParaRPr lang="en-US" altLang="zh-CN" sz="1050" dirty="0">
                <a:solidFill>
                  <a:schemeClr val="tx1">
                    <a:lumMod val="75000"/>
                    <a:lumOff val="25000"/>
                  </a:schemeClr>
                </a:solidFill>
                <a:latin typeface="Arial" charset="0"/>
              </a:endParaRPr>
            </a:p>
          </p:txBody>
        </p:sp>
      </p:grpSp>
      <p:grpSp>
        <p:nvGrpSpPr>
          <p:cNvPr id="38" name="组合 37"/>
          <p:cNvGrpSpPr/>
          <p:nvPr/>
        </p:nvGrpSpPr>
        <p:grpSpPr>
          <a:xfrm>
            <a:off x="2154160" y="3106306"/>
            <a:ext cx="1738751" cy="1039765"/>
            <a:chOff x="812496" y="3514973"/>
            <a:chExt cx="1962612" cy="1164883"/>
          </a:xfrm>
        </p:grpSpPr>
        <p:sp>
          <p:nvSpPr>
            <p:cNvPr id="39" name="TextBox 38"/>
            <p:cNvSpPr txBox="1"/>
            <p:nvPr/>
          </p:nvSpPr>
          <p:spPr>
            <a:xfrm>
              <a:off x="864408" y="3514973"/>
              <a:ext cx="1006598" cy="336192"/>
            </a:xfrm>
            <a:prstGeom prst="rect">
              <a:avLst/>
            </a:prstGeom>
            <a:noFill/>
          </p:spPr>
          <p:txBody>
            <a:bodyPr wrap="none" rtlCol="0">
              <a:spAutoFit/>
            </a:bodyPr>
            <a:lstStyle/>
            <a:p>
              <a:r>
                <a:rPr lang="en-US" altLang="zh-CN" sz="1350" dirty="0" smtClean="0">
                  <a:latin typeface="微软雅黑" pitchFamily="34" charset="-122"/>
                  <a:ea typeface="微软雅黑" pitchFamily="34" charset="-122"/>
                </a:rPr>
                <a:t>Intel </a:t>
              </a:r>
              <a:r>
                <a:rPr lang="en-US" altLang="zh-CN" sz="1350" dirty="0" err="1" smtClean="0">
                  <a:latin typeface="微软雅黑" pitchFamily="34" charset="-122"/>
                  <a:ea typeface="微软雅黑" pitchFamily="34" charset="-122"/>
                </a:rPr>
                <a:t>x86</a:t>
              </a:r>
              <a:endParaRPr lang="zh-CN" altLang="en-US" sz="1350" dirty="0">
                <a:latin typeface="微软雅黑" pitchFamily="34" charset="-122"/>
                <a:ea typeface="微软雅黑" pitchFamily="34" charset="-122"/>
              </a:endParaRPr>
            </a:p>
          </p:txBody>
        </p:sp>
        <p:sp>
          <p:nvSpPr>
            <p:cNvPr id="40" name="矩形 39"/>
            <p:cNvSpPr/>
            <p:nvPr/>
          </p:nvSpPr>
          <p:spPr>
            <a:xfrm>
              <a:off x="812496" y="3800585"/>
              <a:ext cx="1962612" cy="879271"/>
            </a:xfrm>
            <a:prstGeom prst="rect">
              <a:avLst/>
            </a:prstGeom>
          </p:spPr>
          <p:txBody>
            <a:bodyPr wrap="square">
              <a:spAutoFit/>
            </a:bodyPr>
            <a:lstStyle/>
            <a:p>
              <a:pPr algn="r">
                <a:lnSpc>
                  <a:spcPts val="1776"/>
                </a:lnSpc>
              </a:pPr>
              <a:r>
                <a:rPr lang="zh-CN" altLang="en-US" sz="1050" dirty="0" smtClean="0">
                  <a:solidFill>
                    <a:sysClr val="windowText" lastClr="000000"/>
                  </a:solidFill>
                  <a:latin typeface="微软雅黑" pitchFamily="34" charset="-122"/>
                  <a:ea typeface="微软雅黑" pitchFamily="34" charset="-122"/>
                </a:rPr>
                <a:t>复杂指令集</a:t>
              </a:r>
              <a:endParaRPr lang="en-US" altLang="zh-CN" sz="1050" dirty="0" smtClean="0">
                <a:solidFill>
                  <a:sysClr val="windowText" lastClr="000000"/>
                </a:solidFill>
                <a:latin typeface="微软雅黑" pitchFamily="34" charset="-122"/>
                <a:ea typeface="微软雅黑" pitchFamily="34" charset="-122"/>
              </a:endParaRPr>
            </a:p>
            <a:p>
              <a:pPr algn="r">
                <a:lnSpc>
                  <a:spcPts val="1776"/>
                </a:lnSpc>
              </a:pPr>
              <a:r>
                <a:rPr lang="en-US" altLang="zh-CN" sz="1050" dirty="0" err="1" smtClean="0">
                  <a:solidFill>
                    <a:sysClr val="windowText" lastClr="000000"/>
                  </a:solidFill>
                  <a:latin typeface="微软雅黑" pitchFamily="34" charset="-122"/>
                  <a:ea typeface="微软雅黑" pitchFamily="34" charset="-122"/>
                </a:rPr>
                <a:t>LRU</a:t>
              </a:r>
              <a:r>
                <a:rPr lang="zh-CN" altLang="en-US" sz="1050" dirty="0" smtClean="0">
                  <a:solidFill>
                    <a:sysClr val="windowText" lastClr="000000"/>
                  </a:solidFill>
                  <a:latin typeface="微软雅黑" pitchFamily="34" charset="-122"/>
                  <a:ea typeface="微软雅黑" pitchFamily="34" charset="-122"/>
                </a:rPr>
                <a:t>替换策略</a:t>
              </a:r>
              <a:endParaRPr lang="en-US" altLang="zh-CN" sz="1050" dirty="0" smtClean="0">
                <a:solidFill>
                  <a:sysClr val="windowText" lastClr="000000"/>
                </a:solidFill>
                <a:latin typeface="微软雅黑" pitchFamily="34" charset="-122"/>
                <a:ea typeface="微软雅黑" pitchFamily="34" charset="-122"/>
              </a:endParaRPr>
            </a:p>
            <a:p>
              <a:pPr algn="r">
                <a:lnSpc>
                  <a:spcPts val="1776"/>
                </a:lnSpc>
              </a:pPr>
              <a:r>
                <a:rPr lang="en-US" altLang="zh-CN" sz="1050" dirty="0" err="1" smtClean="0">
                  <a:solidFill>
                    <a:sysClr val="windowText" lastClr="000000"/>
                  </a:solidFill>
                  <a:latin typeface="微软雅黑" pitchFamily="34" charset="-122"/>
                  <a:ea typeface="微软雅黑" pitchFamily="34" charset="-122"/>
                </a:rPr>
                <a:t>X86</a:t>
              </a:r>
              <a:r>
                <a:rPr lang="zh-CN" altLang="en-US" sz="1050" dirty="0" smtClean="0">
                  <a:solidFill>
                    <a:sysClr val="windowText" lastClr="000000"/>
                  </a:solidFill>
                  <a:latin typeface="微软雅黑" pitchFamily="34" charset="-122"/>
                  <a:ea typeface="微软雅黑" pitchFamily="34" charset="-122"/>
                </a:rPr>
                <a:t>体系结构</a:t>
              </a:r>
              <a:endParaRPr lang="en-US" altLang="zh-CN" sz="1050" dirty="0">
                <a:solidFill>
                  <a:schemeClr val="tx1">
                    <a:lumMod val="75000"/>
                    <a:lumOff val="25000"/>
                  </a:schemeClr>
                </a:solidFill>
                <a:latin typeface="Arial" charset="0"/>
              </a:endParaRPr>
            </a:p>
          </p:txBody>
        </p:sp>
      </p:grpSp>
    </p:spTree>
    <p:extLst>
      <p:ext uri="{BB962C8B-B14F-4D97-AF65-F5344CB8AC3E}">
        <p14:creationId xmlns:p14="http://schemas.microsoft.com/office/powerpoint/2010/main" val="633393051"/>
      </p:ext>
    </p:extLst>
  </p:cSld>
  <p:clrMapOvr>
    <a:masterClrMapping/>
  </p:clrMapOvr>
  <p:transition spd="slow" advClick="0" advTm="3000">
    <p:wip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2590961" y="2465102"/>
            <a:ext cx="3960444" cy="504056"/>
          </a:xfrm>
          <a:custGeom>
            <a:avLst/>
            <a:gdLst/>
            <a:ahLst/>
            <a:cxnLst/>
            <a:rect l="l" t="t" r="r" b="b"/>
            <a:pathLst>
              <a:path w="3960444" h="504056">
                <a:moveTo>
                  <a:pt x="2" y="0"/>
                </a:moveTo>
                <a:lnTo>
                  <a:pt x="3960440" y="0"/>
                </a:lnTo>
                <a:lnTo>
                  <a:pt x="3708414" y="252026"/>
                </a:lnTo>
                <a:lnTo>
                  <a:pt x="3960444" y="504056"/>
                </a:lnTo>
                <a:lnTo>
                  <a:pt x="0" y="504056"/>
                </a:lnTo>
                <a:lnTo>
                  <a:pt x="252029" y="25202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TextBox 24"/>
          <p:cNvSpPr txBox="1"/>
          <p:nvPr/>
        </p:nvSpPr>
        <p:spPr>
          <a:xfrm>
            <a:off x="2926230" y="2517074"/>
            <a:ext cx="3163937" cy="400110"/>
          </a:xfrm>
          <a:prstGeom prst="rect">
            <a:avLst/>
          </a:prstGeom>
          <a:noFill/>
        </p:spPr>
        <p:txBody>
          <a:bodyPr wrap="square" rtlCol="0">
            <a:spAutoFit/>
          </a:bodyPr>
          <a:lstStyle/>
          <a:p>
            <a:pPr algn="ctr"/>
            <a:r>
              <a:rPr lang="zh-CN" altLang="en-US" sz="2000" b="1" spc="300" dirty="0" smtClean="0">
                <a:solidFill>
                  <a:schemeClr val="bg1"/>
                </a:solidFill>
                <a:cs typeface="+mn-ea"/>
                <a:sym typeface="+mn-lt"/>
              </a:rPr>
              <a:t>研究成果</a:t>
            </a:r>
            <a:endParaRPr lang="zh-CN" altLang="en-US" sz="2000" b="1" spc="300" dirty="0">
              <a:solidFill>
                <a:schemeClr val="bg1"/>
              </a:solidFill>
              <a:cs typeface="+mn-ea"/>
              <a:sym typeface="+mn-lt"/>
            </a:endParaRPr>
          </a:p>
        </p:txBody>
      </p:sp>
      <p:sp>
        <p:nvSpPr>
          <p:cNvPr id="30" name="TextBox 29"/>
          <p:cNvSpPr txBox="1"/>
          <p:nvPr/>
        </p:nvSpPr>
        <p:spPr>
          <a:xfrm>
            <a:off x="4716016" y="3363839"/>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a:cs typeface="+mn-ea"/>
                <a:sym typeface="+mn-lt"/>
              </a:rPr>
              <a:t>科研成果</a:t>
            </a:r>
            <a:endParaRPr lang="zh-CN" altLang="en-US" sz="1200" dirty="0" smtClean="0">
              <a:cs typeface="+mn-ea"/>
              <a:sym typeface="+mn-lt"/>
            </a:endParaRPr>
          </a:p>
        </p:txBody>
      </p:sp>
      <p:sp>
        <p:nvSpPr>
          <p:cNvPr id="18" name="椭圆 11"/>
          <p:cNvSpPr/>
          <p:nvPr/>
        </p:nvSpPr>
        <p:spPr>
          <a:xfrm>
            <a:off x="4097566" y="1059583"/>
            <a:ext cx="948873" cy="1143356"/>
          </a:xfrm>
          <a:custGeom>
            <a:avLst/>
            <a:gdLst/>
            <a:ahLst/>
            <a:cxnLst/>
            <a:rect l="l" t="t" r="r" b="b"/>
            <a:pathLst>
              <a:path w="1845204" h="2223400">
                <a:moveTo>
                  <a:pt x="922602" y="0"/>
                </a:moveTo>
                <a:cubicBezTo>
                  <a:pt x="1432141" y="0"/>
                  <a:pt x="1845204" y="413063"/>
                  <a:pt x="1845204" y="922602"/>
                </a:cubicBezTo>
                <a:cubicBezTo>
                  <a:pt x="1845204" y="1147299"/>
                  <a:pt x="1764878" y="1353235"/>
                  <a:pt x="1628134" y="1510557"/>
                </a:cubicBezTo>
                <a:lnTo>
                  <a:pt x="1635445" y="1510557"/>
                </a:lnTo>
                <a:lnTo>
                  <a:pt x="1593653" y="1552349"/>
                </a:lnTo>
                <a:cubicBezTo>
                  <a:pt x="1581994" y="1568184"/>
                  <a:pt x="1568184" y="1581994"/>
                  <a:pt x="1552350" y="1593652"/>
                </a:cubicBezTo>
                <a:lnTo>
                  <a:pt x="922602" y="2223400"/>
                </a:lnTo>
                <a:lnTo>
                  <a:pt x="292852" y="1593650"/>
                </a:lnTo>
                <a:cubicBezTo>
                  <a:pt x="277019" y="1581993"/>
                  <a:pt x="263211" y="1568185"/>
                  <a:pt x="251554" y="1552352"/>
                </a:cubicBezTo>
                <a:lnTo>
                  <a:pt x="209759" y="1510557"/>
                </a:lnTo>
                <a:lnTo>
                  <a:pt x="217070" y="1510557"/>
                </a:lnTo>
                <a:cubicBezTo>
                  <a:pt x="80326" y="1353235"/>
                  <a:pt x="0" y="1147299"/>
                  <a:pt x="0" y="922602"/>
                </a:cubicBezTo>
                <a:cubicBezTo>
                  <a:pt x="0" y="413063"/>
                  <a:pt x="413063" y="0"/>
                  <a:pt x="92260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smtClean="0">
                <a:solidFill>
                  <a:schemeClr val="bg1"/>
                </a:solidFill>
                <a:latin typeface="Impact" panose="020B0806030902050204" pitchFamily="34" charset="0"/>
                <a:cs typeface="+mn-ea"/>
                <a:sym typeface="+mn-lt"/>
              </a:rPr>
              <a:t>06</a:t>
            </a:r>
            <a:endParaRPr lang="zh-CN" altLang="en-US" sz="3600" dirty="0">
              <a:solidFill>
                <a:schemeClr val="bg1"/>
              </a:solidFill>
              <a:latin typeface="Impact" panose="020B0806030902050204" pitchFamily="34" charset="0"/>
              <a:cs typeface="+mn-ea"/>
              <a:sym typeface="+mn-lt"/>
            </a:endParaRPr>
          </a:p>
        </p:txBody>
      </p:sp>
      <p:cxnSp>
        <p:nvCxnSpPr>
          <p:cNvPr id="3" name="直接连接符 2"/>
          <p:cNvCxnSpPr/>
          <p:nvPr/>
        </p:nvCxnSpPr>
        <p:spPr>
          <a:xfrm>
            <a:off x="4499992" y="3113804"/>
            <a:ext cx="0" cy="1116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KSO_Shape"/>
          <p:cNvSpPr>
            <a:spLocks/>
          </p:cNvSpPr>
          <p:nvPr/>
        </p:nvSpPr>
        <p:spPr bwMode="auto">
          <a:xfrm>
            <a:off x="3635896" y="3429793"/>
            <a:ext cx="568324" cy="484022"/>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accent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cs typeface="+mn-ea"/>
              <a:sym typeface="+mn-lt"/>
            </a:endParaRPr>
          </a:p>
        </p:txBody>
      </p:sp>
    </p:spTree>
    <p:extLst>
      <p:ext uri="{BB962C8B-B14F-4D97-AF65-F5344CB8AC3E}">
        <p14:creationId xmlns:p14="http://schemas.microsoft.com/office/powerpoint/2010/main" val="1049122959"/>
      </p:ext>
    </p:extLst>
  </p:cSld>
  <p:clrMapOvr>
    <a:masterClrMapping/>
  </p:clrMapOvr>
  <mc:AlternateContent xmlns:mc="http://schemas.openxmlformats.org/markup-compatibility/2006" xmlns:p14="http://schemas.microsoft.com/office/powerpoint/2010/main">
    <mc:Choice Requires="p14">
      <p:transition spd="slow" p14:dur="900" advClick="0" advTm="0">
        <p14:warp dir="in"/>
      </p:transition>
    </mc:Choice>
    <mc:Fallback xmlns="">
      <p:transition spd="slow" advClick="0" advTm="0">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16"/>
          <p:cNvSpPr txBox="1"/>
          <p:nvPr/>
        </p:nvSpPr>
        <p:spPr>
          <a:xfrm>
            <a:off x="1187624" y="700413"/>
            <a:ext cx="4032448" cy="307777"/>
          </a:xfrm>
          <a:prstGeom prst="rect">
            <a:avLst/>
          </a:prstGeom>
          <a:noFill/>
        </p:spPr>
        <p:txBody>
          <a:bodyPr wrap="square" lIns="56620" tIns="0" rIns="56620" bIns="0" rtlCol="0" anchor="t">
            <a:spAutoFit/>
          </a:bodyPr>
          <a:lstStyle/>
          <a:p>
            <a:r>
              <a:rPr lang="zh-CN" altLang="en-US" sz="2000" dirty="0" smtClean="0"/>
              <a:t>研究期间发表论文</a:t>
            </a:r>
            <a:endParaRPr lang="en-US" altLang="zh-CN" sz="2000" dirty="0"/>
          </a:p>
        </p:txBody>
      </p:sp>
      <p:cxnSp>
        <p:nvCxnSpPr>
          <p:cNvPr id="3" name="直接连接符 2"/>
          <p:cNvCxnSpPr/>
          <p:nvPr/>
        </p:nvCxnSpPr>
        <p:spPr>
          <a:xfrm>
            <a:off x="1187624" y="987574"/>
            <a:ext cx="6336704"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内容占位符 2"/>
          <p:cNvSpPr txBox="1">
            <a:spLocks/>
          </p:cNvSpPr>
          <p:nvPr/>
        </p:nvSpPr>
        <p:spPr>
          <a:xfrm>
            <a:off x="1115616" y="1851670"/>
            <a:ext cx="6336704" cy="576064"/>
          </a:xfrm>
          <a:prstGeom prst="rect">
            <a:avLst/>
          </a:prstGeom>
        </p:spPr>
        <p:txBody>
          <a:bodyPr/>
          <a:lstStyle>
            <a:lvl1pPr marL="203597" indent="-203597" algn="l" defTabSz="289322" rtl="0" eaLnBrk="1" latinLnBrk="0" hangingPunct="1">
              <a:lnSpc>
                <a:spcPct val="90000"/>
              </a:lnSpc>
              <a:spcBef>
                <a:spcPts val="900"/>
              </a:spcBef>
              <a:buClr>
                <a:schemeClr val="tx1"/>
              </a:buClr>
              <a:buSzPct val="60000"/>
              <a:buFont typeface="Wingdings" panose="05000000000000000000" pitchFamily="2" charset="2"/>
              <a:buChar char=""/>
              <a:defRPr sz="1800" kern="1200">
                <a:solidFill>
                  <a:schemeClr val="accent2">
                    <a:lumMod val="75000"/>
                  </a:schemeClr>
                </a:solidFill>
                <a:latin typeface="+mn-lt"/>
                <a:ea typeface="+mn-ea"/>
                <a:cs typeface="+mn-cs"/>
              </a:defRPr>
            </a:lvl1pPr>
            <a:lvl2pPr marL="203597" indent="-203597" algn="l" defTabSz="289322" rtl="0" eaLnBrk="1" latinLnBrk="0" hangingPunct="1">
              <a:lnSpc>
                <a:spcPct val="130000"/>
              </a:lnSpc>
              <a:spcBef>
                <a:spcPts val="0"/>
              </a:spcBef>
              <a:buFont typeface="Calibri" panose="020F0502020204030204" pitchFamily="34" charset="0"/>
              <a:buChar char=" "/>
              <a:defRPr sz="1400" kern="1200">
                <a:solidFill>
                  <a:schemeClr val="tx1"/>
                </a:solidFill>
                <a:latin typeface="+mn-lt"/>
                <a:ea typeface="+mn-ea"/>
                <a:cs typeface="+mn-cs"/>
              </a:defRPr>
            </a:lvl2pPr>
            <a:lvl3pPr marL="361653"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3pPr>
            <a:lvl4pPr marL="506314"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4pPr>
            <a:lvl5pPr marL="650975" indent="-72331" algn="l" defTabSz="289322" rtl="0" eaLnBrk="1" latinLnBrk="0" hangingPunct="1">
              <a:lnSpc>
                <a:spcPct val="90000"/>
              </a:lnSpc>
              <a:spcBef>
                <a:spcPts val="158"/>
              </a:spcBef>
              <a:buFont typeface="Arial" panose="020B0604020202020204" pitchFamily="34" charset="0"/>
              <a:buChar char="•"/>
              <a:defRPr sz="600" kern="1200">
                <a:solidFill>
                  <a:schemeClr val="bg1">
                    <a:lumMod val="50000"/>
                  </a:schemeClr>
                </a:solidFill>
                <a:latin typeface="+mn-lt"/>
                <a:ea typeface="+mn-ea"/>
                <a:cs typeface="+mn-cs"/>
              </a:defRPr>
            </a:lvl5pPr>
            <a:lvl6pPr marL="795635"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6pPr>
            <a:lvl7pPr marL="940297"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7pPr>
            <a:lvl8pPr marL="108495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8pPr>
            <a:lvl9pPr marL="1229618" indent="-72331" algn="l" defTabSz="289322" rtl="0" eaLnBrk="1" latinLnBrk="0" hangingPunct="1">
              <a:lnSpc>
                <a:spcPct val="90000"/>
              </a:lnSpc>
              <a:spcBef>
                <a:spcPts val="158"/>
              </a:spcBef>
              <a:buFont typeface="Arial" panose="020B0604020202020204" pitchFamily="34" charset="0"/>
              <a:buChar char="•"/>
              <a:defRPr sz="600" kern="1200">
                <a:solidFill>
                  <a:schemeClr val="tx1"/>
                </a:solidFill>
                <a:latin typeface="+mn-lt"/>
                <a:ea typeface="+mn-ea"/>
                <a:cs typeface="+mn-cs"/>
              </a:defRPr>
            </a:lvl9pPr>
          </a:lstStyle>
          <a:p>
            <a:pPr marL="0" indent="0">
              <a:buNone/>
            </a:pPr>
            <a:r>
              <a:rPr lang="en-US" altLang="zh-CN" sz="1100" dirty="0"/>
              <a:t>[1] Bo Li, Bo Jiang. Cache Attack on AES for Android Smartphone* [A].</a:t>
            </a:r>
            <a:r>
              <a:rPr lang="en-US" altLang="zh-CN" sz="1100" dirty="0" err="1"/>
              <a:t>ICCSP,2018</a:t>
            </a:r>
            <a:r>
              <a:rPr lang="en-US" altLang="zh-CN" sz="1100" dirty="0" smtClean="0"/>
              <a:t>.(</a:t>
            </a:r>
            <a:r>
              <a:rPr lang="zh-CN" altLang="en-US" sz="1100" dirty="0" smtClean="0"/>
              <a:t>已录用</a:t>
            </a:r>
            <a:r>
              <a:rPr lang="en-US" altLang="zh-CN" sz="1100" dirty="0" smtClean="0"/>
              <a:t>)</a:t>
            </a:r>
            <a:endParaRPr lang="zh-CN" altLang="zh-CN" sz="1100" dirty="0"/>
          </a:p>
          <a:p>
            <a:pPr marL="0" indent="0">
              <a:buNone/>
            </a:pPr>
            <a:r>
              <a:rPr lang="en-US" altLang="zh-CN" sz="1100" dirty="0"/>
              <a:t>[2] </a:t>
            </a:r>
            <a:r>
              <a:rPr lang="zh-CN" altLang="zh-CN" sz="1100" dirty="0"/>
              <a:t>李勃</a:t>
            </a:r>
            <a:r>
              <a:rPr lang="en-US" altLang="zh-CN" sz="1100" dirty="0"/>
              <a:t>. </a:t>
            </a:r>
            <a:r>
              <a:rPr lang="zh-CN" altLang="zh-CN" sz="1100" dirty="0"/>
              <a:t>基于</a:t>
            </a:r>
            <a:r>
              <a:rPr lang="en-US" altLang="zh-CN" sz="1100" dirty="0"/>
              <a:t> ARM </a:t>
            </a:r>
            <a:r>
              <a:rPr lang="zh-CN" altLang="zh-CN" sz="1100" dirty="0"/>
              <a:t>处理器的</a:t>
            </a:r>
            <a:r>
              <a:rPr lang="en-US" altLang="zh-CN" sz="1100" dirty="0"/>
              <a:t> AES </a:t>
            </a:r>
            <a:r>
              <a:rPr lang="zh-CN" altLang="zh-CN" sz="1100" dirty="0"/>
              <a:t>缓存攻击技术研究</a:t>
            </a:r>
            <a:r>
              <a:rPr lang="en-US" altLang="zh-CN" sz="1100" dirty="0"/>
              <a:t>[J]. </a:t>
            </a:r>
            <a:r>
              <a:rPr lang="zh-CN" altLang="zh-CN" sz="1100" dirty="0"/>
              <a:t>软件工程与应用</a:t>
            </a:r>
            <a:r>
              <a:rPr lang="en-US" altLang="zh-CN" sz="1100" dirty="0"/>
              <a:t>, 2018, 7(1): 1-12</a:t>
            </a:r>
            <a:r>
              <a:rPr lang="en-US" altLang="zh-CN" sz="1100" dirty="0" smtClean="0"/>
              <a:t>.(</a:t>
            </a:r>
            <a:r>
              <a:rPr lang="zh-CN" altLang="en-US" sz="1100" dirty="0" smtClean="0"/>
              <a:t>已录用</a:t>
            </a:r>
            <a:r>
              <a:rPr lang="en-US" altLang="zh-CN" sz="1100" dirty="0" smtClean="0"/>
              <a:t>)</a:t>
            </a:r>
            <a:endParaRPr lang="zh-CN" altLang="zh-CN" sz="1100" dirty="0"/>
          </a:p>
          <a:p>
            <a:pPr marL="0" lvl="1" indent="0">
              <a:buNone/>
            </a:pPr>
            <a:endParaRPr lang="zh-CN" altLang="en-US" sz="1600" dirty="0"/>
          </a:p>
          <a:p>
            <a:pPr marL="0" lvl="1" indent="0">
              <a:buNone/>
            </a:pPr>
            <a:endParaRPr lang="en-US" altLang="zh-CN" dirty="0" smtClean="0"/>
          </a:p>
          <a:p>
            <a:pPr lvl="1">
              <a:buFont typeface="Wingdings" panose="05000000000000000000" pitchFamily="2" charset="2"/>
              <a:buChar char="n"/>
            </a:pPr>
            <a:endParaRPr lang="en-US" altLang="zh-CN" dirty="0" smtClean="0"/>
          </a:p>
          <a:p>
            <a:endParaRPr lang="en-US" altLang="zh-CN" dirty="0" smtClean="0"/>
          </a:p>
          <a:p>
            <a:pPr lvl="1">
              <a:buFont typeface="Wingdings" panose="05000000000000000000" pitchFamily="2" charset="2"/>
              <a:buChar char="n"/>
            </a:pPr>
            <a:endParaRPr lang="en-US" altLang="zh-CN" dirty="0" smtClean="0"/>
          </a:p>
          <a:p>
            <a:pPr marL="914400" lvl="2" indent="0">
              <a:buFont typeface="Arial" panose="020B0604020202020204" pitchFamily="34" charset="0"/>
              <a:buNone/>
            </a:pPr>
            <a:endParaRPr lang="en-US" altLang="zh-CN" dirty="0"/>
          </a:p>
        </p:txBody>
      </p:sp>
    </p:spTree>
    <p:extLst>
      <p:ext uri="{BB962C8B-B14F-4D97-AF65-F5344CB8AC3E}">
        <p14:creationId xmlns:p14="http://schemas.microsoft.com/office/powerpoint/2010/main" val="594886991"/>
      </p:ext>
    </p:extLst>
  </p:cSld>
  <p:clrMapOvr>
    <a:masterClrMapping/>
  </p:clrMapOvr>
  <p:transition spd="slow" advClick="0" advTm="3000">
    <p:wip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5976" y="2283718"/>
            <a:ext cx="5466847" cy="3307495"/>
          </a:xfrm>
          <a:prstGeom prst="rect">
            <a:avLst/>
          </a:prstGeom>
        </p:spPr>
      </p:pic>
      <p:cxnSp>
        <p:nvCxnSpPr>
          <p:cNvPr id="9" name="直接连接符 8"/>
          <p:cNvCxnSpPr/>
          <p:nvPr/>
        </p:nvCxnSpPr>
        <p:spPr>
          <a:xfrm>
            <a:off x="2699792" y="1799924"/>
            <a:ext cx="360040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p:nvPr>
        </p:nvSpPr>
        <p:spPr>
          <a:xfrm>
            <a:off x="755576" y="2499742"/>
            <a:ext cx="4815949" cy="658805"/>
          </a:xfrm>
        </p:spPr>
        <p:txBody>
          <a:bodyPr/>
          <a:lstStyle/>
          <a:p>
            <a:pPr algn="r"/>
            <a:r>
              <a:rPr lang="zh-CN" altLang="en-US" sz="4400" dirty="0" smtClean="0">
                <a:latin typeface="+mn-lt"/>
                <a:ea typeface="+mn-ea"/>
                <a:cs typeface="+mn-ea"/>
                <a:sym typeface="+mn-lt"/>
              </a:rPr>
              <a:t>感谢老师批评指正</a:t>
            </a:r>
            <a:endParaRPr lang="zh-CN" altLang="en-US" sz="4400" dirty="0">
              <a:latin typeface="+mn-lt"/>
              <a:ea typeface="+mn-ea"/>
              <a:cs typeface="+mn-ea"/>
              <a:sym typeface="+mn-lt"/>
            </a:endParaRPr>
          </a:p>
        </p:txBody>
      </p:sp>
      <p:pic>
        <p:nvPicPr>
          <p:cNvPr id="1026" name="Picture 2" descr="https://ss0.bdstatic.com/94oJfD_bAAcT8t7mm9GUKT-xh_/timg?image&amp;quality=100&amp;size=b4000_4000&amp;sec=1519708847&amp;di=469085ec36858e179e8b89bf2f11f2e0&amp;src=http://www.buaa.edu.cn/__local/B/CD/A6/968D8F6600C0B8195CD59008BF5_9249A080_12AB7.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67546" y="268152"/>
            <a:ext cx="2123578" cy="2123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1043963"/>
      </p:ext>
    </p:extLst>
  </p:cSld>
  <p:clrMapOvr>
    <a:masterClrMapping/>
  </p:clrMapOvr>
  <p:transition spd="slow" advClick="0" advTm="0">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3606857" y="1690915"/>
            <a:ext cx="3945149" cy="891769"/>
          </a:xfrm>
          <a:prstGeom prst="rect">
            <a:avLst/>
          </a:prstGeom>
          <a:solidFill>
            <a:srgbClr val="E8E8E6"/>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56640" tIns="28320" rIns="56640" bIns="28320" rtlCol="0" anchor="ctr"/>
          <a:lstStyle/>
          <a:p>
            <a:pPr algn="ctr"/>
            <a:endParaRPr lang="zh-CN" altLang="en-US" sz="1350"/>
          </a:p>
        </p:txBody>
      </p:sp>
      <p:sp>
        <p:nvSpPr>
          <p:cNvPr id="27" name="矩形 26"/>
          <p:cNvSpPr/>
          <p:nvPr/>
        </p:nvSpPr>
        <p:spPr>
          <a:xfrm>
            <a:off x="4122769" y="1558782"/>
            <a:ext cx="2906434" cy="28658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56640" tIns="28320" rIns="56640" bIns="28320" rtlCol="0" anchor="ctr"/>
          <a:lstStyle/>
          <a:p>
            <a:pPr algn="ctr"/>
            <a:r>
              <a:rPr lang="zh-CN" altLang="en-US" sz="1350" dirty="0" smtClean="0">
                <a:latin typeface="微软雅黑" pitchFamily="34" charset="-122"/>
                <a:ea typeface="微软雅黑" pitchFamily="34" charset="-122"/>
              </a:rPr>
              <a:t>实现典型攻击案例</a:t>
            </a:r>
            <a:endParaRPr lang="zh-CN" altLang="en-US" sz="1350" dirty="0">
              <a:latin typeface="微软雅黑" pitchFamily="34" charset="-122"/>
              <a:ea typeface="微软雅黑" pitchFamily="34" charset="-122"/>
            </a:endParaRPr>
          </a:p>
        </p:txBody>
      </p:sp>
      <p:sp>
        <p:nvSpPr>
          <p:cNvPr id="28" name="六边形 27"/>
          <p:cNvSpPr/>
          <p:nvPr/>
        </p:nvSpPr>
        <p:spPr>
          <a:xfrm>
            <a:off x="2080637" y="2338549"/>
            <a:ext cx="984289" cy="845831"/>
          </a:xfrm>
          <a:prstGeom prst="hexagon">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56640" tIns="28320" rIns="56640" bIns="28320" rtlCol="0" anchor="ctr"/>
          <a:lstStyle/>
          <a:p>
            <a:pPr algn="ctr"/>
            <a:r>
              <a:rPr lang="zh-CN" altLang="en-US" sz="1950" dirty="0" smtClean="0">
                <a:latin typeface="微软雅黑" pitchFamily="34" charset="-122"/>
                <a:ea typeface="微软雅黑" pitchFamily="34" charset="-122"/>
              </a:rPr>
              <a:t>研究</a:t>
            </a:r>
            <a:r>
              <a:rPr lang="zh-CN" altLang="en-US" sz="1950" dirty="0">
                <a:latin typeface="微软雅黑" pitchFamily="34" charset="-122"/>
                <a:ea typeface="微软雅黑" pitchFamily="34" charset="-122"/>
              </a:rPr>
              <a:t>目标</a:t>
            </a:r>
          </a:p>
        </p:txBody>
      </p:sp>
      <p:cxnSp>
        <p:nvCxnSpPr>
          <p:cNvPr id="29" name="直接箭头连接符 28"/>
          <p:cNvCxnSpPr>
            <a:stCxn id="28" idx="5"/>
            <a:endCxn id="26" idx="1"/>
          </p:cNvCxnSpPr>
          <p:nvPr/>
        </p:nvCxnSpPr>
        <p:spPr>
          <a:xfrm flipV="1">
            <a:off x="2853468" y="2136800"/>
            <a:ext cx="753389" cy="201749"/>
          </a:xfrm>
          <a:prstGeom prst="straightConnector1">
            <a:avLst/>
          </a:prstGeom>
          <a:ln>
            <a:solidFill>
              <a:srgbClr val="414455"/>
            </a:solidFill>
            <a:tailEnd type="arrow"/>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a:stCxn id="28" idx="1"/>
            <a:endCxn id="36" idx="1"/>
          </p:cNvCxnSpPr>
          <p:nvPr/>
        </p:nvCxnSpPr>
        <p:spPr>
          <a:xfrm>
            <a:off x="2853468" y="3184380"/>
            <a:ext cx="753389" cy="337311"/>
          </a:xfrm>
          <a:prstGeom prst="straightConnector1">
            <a:avLst/>
          </a:prstGeom>
          <a:ln>
            <a:solidFill>
              <a:srgbClr val="414455"/>
            </a:solidFill>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3740835" y="1870404"/>
            <a:ext cx="3751374" cy="642353"/>
          </a:xfrm>
          <a:prstGeom prst="rect">
            <a:avLst/>
          </a:prstGeom>
          <a:noFill/>
        </p:spPr>
        <p:txBody>
          <a:bodyPr wrap="square" lIns="56640" tIns="28320" rIns="56640" bIns="28320" rtlCol="0">
            <a:spAutoFit/>
          </a:bodyPr>
          <a:lstStyle/>
          <a:p>
            <a:pPr>
              <a:lnSpc>
                <a:spcPct val="130000"/>
              </a:lnSpc>
            </a:pPr>
            <a:r>
              <a:rPr lang="zh-CN" altLang="en-US" sz="975" dirty="0" smtClean="0">
                <a:solidFill>
                  <a:sysClr val="windowText" lastClr="000000"/>
                </a:solidFill>
                <a:latin typeface="微软雅黑" pitchFamily="34" charset="-122"/>
                <a:ea typeface="微软雅黑" pitchFamily="34" charset="-122"/>
              </a:rPr>
              <a:t>研究在移动设备端的</a:t>
            </a:r>
            <a:r>
              <a:rPr lang="en-US" altLang="zh-CN" sz="975" dirty="0" smtClean="0">
                <a:solidFill>
                  <a:sysClr val="windowText" lastClr="000000"/>
                </a:solidFill>
                <a:latin typeface="微软雅黑" pitchFamily="34" charset="-122"/>
                <a:ea typeface="微软雅黑" pitchFamily="34" charset="-122"/>
              </a:rPr>
              <a:t>Cache</a:t>
            </a:r>
            <a:r>
              <a:rPr lang="zh-CN" altLang="en-US" sz="975" dirty="0" smtClean="0">
                <a:solidFill>
                  <a:sysClr val="windowText" lastClr="000000"/>
                </a:solidFill>
                <a:latin typeface="微软雅黑" pitchFamily="34" charset="-122"/>
                <a:ea typeface="微软雅黑" pitchFamily="34" charset="-122"/>
              </a:rPr>
              <a:t>攻击典型案例，分析解决移动设备端实现</a:t>
            </a:r>
            <a:r>
              <a:rPr lang="en-US" altLang="zh-CN" sz="975" dirty="0" smtClean="0">
                <a:solidFill>
                  <a:sysClr val="windowText" lastClr="000000"/>
                </a:solidFill>
                <a:latin typeface="微软雅黑" pitchFamily="34" charset="-122"/>
                <a:ea typeface="微软雅黑" pitchFamily="34" charset="-122"/>
              </a:rPr>
              <a:t>Cache</a:t>
            </a:r>
            <a:r>
              <a:rPr lang="zh-CN" altLang="en-US" sz="975" dirty="0" smtClean="0">
                <a:solidFill>
                  <a:sysClr val="windowText" lastClr="000000"/>
                </a:solidFill>
                <a:latin typeface="微软雅黑" pitchFamily="34" charset="-122"/>
                <a:ea typeface="微软雅黑" pitchFamily="34" charset="-122"/>
              </a:rPr>
              <a:t>攻击的关键技术和</a:t>
            </a:r>
            <a:r>
              <a:rPr lang="zh-CN" altLang="en-US" sz="975" dirty="0">
                <a:solidFill>
                  <a:sysClr val="windowText" lastClr="000000"/>
                </a:solidFill>
                <a:latin typeface="微软雅黑" pitchFamily="34" charset="-122"/>
                <a:ea typeface="微软雅黑" pitchFamily="34" charset="-122"/>
              </a:rPr>
              <a:t>难点；通过对特定机型，指定的</a:t>
            </a:r>
            <a:r>
              <a:rPr lang="en-US" altLang="zh-CN" sz="975" dirty="0">
                <a:solidFill>
                  <a:sysClr val="windowText" lastClr="000000"/>
                </a:solidFill>
                <a:latin typeface="微软雅黑" pitchFamily="34" charset="-122"/>
                <a:ea typeface="微软雅黑" pitchFamily="34" charset="-122"/>
              </a:rPr>
              <a:t>AES</a:t>
            </a:r>
            <a:r>
              <a:rPr lang="zh-CN" altLang="en-US" sz="975" dirty="0">
                <a:solidFill>
                  <a:sysClr val="windowText" lastClr="000000"/>
                </a:solidFill>
                <a:latin typeface="微软雅黑" pitchFamily="34" charset="-122"/>
                <a:ea typeface="微软雅黑" pitchFamily="34" charset="-122"/>
              </a:rPr>
              <a:t>加密算法进行攻击</a:t>
            </a:r>
          </a:p>
        </p:txBody>
      </p:sp>
      <p:sp>
        <p:nvSpPr>
          <p:cNvPr id="36" name="矩形 35"/>
          <p:cNvSpPr/>
          <p:nvPr/>
        </p:nvSpPr>
        <p:spPr>
          <a:xfrm>
            <a:off x="3606857" y="3075806"/>
            <a:ext cx="3945149" cy="891769"/>
          </a:xfrm>
          <a:prstGeom prst="rect">
            <a:avLst/>
          </a:prstGeom>
          <a:solidFill>
            <a:srgbClr val="E8E8E6"/>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56640" tIns="28320" rIns="56640" bIns="28320" rtlCol="0" anchor="ctr"/>
          <a:lstStyle/>
          <a:p>
            <a:pPr algn="ctr"/>
            <a:endParaRPr lang="zh-CN" altLang="en-US" sz="1350"/>
          </a:p>
        </p:txBody>
      </p:sp>
      <p:sp>
        <p:nvSpPr>
          <p:cNvPr id="37" name="矩形 36"/>
          <p:cNvSpPr/>
          <p:nvPr/>
        </p:nvSpPr>
        <p:spPr>
          <a:xfrm>
            <a:off x="4122769" y="2943674"/>
            <a:ext cx="2906434" cy="28658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56640" tIns="28320" rIns="56640" bIns="28320" rtlCol="0" anchor="ctr"/>
          <a:lstStyle/>
          <a:p>
            <a:pPr algn="ctr"/>
            <a:r>
              <a:rPr lang="zh-CN" altLang="en-US" sz="1350" dirty="0" smtClean="0">
                <a:latin typeface="微软雅黑" pitchFamily="34" charset="-122"/>
                <a:ea typeface="微软雅黑" pitchFamily="34" charset="-122"/>
              </a:rPr>
              <a:t>预防措施</a:t>
            </a:r>
            <a:endParaRPr lang="zh-CN" altLang="en-US" sz="1350" dirty="0">
              <a:latin typeface="微软雅黑" pitchFamily="34" charset="-122"/>
              <a:ea typeface="微软雅黑" pitchFamily="34" charset="-122"/>
            </a:endParaRPr>
          </a:p>
        </p:txBody>
      </p:sp>
      <p:sp>
        <p:nvSpPr>
          <p:cNvPr id="38" name="TextBox 37"/>
          <p:cNvSpPr txBox="1"/>
          <p:nvPr/>
        </p:nvSpPr>
        <p:spPr>
          <a:xfrm>
            <a:off x="3740835" y="3255295"/>
            <a:ext cx="3751374" cy="447300"/>
          </a:xfrm>
          <a:prstGeom prst="rect">
            <a:avLst/>
          </a:prstGeom>
          <a:noFill/>
        </p:spPr>
        <p:txBody>
          <a:bodyPr wrap="square" lIns="56640" tIns="28320" rIns="56640" bIns="28320" rtlCol="0">
            <a:spAutoFit/>
          </a:bodyPr>
          <a:lstStyle/>
          <a:p>
            <a:pPr>
              <a:lnSpc>
                <a:spcPct val="130000"/>
              </a:lnSpc>
            </a:pPr>
            <a:r>
              <a:rPr lang="zh-CN" altLang="en-US" sz="975" dirty="0" smtClean="0">
                <a:solidFill>
                  <a:sysClr val="windowText" lastClr="000000"/>
                </a:solidFill>
                <a:latin typeface="微软雅黑" pitchFamily="34" charset="-122"/>
                <a:ea typeface="微软雅黑" pitchFamily="34" charset="-122"/>
              </a:rPr>
              <a:t>分析</a:t>
            </a:r>
            <a:r>
              <a:rPr lang="en-US" altLang="zh-CN" sz="975" dirty="0" smtClean="0">
                <a:solidFill>
                  <a:sysClr val="windowText" lastClr="000000"/>
                </a:solidFill>
                <a:latin typeface="微软雅黑" pitchFamily="34" charset="-122"/>
                <a:ea typeface="微软雅黑" pitchFamily="34" charset="-122"/>
              </a:rPr>
              <a:t>Cache</a:t>
            </a:r>
            <a:r>
              <a:rPr lang="zh-CN" altLang="en-US" sz="975" dirty="0" smtClean="0">
                <a:solidFill>
                  <a:sysClr val="windowText" lastClr="000000"/>
                </a:solidFill>
                <a:latin typeface="微软雅黑" pitchFamily="34" charset="-122"/>
                <a:ea typeface="微软雅黑" pitchFamily="34" charset="-122"/>
              </a:rPr>
              <a:t>攻击相关漏洞，针对操作系统漏洞、</a:t>
            </a:r>
            <a:r>
              <a:rPr lang="en-US" altLang="zh-CN" sz="975" dirty="0" smtClean="0">
                <a:solidFill>
                  <a:sysClr val="windowText" lastClr="000000"/>
                </a:solidFill>
                <a:latin typeface="微软雅黑" pitchFamily="34" charset="-122"/>
                <a:ea typeface="微软雅黑" pitchFamily="34" charset="-122"/>
              </a:rPr>
              <a:t>Cache</a:t>
            </a:r>
            <a:r>
              <a:rPr lang="zh-CN" altLang="en-US" sz="975" dirty="0" smtClean="0">
                <a:solidFill>
                  <a:sysClr val="windowText" lastClr="000000"/>
                </a:solidFill>
                <a:latin typeface="微软雅黑" pitchFamily="34" charset="-122"/>
                <a:ea typeface="微软雅黑" pitchFamily="34" charset="-122"/>
              </a:rPr>
              <a:t>结构漏洞、应用程序漏洞分别提供增加安全性的建议</a:t>
            </a:r>
            <a:endParaRPr lang="zh-CN" altLang="en-US" sz="975" dirty="0">
              <a:solidFill>
                <a:sysClr val="windowText" lastClr="000000"/>
              </a:solidFill>
              <a:latin typeface="微软雅黑" pitchFamily="34" charset="-122"/>
              <a:ea typeface="微软雅黑" pitchFamily="34" charset="-122"/>
            </a:endParaRPr>
          </a:p>
        </p:txBody>
      </p:sp>
    </p:spTree>
    <p:extLst>
      <p:ext uri="{BB962C8B-B14F-4D97-AF65-F5344CB8AC3E}">
        <p14:creationId xmlns:p14="http://schemas.microsoft.com/office/powerpoint/2010/main" val="1676240229"/>
      </p:ext>
    </p:extLst>
  </p:cSld>
  <p:clrMapOvr>
    <a:masterClrMapping/>
  </p:clrMapOvr>
  <p:transition spd="slow" advClick="0" advTm="3000">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Freeform 2"/>
          <p:cNvSpPr>
            <a:spLocks/>
          </p:cNvSpPr>
          <p:nvPr/>
        </p:nvSpPr>
        <p:spPr bwMode="blackWhite">
          <a:xfrm>
            <a:off x="4839102" y="1804959"/>
            <a:ext cx="1000247" cy="2066645"/>
          </a:xfrm>
          <a:custGeom>
            <a:avLst/>
            <a:gdLst>
              <a:gd name="T0" fmla="*/ 432 w 865"/>
              <a:gd name="T1" fmla="*/ 0 h 1828"/>
              <a:gd name="T2" fmla="*/ 561 w 865"/>
              <a:gd name="T3" fmla="*/ 828 h 1828"/>
              <a:gd name="T4" fmla="*/ 561 w 865"/>
              <a:gd name="T5" fmla="*/ 1539 h 1828"/>
              <a:gd name="T6" fmla="*/ 648 w 865"/>
              <a:gd name="T7" fmla="*/ 1539 h 1828"/>
              <a:gd name="T8" fmla="*/ 864 w 865"/>
              <a:gd name="T9" fmla="*/ 1658 h 1828"/>
              <a:gd name="T10" fmla="*/ 864 w 865"/>
              <a:gd name="T11" fmla="*/ 1827 h 1828"/>
              <a:gd name="T12" fmla="*/ 0 w 865"/>
              <a:gd name="T13" fmla="*/ 1827 h 1828"/>
              <a:gd name="T14" fmla="*/ 0 w 865"/>
              <a:gd name="T15" fmla="*/ 1674 h 1828"/>
              <a:gd name="T16" fmla="*/ 172 w 865"/>
              <a:gd name="T17" fmla="*/ 1556 h 1828"/>
              <a:gd name="T18" fmla="*/ 273 w 865"/>
              <a:gd name="T19" fmla="*/ 1556 h 1828"/>
              <a:gd name="T20" fmla="*/ 273 w 865"/>
              <a:gd name="T21" fmla="*/ 828 h 1828"/>
              <a:gd name="T22" fmla="*/ 432 w 865"/>
              <a:gd name="T23" fmla="*/ 0 h 1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5" h="1828">
                <a:moveTo>
                  <a:pt x="432" y="0"/>
                </a:moveTo>
                <a:lnTo>
                  <a:pt x="561" y="828"/>
                </a:lnTo>
                <a:lnTo>
                  <a:pt x="561" y="1539"/>
                </a:lnTo>
                <a:lnTo>
                  <a:pt x="648" y="1539"/>
                </a:lnTo>
                <a:lnTo>
                  <a:pt x="864" y="1658"/>
                </a:lnTo>
                <a:lnTo>
                  <a:pt x="864" y="1827"/>
                </a:lnTo>
                <a:lnTo>
                  <a:pt x="0" y="1827"/>
                </a:lnTo>
                <a:lnTo>
                  <a:pt x="0" y="1674"/>
                </a:lnTo>
                <a:lnTo>
                  <a:pt x="172" y="1556"/>
                </a:lnTo>
                <a:lnTo>
                  <a:pt x="273" y="1556"/>
                </a:lnTo>
                <a:lnTo>
                  <a:pt x="273" y="828"/>
                </a:lnTo>
                <a:lnTo>
                  <a:pt x="432" y="0"/>
                </a:lnTo>
              </a:path>
            </a:pathLst>
          </a:custGeom>
          <a:solidFill>
            <a:srgbClr val="414455"/>
          </a:solidFill>
          <a:ln w="25400" cap="flat" cmpd="sng" algn="ctr">
            <a:noFill/>
            <a:prstDash val="solid"/>
          </a:ln>
          <a:effectLst/>
        </p:spPr>
        <p:txBody>
          <a:bodyPr lIns="62163" tIns="31082" rIns="62163" bIns="31082" anchor="ctr"/>
          <a:lstStyle/>
          <a:p>
            <a:pPr>
              <a:lnSpc>
                <a:spcPct val="120000"/>
              </a:lnSpc>
              <a:defRPr/>
            </a:pPr>
            <a:endParaRPr lang="zh-CN" altLang="en-US" sz="2700" b="1" kern="0">
              <a:solidFill>
                <a:sysClr val="window" lastClr="FFFFFF"/>
              </a:solidFill>
              <a:latin typeface="微软雅黑" pitchFamily="34" charset="-122"/>
              <a:ea typeface="微软雅黑" pitchFamily="34" charset="-122"/>
            </a:endParaRPr>
          </a:p>
        </p:txBody>
      </p:sp>
      <p:sp>
        <p:nvSpPr>
          <p:cNvPr id="45" name="Freeform 3"/>
          <p:cNvSpPr>
            <a:spLocks/>
          </p:cNvSpPr>
          <p:nvPr/>
        </p:nvSpPr>
        <p:spPr bwMode="blackWhite">
          <a:xfrm rot="1118702">
            <a:off x="4199515" y="1482086"/>
            <a:ext cx="2359857" cy="891494"/>
          </a:xfrm>
          <a:custGeom>
            <a:avLst/>
            <a:gdLst>
              <a:gd name="T0" fmla="*/ 0 w 2042"/>
              <a:gd name="T1" fmla="*/ 788 h 789"/>
              <a:gd name="T2" fmla="*/ 2041 w 2042"/>
              <a:gd name="T3" fmla="*/ 78 h 789"/>
              <a:gd name="T4" fmla="*/ 1996 w 2042"/>
              <a:gd name="T5" fmla="*/ 0 h 789"/>
              <a:gd name="T6" fmla="*/ 985 w 2042"/>
              <a:gd name="T7" fmla="*/ 178 h 789"/>
              <a:gd name="T8" fmla="*/ 834 w 2042"/>
              <a:gd name="T9" fmla="*/ 230 h 789"/>
              <a:gd name="T10" fmla="*/ 8 w 2042"/>
              <a:gd name="T11" fmla="*/ 682 h 789"/>
              <a:gd name="T12" fmla="*/ 0 w 2042"/>
              <a:gd name="T13" fmla="*/ 788 h 789"/>
            </a:gdLst>
            <a:ahLst/>
            <a:cxnLst>
              <a:cxn ang="0">
                <a:pos x="T0" y="T1"/>
              </a:cxn>
              <a:cxn ang="0">
                <a:pos x="T2" y="T3"/>
              </a:cxn>
              <a:cxn ang="0">
                <a:pos x="T4" y="T5"/>
              </a:cxn>
              <a:cxn ang="0">
                <a:pos x="T6" y="T7"/>
              </a:cxn>
              <a:cxn ang="0">
                <a:pos x="T8" y="T9"/>
              </a:cxn>
              <a:cxn ang="0">
                <a:pos x="T10" y="T11"/>
              </a:cxn>
              <a:cxn ang="0">
                <a:pos x="T12" y="T13"/>
              </a:cxn>
            </a:cxnLst>
            <a:rect l="0" t="0" r="r" b="b"/>
            <a:pathLst>
              <a:path w="2042" h="789">
                <a:moveTo>
                  <a:pt x="0" y="788"/>
                </a:moveTo>
                <a:lnTo>
                  <a:pt x="2041" y="78"/>
                </a:lnTo>
                <a:lnTo>
                  <a:pt x="1996" y="0"/>
                </a:lnTo>
                <a:lnTo>
                  <a:pt x="985" y="178"/>
                </a:lnTo>
                <a:lnTo>
                  <a:pt x="834" y="230"/>
                </a:lnTo>
                <a:lnTo>
                  <a:pt x="8" y="682"/>
                </a:lnTo>
                <a:lnTo>
                  <a:pt x="0" y="788"/>
                </a:lnTo>
              </a:path>
            </a:pathLst>
          </a:custGeom>
          <a:solidFill>
            <a:schemeClr val="bg1">
              <a:lumMod val="95000"/>
            </a:schemeClr>
          </a:solidFill>
          <a:ln w="3175" cap="flat" cmpd="sng" algn="ctr">
            <a:solidFill>
              <a:schemeClr val="bg1">
                <a:lumMod val="85000"/>
              </a:schemeClr>
            </a:solidFill>
            <a:prstDash val="solid"/>
          </a:ln>
          <a:effectLst/>
        </p:spPr>
        <p:txBody>
          <a:bodyPr lIns="62163" tIns="31082" rIns="62163" bIns="31082" anchor="ctr"/>
          <a:lstStyle/>
          <a:p>
            <a:pPr>
              <a:lnSpc>
                <a:spcPct val="120000"/>
              </a:lnSpc>
              <a:defRPr/>
            </a:pPr>
            <a:endParaRPr lang="zh-CN" altLang="en-US" sz="825" kern="0">
              <a:solidFill>
                <a:srgbClr val="4D4D4D"/>
              </a:solidFill>
              <a:latin typeface="微软雅黑" pitchFamily="34" charset="-122"/>
              <a:ea typeface="微软雅黑" pitchFamily="34" charset="-122"/>
            </a:endParaRPr>
          </a:p>
        </p:txBody>
      </p:sp>
      <p:sp>
        <p:nvSpPr>
          <p:cNvPr id="46" name="Oval 4"/>
          <p:cNvSpPr>
            <a:spLocks noChangeArrowheads="1"/>
          </p:cNvSpPr>
          <p:nvPr/>
        </p:nvSpPr>
        <p:spPr bwMode="blackWhite">
          <a:xfrm>
            <a:off x="5277602" y="1776202"/>
            <a:ext cx="123247" cy="120260"/>
          </a:xfrm>
          <a:prstGeom prst="ellipse">
            <a:avLst/>
          </a:prstGeom>
          <a:solidFill>
            <a:srgbClr val="414455"/>
          </a:solidFill>
          <a:ln w="25400" cap="flat" cmpd="sng" algn="ctr">
            <a:noFill/>
            <a:prstDash val="solid"/>
          </a:ln>
          <a:effectLst/>
        </p:spPr>
        <p:txBody>
          <a:bodyPr lIns="62163" tIns="31082" rIns="62163" bIns="31082" anchor="ctr"/>
          <a:lstStyle/>
          <a:p>
            <a:pPr>
              <a:lnSpc>
                <a:spcPct val="120000"/>
              </a:lnSpc>
              <a:defRPr/>
            </a:pPr>
            <a:endParaRPr lang="zh-CN" altLang="en-US" sz="2700" b="1" kern="0">
              <a:solidFill>
                <a:sysClr val="window" lastClr="FFFFFF"/>
              </a:solidFill>
              <a:latin typeface="微软雅黑" pitchFamily="34" charset="-122"/>
              <a:ea typeface="微软雅黑" pitchFamily="34" charset="-122"/>
            </a:endParaRPr>
          </a:p>
        </p:txBody>
      </p:sp>
      <p:grpSp>
        <p:nvGrpSpPr>
          <p:cNvPr id="47" name="组合 46"/>
          <p:cNvGrpSpPr/>
          <p:nvPr/>
        </p:nvGrpSpPr>
        <p:grpSpPr>
          <a:xfrm>
            <a:off x="5970380" y="1965184"/>
            <a:ext cx="960030" cy="1313713"/>
            <a:chOff x="7028729" y="2636912"/>
            <a:chExt cx="1445030" cy="1962393"/>
          </a:xfrm>
        </p:grpSpPr>
        <p:sp>
          <p:nvSpPr>
            <p:cNvPr id="48" name="Line 5"/>
            <p:cNvSpPr>
              <a:spLocks noChangeShapeType="1"/>
            </p:cNvSpPr>
            <p:nvPr/>
          </p:nvSpPr>
          <p:spPr bwMode="blackWhite">
            <a:xfrm>
              <a:off x="7796157" y="2636912"/>
              <a:ext cx="638547" cy="1532813"/>
            </a:xfrm>
            <a:prstGeom prst="line">
              <a:avLst/>
            </a:prstGeom>
            <a:gradFill>
              <a:gsLst>
                <a:gs pos="33000">
                  <a:srgbClr val="F9F9F9"/>
                </a:gs>
                <a:gs pos="100000">
                  <a:srgbClr val="D7D7D7"/>
                </a:gs>
              </a:gsLst>
              <a:lin ang="5400000" scaled="0"/>
            </a:gradFill>
            <a:ln w="3175" cap="flat" cmpd="sng" algn="ctr">
              <a:solidFill>
                <a:srgbClr val="595959"/>
              </a:solidFill>
              <a:prstDash val="solid"/>
            </a:ln>
            <a:effectLst/>
            <a:extLst/>
          </p:spPr>
          <p:txBody>
            <a:bodyPr lIns="69972" tIns="34986" rIns="69972" bIns="34986" anchor="ctr"/>
            <a:lstStyle/>
            <a:p>
              <a:pPr>
                <a:lnSpc>
                  <a:spcPct val="120000"/>
                </a:lnSpc>
                <a:defRPr/>
              </a:pPr>
              <a:endParaRPr lang="zh-CN" altLang="en-US" sz="825" kern="0">
                <a:solidFill>
                  <a:srgbClr val="4D4D4D"/>
                </a:solidFill>
                <a:latin typeface="微软雅黑" pitchFamily="34" charset="-122"/>
                <a:ea typeface="微软雅黑" pitchFamily="34" charset="-122"/>
              </a:endParaRPr>
            </a:p>
          </p:txBody>
        </p:sp>
        <p:sp>
          <p:nvSpPr>
            <p:cNvPr id="49" name="Line 6"/>
            <p:cNvSpPr>
              <a:spLocks noChangeShapeType="1"/>
            </p:cNvSpPr>
            <p:nvPr/>
          </p:nvSpPr>
          <p:spPr bwMode="blackWhite">
            <a:xfrm>
              <a:off x="7782487" y="2636912"/>
              <a:ext cx="0" cy="1523050"/>
            </a:xfrm>
            <a:prstGeom prst="line">
              <a:avLst/>
            </a:prstGeom>
            <a:gradFill>
              <a:gsLst>
                <a:gs pos="33000">
                  <a:srgbClr val="F9F9F9"/>
                </a:gs>
                <a:gs pos="100000">
                  <a:srgbClr val="D7D7D7"/>
                </a:gs>
              </a:gsLst>
              <a:lin ang="5400000" scaled="0"/>
            </a:gradFill>
            <a:ln w="3175" cap="flat" cmpd="sng" algn="ctr">
              <a:solidFill>
                <a:srgbClr val="595959"/>
              </a:solidFill>
              <a:prstDash val="solid"/>
            </a:ln>
            <a:effectLst/>
            <a:extLst/>
          </p:spPr>
          <p:txBody>
            <a:bodyPr lIns="69972" tIns="34986" rIns="69972" bIns="34986" anchor="ctr"/>
            <a:lstStyle/>
            <a:p>
              <a:pPr>
                <a:lnSpc>
                  <a:spcPct val="120000"/>
                </a:lnSpc>
                <a:defRPr/>
              </a:pPr>
              <a:endParaRPr lang="zh-CN" altLang="en-US" sz="825" kern="0">
                <a:solidFill>
                  <a:srgbClr val="4D4D4D"/>
                </a:solidFill>
                <a:latin typeface="微软雅黑" pitchFamily="34" charset="-122"/>
                <a:ea typeface="微软雅黑" pitchFamily="34" charset="-122"/>
              </a:endParaRPr>
            </a:p>
          </p:txBody>
        </p:sp>
        <p:sp>
          <p:nvSpPr>
            <p:cNvPr id="50" name="Line 7"/>
            <p:cNvSpPr>
              <a:spLocks noChangeShapeType="1"/>
            </p:cNvSpPr>
            <p:nvPr/>
          </p:nvSpPr>
          <p:spPr bwMode="blackWhite">
            <a:xfrm flipH="1">
              <a:off x="7108791" y="2640818"/>
              <a:ext cx="665886" cy="1483997"/>
            </a:xfrm>
            <a:prstGeom prst="line">
              <a:avLst/>
            </a:prstGeom>
            <a:gradFill>
              <a:gsLst>
                <a:gs pos="33000">
                  <a:srgbClr val="F9F9F9"/>
                </a:gs>
                <a:gs pos="100000">
                  <a:srgbClr val="D7D7D7"/>
                </a:gs>
              </a:gsLst>
              <a:lin ang="5400000" scaled="0"/>
            </a:gradFill>
            <a:ln w="3175" cap="flat" cmpd="sng" algn="ctr">
              <a:solidFill>
                <a:srgbClr val="595959"/>
              </a:solidFill>
              <a:prstDash val="solid"/>
            </a:ln>
            <a:effectLst/>
            <a:extLst/>
          </p:spPr>
          <p:txBody>
            <a:bodyPr lIns="69972" tIns="34986" rIns="69972" bIns="34986" anchor="ctr"/>
            <a:lstStyle/>
            <a:p>
              <a:pPr>
                <a:lnSpc>
                  <a:spcPct val="120000"/>
                </a:lnSpc>
                <a:defRPr/>
              </a:pPr>
              <a:endParaRPr lang="zh-CN" altLang="en-US" sz="825" kern="0">
                <a:solidFill>
                  <a:srgbClr val="4D4D4D"/>
                </a:solidFill>
                <a:latin typeface="微软雅黑" pitchFamily="34" charset="-122"/>
                <a:ea typeface="微软雅黑" pitchFamily="34" charset="-122"/>
              </a:endParaRPr>
            </a:p>
          </p:txBody>
        </p:sp>
        <p:sp>
          <p:nvSpPr>
            <p:cNvPr id="51" name="Freeform 8"/>
            <p:cNvSpPr>
              <a:spLocks/>
            </p:cNvSpPr>
            <p:nvPr/>
          </p:nvSpPr>
          <p:spPr bwMode="blackWhite">
            <a:xfrm>
              <a:off x="7028729" y="4134580"/>
              <a:ext cx="1445030" cy="464725"/>
            </a:xfrm>
            <a:custGeom>
              <a:avLst/>
              <a:gdLst>
                <a:gd name="T0" fmla="*/ 4 w 830"/>
                <a:gd name="T1" fmla="*/ 0 h 276"/>
                <a:gd name="T2" fmla="*/ 0 w 830"/>
                <a:gd name="T3" fmla="*/ 28 h 276"/>
                <a:gd name="T4" fmla="*/ 4 w 830"/>
                <a:gd name="T5" fmla="*/ 65 h 276"/>
                <a:gd name="T6" fmla="*/ 16 w 830"/>
                <a:gd name="T7" fmla="*/ 102 h 276"/>
                <a:gd name="T8" fmla="*/ 38 w 830"/>
                <a:gd name="T9" fmla="*/ 139 h 276"/>
                <a:gd name="T10" fmla="*/ 74 w 830"/>
                <a:gd name="T11" fmla="*/ 172 h 276"/>
                <a:gd name="T12" fmla="*/ 117 w 830"/>
                <a:gd name="T13" fmla="*/ 202 h 276"/>
                <a:gd name="T14" fmla="*/ 161 w 830"/>
                <a:gd name="T15" fmla="*/ 223 h 276"/>
                <a:gd name="T16" fmla="*/ 197 w 830"/>
                <a:gd name="T17" fmla="*/ 237 h 276"/>
                <a:gd name="T18" fmla="*/ 239 w 830"/>
                <a:gd name="T19" fmla="*/ 251 h 276"/>
                <a:gd name="T20" fmla="*/ 278 w 830"/>
                <a:gd name="T21" fmla="*/ 260 h 276"/>
                <a:gd name="T22" fmla="*/ 317 w 830"/>
                <a:gd name="T23" fmla="*/ 266 h 276"/>
                <a:gd name="T24" fmla="*/ 354 w 830"/>
                <a:gd name="T25" fmla="*/ 270 h 276"/>
                <a:gd name="T26" fmla="*/ 402 w 830"/>
                <a:gd name="T27" fmla="*/ 275 h 276"/>
                <a:gd name="T28" fmla="*/ 447 w 830"/>
                <a:gd name="T29" fmla="*/ 273 h 276"/>
                <a:gd name="T30" fmla="*/ 490 w 830"/>
                <a:gd name="T31" fmla="*/ 270 h 276"/>
                <a:gd name="T32" fmla="*/ 541 w 830"/>
                <a:gd name="T33" fmla="*/ 265 h 276"/>
                <a:gd name="T34" fmla="*/ 579 w 830"/>
                <a:gd name="T35" fmla="*/ 255 h 276"/>
                <a:gd name="T36" fmla="*/ 620 w 830"/>
                <a:gd name="T37" fmla="*/ 244 h 276"/>
                <a:gd name="T38" fmla="*/ 659 w 830"/>
                <a:gd name="T39" fmla="*/ 230 h 276"/>
                <a:gd name="T40" fmla="*/ 686 w 830"/>
                <a:gd name="T41" fmla="*/ 219 h 276"/>
                <a:gd name="T42" fmla="*/ 715 w 830"/>
                <a:gd name="T43" fmla="*/ 201 h 276"/>
                <a:gd name="T44" fmla="*/ 737 w 830"/>
                <a:gd name="T45" fmla="*/ 186 h 276"/>
                <a:gd name="T46" fmla="*/ 762 w 830"/>
                <a:gd name="T47" fmla="*/ 166 h 276"/>
                <a:gd name="T48" fmla="*/ 785 w 830"/>
                <a:gd name="T49" fmla="*/ 147 h 276"/>
                <a:gd name="T50" fmla="*/ 800 w 830"/>
                <a:gd name="T51" fmla="*/ 125 h 276"/>
                <a:gd name="T52" fmla="*/ 814 w 830"/>
                <a:gd name="T53" fmla="*/ 100 h 276"/>
                <a:gd name="T54" fmla="*/ 824 w 830"/>
                <a:gd name="T55" fmla="*/ 73 h 276"/>
                <a:gd name="T56" fmla="*/ 829 w 830"/>
                <a:gd name="T57" fmla="*/ 40 h 276"/>
                <a:gd name="T58" fmla="*/ 827 w 830"/>
                <a:gd name="T59" fmla="*/ 1 h 276"/>
                <a:gd name="T60" fmla="*/ 4 w 830"/>
                <a:gd name="T61"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0" h="276">
                  <a:moveTo>
                    <a:pt x="4" y="0"/>
                  </a:moveTo>
                  <a:lnTo>
                    <a:pt x="0" y="28"/>
                  </a:lnTo>
                  <a:lnTo>
                    <a:pt x="4" y="65"/>
                  </a:lnTo>
                  <a:lnTo>
                    <a:pt x="16" y="102"/>
                  </a:lnTo>
                  <a:lnTo>
                    <a:pt x="38" y="139"/>
                  </a:lnTo>
                  <a:lnTo>
                    <a:pt x="74" y="172"/>
                  </a:lnTo>
                  <a:lnTo>
                    <a:pt x="117" y="202"/>
                  </a:lnTo>
                  <a:lnTo>
                    <a:pt x="161" y="223"/>
                  </a:lnTo>
                  <a:lnTo>
                    <a:pt x="197" y="237"/>
                  </a:lnTo>
                  <a:lnTo>
                    <a:pt x="239" y="251"/>
                  </a:lnTo>
                  <a:lnTo>
                    <a:pt x="278" y="260"/>
                  </a:lnTo>
                  <a:lnTo>
                    <a:pt x="317" y="266"/>
                  </a:lnTo>
                  <a:lnTo>
                    <a:pt x="354" y="270"/>
                  </a:lnTo>
                  <a:lnTo>
                    <a:pt x="402" y="275"/>
                  </a:lnTo>
                  <a:lnTo>
                    <a:pt x="447" y="273"/>
                  </a:lnTo>
                  <a:lnTo>
                    <a:pt x="490" y="270"/>
                  </a:lnTo>
                  <a:lnTo>
                    <a:pt x="541" y="265"/>
                  </a:lnTo>
                  <a:lnTo>
                    <a:pt x="579" y="255"/>
                  </a:lnTo>
                  <a:lnTo>
                    <a:pt x="620" y="244"/>
                  </a:lnTo>
                  <a:lnTo>
                    <a:pt x="659" y="230"/>
                  </a:lnTo>
                  <a:lnTo>
                    <a:pt x="686" y="219"/>
                  </a:lnTo>
                  <a:lnTo>
                    <a:pt x="715" y="201"/>
                  </a:lnTo>
                  <a:lnTo>
                    <a:pt x="737" y="186"/>
                  </a:lnTo>
                  <a:lnTo>
                    <a:pt x="762" y="166"/>
                  </a:lnTo>
                  <a:lnTo>
                    <a:pt x="785" y="147"/>
                  </a:lnTo>
                  <a:lnTo>
                    <a:pt x="800" y="125"/>
                  </a:lnTo>
                  <a:lnTo>
                    <a:pt x="814" y="100"/>
                  </a:lnTo>
                  <a:lnTo>
                    <a:pt x="824" y="73"/>
                  </a:lnTo>
                  <a:lnTo>
                    <a:pt x="829" y="40"/>
                  </a:lnTo>
                  <a:lnTo>
                    <a:pt x="827" y="1"/>
                  </a:lnTo>
                  <a:lnTo>
                    <a:pt x="4" y="0"/>
                  </a:lnTo>
                </a:path>
              </a:pathLst>
            </a:custGeom>
            <a:solidFill>
              <a:srgbClr val="414455"/>
            </a:solidFill>
            <a:ln w="3175" cap="flat" cmpd="sng" algn="ctr">
              <a:noFill/>
              <a:prstDash val="solid"/>
            </a:ln>
            <a:effectLst/>
          </p:spPr>
          <p:txBody>
            <a:bodyPr lIns="69972" tIns="34986" rIns="69972" bIns="34986" anchor="ctr"/>
            <a:lstStyle/>
            <a:p>
              <a:pPr>
                <a:lnSpc>
                  <a:spcPct val="120000"/>
                </a:lnSpc>
                <a:defRPr/>
              </a:pPr>
              <a:endParaRPr lang="zh-CN" altLang="en-US" sz="825" kern="0">
                <a:solidFill>
                  <a:srgbClr val="4D4D4D"/>
                </a:solidFill>
                <a:latin typeface="微软雅黑" pitchFamily="34" charset="-122"/>
                <a:ea typeface="微软雅黑" pitchFamily="34" charset="-122"/>
              </a:endParaRPr>
            </a:p>
          </p:txBody>
        </p:sp>
      </p:grpSp>
      <p:grpSp>
        <p:nvGrpSpPr>
          <p:cNvPr id="52" name="组合 51"/>
          <p:cNvGrpSpPr/>
          <p:nvPr/>
        </p:nvGrpSpPr>
        <p:grpSpPr>
          <a:xfrm>
            <a:off x="3801233" y="1965184"/>
            <a:ext cx="960030" cy="1312405"/>
            <a:chOff x="3763742" y="2636912"/>
            <a:chExt cx="1445030" cy="1960439"/>
          </a:xfrm>
        </p:grpSpPr>
        <p:sp>
          <p:nvSpPr>
            <p:cNvPr id="53" name="Line 9"/>
            <p:cNvSpPr>
              <a:spLocks noChangeShapeType="1"/>
            </p:cNvSpPr>
            <p:nvPr/>
          </p:nvSpPr>
          <p:spPr bwMode="blackWhite">
            <a:xfrm>
              <a:off x="4529217" y="2636912"/>
              <a:ext cx="638546" cy="1530861"/>
            </a:xfrm>
            <a:prstGeom prst="line">
              <a:avLst/>
            </a:prstGeom>
            <a:gradFill>
              <a:gsLst>
                <a:gs pos="33000">
                  <a:srgbClr val="F9F9F9"/>
                </a:gs>
                <a:gs pos="100000">
                  <a:srgbClr val="D7D7D7"/>
                </a:gs>
              </a:gsLst>
              <a:lin ang="5400000" scaled="0"/>
            </a:gradFill>
            <a:ln w="3175" cap="flat" cmpd="sng" algn="ctr">
              <a:solidFill>
                <a:srgbClr val="595959"/>
              </a:solidFill>
              <a:prstDash val="solid"/>
            </a:ln>
            <a:effectLst/>
            <a:extLst/>
          </p:spPr>
          <p:txBody>
            <a:bodyPr lIns="69972" tIns="34986" rIns="69972" bIns="34986" anchor="ctr"/>
            <a:lstStyle/>
            <a:p>
              <a:pPr>
                <a:lnSpc>
                  <a:spcPct val="120000"/>
                </a:lnSpc>
                <a:defRPr/>
              </a:pPr>
              <a:endParaRPr lang="zh-CN" altLang="en-US" sz="825" kern="0">
                <a:solidFill>
                  <a:srgbClr val="4D4D4D"/>
                </a:solidFill>
                <a:latin typeface="微软雅黑" pitchFamily="34" charset="-122"/>
                <a:ea typeface="微软雅黑" pitchFamily="34" charset="-122"/>
              </a:endParaRPr>
            </a:p>
          </p:txBody>
        </p:sp>
        <p:sp>
          <p:nvSpPr>
            <p:cNvPr id="54" name="Line 10"/>
            <p:cNvSpPr>
              <a:spLocks noChangeShapeType="1"/>
            </p:cNvSpPr>
            <p:nvPr/>
          </p:nvSpPr>
          <p:spPr bwMode="blackWhite">
            <a:xfrm>
              <a:off x="4519452" y="2636912"/>
              <a:ext cx="0" cy="1523050"/>
            </a:xfrm>
            <a:prstGeom prst="line">
              <a:avLst/>
            </a:prstGeom>
            <a:gradFill>
              <a:gsLst>
                <a:gs pos="33000">
                  <a:srgbClr val="F9F9F9"/>
                </a:gs>
                <a:gs pos="100000">
                  <a:srgbClr val="D7D7D7"/>
                </a:gs>
              </a:gsLst>
              <a:lin ang="5400000" scaled="0"/>
            </a:gradFill>
            <a:ln w="3175" cap="flat" cmpd="sng" algn="ctr">
              <a:solidFill>
                <a:srgbClr val="595959"/>
              </a:solidFill>
              <a:prstDash val="solid"/>
            </a:ln>
            <a:effectLst/>
            <a:extLst/>
          </p:spPr>
          <p:txBody>
            <a:bodyPr lIns="69972" tIns="34986" rIns="69972" bIns="34986" anchor="ctr"/>
            <a:lstStyle/>
            <a:p>
              <a:pPr>
                <a:lnSpc>
                  <a:spcPct val="120000"/>
                </a:lnSpc>
                <a:defRPr/>
              </a:pPr>
              <a:endParaRPr lang="zh-CN" altLang="en-US" sz="825" kern="0">
                <a:solidFill>
                  <a:srgbClr val="4D4D4D"/>
                </a:solidFill>
                <a:latin typeface="微软雅黑" pitchFamily="34" charset="-122"/>
                <a:ea typeface="微软雅黑" pitchFamily="34" charset="-122"/>
              </a:endParaRPr>
            </a:p>
          </p:txBody>
        </p:sp>
        <p:sp>
          <p:nvSpPr>
            <p:cNvPr id="55" name="Line 11"/>
            <p:cNvSpPr>
              <a:spLocks noChangeShapeType="1"/>
            </p:cNvSpPr>
            <p:nvPr/>
          </p:nvSpPr>
          <p:spPr bwMode="blackWhite">
            <a:xfrm flipH="1">
              <a:off x="3834040" y="2638864"/>
              <a:ext cx="675650" cy="1493761"/>
            </a:xfrm>
            <a:prstGeom prst="line">
              <a:avLst/>
            </a:prstGeom>
            <a:gradFill>
              <a:gsLst>
                <a:gs pos="33000">
                  <a:srgbClr val="F9F9F9"/>
                </a:gs>
                <a:gs pos="100000">
                  <a:srgbClr val="D7D7D7"/>
                </a:gs>
              </a:gsLst>
              <a:lin ang="5400000" scaled="0"/>
            </a:gradFill>
            <a:ln w="3175" cap="flat" cmpd="sng" algn="ctr">
              <a:solidFill>
                <a:srgbClr val="595959"/>
              </a:solidFill>
              <a:prstDash val="solid"/>
            </a:ln>
            <a:effectLst/>
            <a:extLst/>
          </p:spPr>
          <p:txBody>
            <a:bodyPr lIns="69972" tIns="34986" rIns="69972" bIns="34986" anchor="ctr"/>
            <a:lstStyle/>
            <a:p>
              <a:pPr>
                <a:lnSpc>
                  <a:spcPct val="120000"/>
                </a:lnSpc>
                <a:defRPr/>
              </a:pPr>
              <a:endParaRPr lang="zh-CN" altLang="en-US" sz="825" kern="0">
                <a:solidFill>
                  <a:srgbClr val="4D4D4D"/>
                </a:solidFill>
                <a:latin typeface="微软雅黑" pitchFamily="34" charset="-122"/>
                <a:ea typeface="微软雅黑" pitchFamily="34" charset="-122"/>
              </a:endParaRPr>
            </a:p>
          </p:txBody>
        </p:sp>
        <p:sp>
          <p:nvSpPr>
            <p:cNvPr id="56" name="Freeform 12"/>
            <p:cNvSpPr>
              <a:spLocks/>
            </p:cNvSpPr>
            <p:nvPr/>
          </p:nvSpPr>
          <p:spPr bwMode="blackWhite">
            <a:xfrm>
              <a:off x="3763742" y="4132626"/>
              <a:ext cx="1445030" cy="464725"/>
            </a:xfrm>
            <a:custGeom>
              <a:avLst/>
              <a:gdLst>
                <a:gd name="T0" fmla="*/ 4 w 830"/>
                <a:gd name="T1" fmla="*/ 0 h 276"/>
                <a:gd name="T2" fmla="*/ 0 w 830"/>
                <a:gd name="T3" fmla="*/ 28 h 276"/>
                <a:gd name="T4" fmla="*/ 4 w 830"/>
                <a:gd name="T5" fmla="*/ 65 h 276"/>
                <a:gd name="T6" fmla="*/ 16 w 830"/>
                <a:gd name="T7" fmla="*/ 102 h 276"/>
                <a:gd name="T8" fmla="*/ 38 w 830"/>
                <a:gd name="T9" fmla="*/ 139 h 276"/>
                <a:gd name="T10" fmla="*/ 74 w 830"/>
                <a:gd name="T11" fmla="*/ 172 h 276"/>
                <a:gd name="T12" fmla="*/ 117 w 830"/>
                <a:gd name="T13" fmla="*/ 202 h 276"/>
                <a:gd name="T14" fmla="*/ 161 w 830"/>
                <a:gd name="T15" fmla="*/ 223 h 276"/>
                <a:gd name="T16" fmla="*/ 197 w 830"/>
                <a:gd name="T17" fmla="*/ 237 h 276"/>
                <a:gd name="T18" fmla="*/ 239 w 830"/>
                <a:gd name="T19" fmla="*/ 251 h 276"/>
                <a:gd name="T20" fmla="*/ 278 w 830"/>
                <a:gd name="T21" fmla="*/ 260 h 276"/>
                <a:gd name="T22" fmla="*/ 317 w 830"/>
                <a:gd name="T23" fmla="*/ 266 h 276"/>
                <a:gd name="T24" fmla="*/ 354 w 830"/>
                <a:gd name="T25" fmla="*/ 270 h 276"/>
                <a:gd name="T26" fmla="*/ 402 w 830"/>
                <a:gd name="T27" fmla="*/ 275 h 276"/>
                <a:gd name="T28" fmla="*/ 447 w 830"/>
                <a:gd name="T29" fmla="*/ 273 h 276"/>
                <a:gd name="T30" fmla="*/ 490 w 830"/>
                <a:gd name="T31" fmla="*/ 270 h 276"/>
                <a:gd name="T32" fmla="*/ 541 w 830"/>
                <a:gd name="T33" fmla="*/ 265 h 276"/>
                <a:gd name="T34" fmla="*/ 579 w 830"/>
                <a:gd name="T35" fmla="*/ 255 h 276"/>
                <a:gd name="T36" fmla="*/ 620 w 830"/>
                <a:gd name="T37" fmla="*/ 244 h 276"/>
                <a:gd name="T38" fmla="*/ 659 w 830"/>
                <a:gd name="T39" fmla="*/ 230 h 276"/>
                <a:gd name="T40" fmla="*/ 686 w 830"/>
                <a:gd name="T41" fmla="*/ 219 h 276"/>
                <a:gd name="T42" fmla="*/ 715 w 830"/>
                <a:gd name="T43" fmla="*/ 201 h 276"/>
                <a:gd name="T44" fmla="*/ 737 w 830"/>
                <a:gd name="T45" fmla="*/ 186 h 276"/>
                <a:gd name="T46" fmla="*/ 762 w 830"/>
                <a:gd name="T47" fmla="*/ 166 h 276"/>
                <a:gd name="T48" fmla="*/ 785 w 830"/>
                <a:gd name="T49" fmla="*/ 147 h 276"/>
                <a:gd name="T50" fmla="*/ 800 w 830"/>
                <a:gd name="T51" fmla="*/ 125 h 276"/>
                <a:gd name="T52" fmla="*/ 814 w 830"/>
                <a:gd name="T53" fmla="*/ 100 h 276"/>
                <a:gd name="T54" fmla="*/ 824 w 830"/>
                <a:gd name="T55" fmla="*/ 73 h 276"/>
                <a:gd name="T56" fmla="*/ 829 w 830"/>
                <a:gd name="T57" fmla="*/ 40 h 276"/>
                <a:gd name="T58" fmla="*/ 827 w 830"/>
                <a:gd name="T59" fmla="*/ 1 h 276"/>
                <a:gd name="T60" fmla="*/ 4 w 830"/>
                <a:gd name="T61"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0" h="276">
                  <a:moveTo>
                    <a:pt x="4" y="0"/>
                  </a:moveTo>
                  <a:lnTo>
                    <a:pt x="0" y="28"/>
                  </a:lnTo>
                  <a:lnTo>
                    <a:pt x="4" y="65"/>
                  </a:lnTo>
                  <a:lnTo>
                    <a:pt x="16" y="102"/>
                  </a:lnTo>
                  <a:lnTo>
                    <a:pt x="38" y="139"/>
                  </a:lnTo>
                  <a:lnTo>
                    <a:pt x="74" y="172"/>
                  </a:lnTo>
                  <a:lnTo>
                    <a:pt x="117" y="202"/>
                  </a:lnTo>
                  <a:lnTo>
                    <a:pt x="161" y="223"/>
                  </a:lnTo>
                  <a:lnTo>
                    <a:pt x="197" y="237"/>
                  </a:lnTo>
                  <a:lnTo>
                    <a:pt x="239" y="251"/>
                  </a:lnTo>
                  <a:lnTo>
                    <a:pt x="278" y="260"/>
                  </a:lnTo>
                  <a:lnTo>
                    <a:pt x="317" y="266"/>
                  </a:lnTo>
                  <a:lnTo>
                    <a:pt x="354" y="270"/>
                  </a:lnTo>
                  <a:lnTo>
                    <a:pt x="402" y="275"/>
                  </a:lnTo>
                  <a:lnTo>
                    <a:pt x="447" y="273"/>
                  </a:lnTo>
                  <a:lnTo>
                    <a:pt x="490" y="270"/>
                  </a:lnTo>
                  <a:lnTo>
                    <a:pt x="541" y="265"/>
                  </a:lnTo>
                  <a:lnTo>
                    <a:pt x="579" y="255"/>
                  </a:lnTo>
                  <a:lnTo>
                    <a:pt x="620" y="244"/>
                  </a:lnTo>
                  <a:lnTo>
                    <a:pt x="659" y="230"/>
                  </a:lnTo>
                  <a:lnTo>
                    <a:pt x="686" y="219"/>
                  </a:lnTo>
                  <a:lnTo>
                    <a:pt x="715" y="201"/>
                  </a:lnTo>
                  <a:lnTo>
                    <a:pt x="737" y="186"/>
                  </a:lnTo>
                  <a:lnTo>
                    <a:pt x="762" y="166"/>
                  </a:lnTo>
                  <a:lnTo>
                    <a:pt x="785" y="147"/>
                  </a:lnTo>
                  <a:lnTo>
                    <a:pt x="800" y="125"/>
                  </a:lnTo>
                  <a:lnTo>
                    <a:pt x="814" y="100"/>
                  </a:lnTo>
                  <a:lnTo>
                    <a:pt x="824" y="73"/>
                  </a:lnTo>
                  <a:lnTo>
                    <a:pt x="829" y="40"/>
                  </a:lnTo>
                  <a:lnTo>
                    <a:pt x="827" y="1"/>
                  </a:lnTo>
                  <a:lnTo>
                    <a:pt x="4" y="0"/>
                  </a:lnTo>
                </a:path>
              </a:pathLst>
            </a:custGeom>
            <a:solidFill>
              <a:srgbClr val="414455"/>
            </a:solidFill>
            <a:ln w="3175" cap="flat" cmpd="sng" algn="ctr">
              <a:noFill/>
              <a:prstDash val="solid"/>
            </a:ln>
            <a:effectLst/>
          </p:spPr>
          <p:txBody>
            <a:bodyPr lIns="69972" tIns="34986" rIns="69972" bIns="34986" anchor="ctr"/>
            <a:lstStyle/>
            <a:p>
              <a:pPr>
                <a:lnSpc>
                  <a:spcPct val="120000"/>
                </a:lnSpc>
                <a:defRPr/>
              </a:pPr>
              <a:endParaRPr lang="zh-CN" altLang="en-US" sz="825" kern="0">
                <a:solidFill>
                  <a:srgbClr val="4D4D4D"/>
                </a:solidFill>
                <a:latin typeface="微软雅黑" pitchFamily="34" charset="-122"/>
                <a:ea typeface="微软雅黑" pitchFamily="34" charset="-122"/>
              </a:endParaRPr>
            </a:p>
          </p:txBody>
        </p:sp>
      </p:grpSp>
      <p:sp>
        <p:nvSpPr>
          <p:cNvPr id="57" name="TextBox 53"/>
          <p:cNvSpPr txBox="1">
            <a:spLocks noChangeArrowheads="1"/>
          </p:cNvSpPr>
          <p:nvPr/>
        </p:nvSpPr>
        <p:spPr bwMode="auto">
          <a:xfrm>
            <a:off x="7247582" y="2779015"/>
            <a:ext cx="1412351" cy="27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2163" tIns="31082" rIns="62163" bIns="31082" numCol="1" anchor="t" anchorCtr="0" compatLnSpc="1">
            <a:prstTxWarp prst="textNoShape">
              <a:avLst/>
            </a:prstTxWarp>
            <a:spAutoFit/>
          </a:bodyPr>
          <a:lstStyle/>
          <a:p>
            <a:pPr algn="ctr" defTabSz="621632"/>
            <a:r>
              <a:rPr lang="zh-CN" altLang="en-US" sz="1350" dirty="0">
                <a:latin typeface="微软雅黑" pitchFamily="34" charset="-122"/>
                <a:ea typeface="微软雅黑" pitchFamily="34" charset="-122"/>
                <a:cs typeface="宋体" pitchFamily="2" charset="-122"/>
              </a:rPr>
              <a:t>国内研究综述</a:t>
            </a:r>
          </a:p>
        </p:txBody>
      </p:sp>
      <p:sp>
        <p:nvSpPr>
          <p:cNvPr id="58" name="TextBox 57"/>
          <p:cNvSpPr txBox="1"/>
          <p:nvPr/>
        </p:nvSpPr>
        <p:spPr bwMode="auto">
          <a:xfrm>
            <a:off x="7086148" y="3068937"/>
            <a:ext cx="1753273" cy="547519"/>
          </a:xfrm>
          <a:prstGeom prst="rect">
            <a:avLst/>
          </a:prstGeom>
          <a:noFill/>
        </p:spPr>
        <p:txBody>
          <a:bodyPr vert="horz" wrap="square" lIns="62163" tIns="31082" rIns="62163" bIns="31082" numCol="1" anchor="t" anchorCtr="0" compatLnSpc="1">
            <a:prstTxWarp prst="textNoShape">
              <a:avLst/>
            </a:prstTxWarp>
            <a:spAutoFit/>
          </a:bodyPr>
          <a:lstStyle/>
          <a:p>
            <a:pPr defTabSz="621632">
              <a:lnSpc>
                <a:spcPct val="150000"/>
              </a:lnSpc>
              <a:defRPr/>
            </a:pPr>
            <a:r>
              <a:rPr lang="zh-CN" altLang="en-US" sz="1050" dirty="0" smtClean="0">
                <a:latin typeface="微软雅黑" pitchFamily="34" charset="-122"/>
                <a:ea typeface="微软雅黑" pitchFamily="34" charset="-122"/>
              </a:rPr>
              <a:t>起步较晚，主要着重与对国外实验的重现工作</a:t>
            </a:r>
            <a:endParaRPr lang="zh-CN" altLang="en-US" sz="1050" dirty="0">
              <a:latin typeface="微软雅黑" pitchFamily="34" charset="-122"/>
              <a:ea typeface="微软雅黑" pitchFamily="34" charset="-122"/>
            </a:endParaRPr>
          </a:p>
        </p:txBody>
      </p:sp>
      <p:sp>
        <p:nvSpPr>
          <p:cNvPr id="59" name="TextBox 58"/>
          <p:cNvSpPr txBox="1">
            <a:spLocks noChangeArrowheads="1"/>
          </p:cNvSpPr>
          <p:nvPr/>
        </p:nvSpPr>
        <p:spPr bwMode="auto">
          <a:xfrm>
            <a:off x="2163358" y="1621892"/>
            <a:ext cx="1412351" cy="27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2163" tIns="31082" rIns="62163" bIns="31082" numCol="1" anchor="t" anchorCtr="0" compatLnSpc="1">
            <a:prstTxWarp prst="textNoShape">
              <a:avLst/>
            </a:prstTxWarp>
            <a:spAutoFit/>
          </a:bodyPr>
          <a:lstStyle/>
          <a:p>
            <a:pPr algn="ctr" defTabSz="621632"/>
            <a:r>
              <a:rPr lang="zh-CN" altLang="en-US" sz="1350" dirty="0">
                <a:latin typeface="微软雅黑" pitchFamily="34" charset="-122"/>
                <a:ea typeface="微软雅黑" pitchFamily="34" charset="-122"/>
                <a:cs typeface="宋体" pitchFamily="2" charset="-122"/>
              </a:rPr>
              <a:t>国外研究综述</a:t>
            </a:r>
          </a:p>
        </p:txBody>
      </p:sp>
      <p:sp>
        <p:nvSpPr>
          <p:cNvPr id="60" name="TextBox 59"/>
          <p:cNvSpPr txBox="1"/>
          <p:nvPr/>
        </p:nvSpPr>
        <p:spPr bwMode="auto">
          <a:xfrm>
            <a:off x="2001923" y="1911814"/>
            <a:ext cx="1753273" cy="2244137"/>
          </a:xfrm>
          <a:prstGeom prst="rect">
            <a:avLst/>
          </a:prstGeom>
          <a:noFill/>
        </p:spPr>
        <p:txBody>
          <a:bodyPr vert="horz" wrap="square" lIns="62163" tIns="31082" rIns="62163" bIns="31082" numCol="1" anchor="t" anchorCtr="0" compatLnSpc="1">
            <a:prstTxWarp prst="textNoShape">
              <a:avLst/>
            </a:prstTxWarp>
            <a:spAutoFit/>
          </a:bodyPr>
          <a:lstStyle/>
          <a:p>
            <a:pPr defTabSz="621632">
              <a:lnSpc>
                <a:spcPct val="150000"/>
              </a:lnSpc>
              <a:defRPr/>
            </a:pPr>
            <a:r>
              <a:rPr lang="zh-CN" altLang="en-US" sz="1050" dirty="0" smtClean="0">
                <a:latin typeface="微软雅黑" pitchFamily="34" charset="-122"/>
                <a:ea typeface="微软雅黑" pitchFamily="34" charset="-122"/>
              </a:rPr>
              <a:t>自</a:t>
            </a:r>
            <a:r>
              <a:rPr lang="en-US" altLang="zh-CN" sz="1050" dirty="0" smtClean="0">
                <a:latin typeface="微软雅黑" pitchFamily="34" charset="-122"/>
                <a:ea typeface="微软雅黑" pitchFamily="34" charset="-122"/>
              </a:rPr>
              <a:t>1992</a:t>
            </a:r>
            <a:r>
              <a:rPr lang="zh-CN" altLang="en-US" sz="1050" dirty="0" smtClean="0">
                <a:latin typeface="微软雅黑" pitchFamily="34" charset="-122"/>
                <a:ea typeface="微软雅黑" pitchFamily="34" charset="-122"/>
              </a:rPr>
              <a:t>年提出</a:t>
            </a:r>
            <a:r>
              <a:rPr lang="en-US" altLang="zh-CN" sz="1050" dirty="0" smtClean="0">
                <a:latin typeface="微软雅黑" pitchFamily="34" charset="-122"/>
                <a:ea typeface="微软雅黑" pitchFamily="34" charset="-122"/>
              </a:rPr>
              <a:t>Cache</a:t>
            </a:r>
            <a:r>
              <a:rPr lang="zh-CN" altLang="en-US" sz="1050" dirty="0" smtClean="0">
                <a:latin typeface="微软雅黑" pitchFamily="34" charset="-122"/>
                <a:ea typeface="微软雅黑" pitchFamily="34" charset="-122"/>
              </a:rPr>
              <a:t>能够导致夸处理器信息泄露的观点后，得到安全领域研究人员的重视。研究了各种攻击模式，并在</a:t>
            </a:r>
            <a:r>
              <a:rPr lang="en-US" altLang="zh-CN" sz="1050" dirty="0" err="1" smtClean="0">
                <a:latin typeface="微软雅黑" pitchFamily="34" charset="-122"/>
                <a:ea typeface="微软雅黑" pitchFamily="34" charset="-122"/>
              </a:rPr>
              <a:t>x86</a:t>
            </a:r>
            <a:r>
              <a:rPr lang="zh-CN" altLang="en-US" sz="1050" dirty="0" smtClean="0">
                <a:latin typeface="微软雅黑" pitchFamily="34" charset="-122"/>
                <a:ea typeface="微软雅黑" pitchFamily="34" charset="-122"/>
              </a:rPr>
              <a:t>平台上实现了针对</a:t>
            </a:r>
            <a:r>
              <a:rPr lang="en-US" altLang="zh-CN" sz="1050" dirty="0" smtClean="0">
                <a:latin typeface="微软雅黑" pitchFamily="34" charset="-122"/>
                <a:ea typeface="微软雅黑" pitchFamily="34" charset="-122"/>
              </a:rPr>
              <a:t>AES</a:t>
            </a:r>
            <a:r>
              <a:rPr lang="zh-CN" altLang="en-US" sz="1050" dirty="0" smtClean="0">
                <a:latin typeface="微软雅黑" pitchFamily="34" charset="-122"/>
                <a:ea typeface="微软雅黑" pitchFamily="34" charset="-122"/>
              </a:rPr>
              <a:t>，</a:t>
            </a:r>
            <a:r>
              <a:rPr lang="en-US" altLang="zh-CN" sz="1050" dirty="0" smtClean="0">
                <a:latin typeface="微软雅黑" pitchFamily="34" charset="-122"/>
                <a:ea typeface="微软雅黑" pitchFamily="34" charset="-122"/>
              </a:rPr>
              <a:t>DES</a:t>
            </a:r>
            <a:r>
              <a:rPr lang="zh-CN" altLang="en-US" sz="1050" dirty="0" smtClean="0">
                <a:latin typeface="微软雅黑" pitchFamily="34" charset="-122"/>
                <a:ea typeface="微软雅黑" pitchFamily="34" charset="-122"/>
              </a:rPr>
              <a:t>等加密算法的攻击。近些年也出现了基于</a:t>
            </a:r>
            <a:r>
              <a:rPr lang="en-US" altLang="zh-CN" sz="1050" dirty="0" smtClean="0">
                <a:latin typeface="微软雅黑" pitchFamily="34" charset="-122"/>
                <a:ea typeface="微软雅黑" pitchFamily="34" charset="-122"/>
              </a:rPr>
              <a:t>ARM</a:t>
            </a:r>
            <a:r>
              <a:rPr lang="zh-CN" altLang="en-US" sz="1050" dirty="0" smtClean="0">
                <a:latin typeface="微软雅黑" pitchFamily="34" charset="-122"/>
                <a:ea typeface="微软雅黑" pitchFamily="34" charset="-122"/>
              </a:rPr>
              <a:t>处理器的</a:t>
            </a:r>
            <a:r>
              <a:rPr lang="en-US" altLang="zh-CN" sz="1050" dirty="0" smtClean="0">
                <a:latin typeface="微软雅黑" pitchFamily="34" charset="-122"/>
                <a:ea typeface="微软雅黑" pitchFamily="34" charset="-122"/>
              </a:rPr>
              <a:t>Cache</a:t>
            </a:r>
            <a:r>
              <a:rPr lang="zh-CN" altLang="en-US" sz="1050" dirty="0" smtClean="0">
                <a:latin typeface="微软雅黑" pitchFamily="34" charset="-122"/>
                <a:ea typeface="微软雅黑" pitchFamily="34" charset="-122"/>
              </a:rPr>
              <a:t>攻击方式的研究</a:t>
            </a:r>
            <a:endParaRPr lang="zh-CN" altLang="en-US" sz="1050" dirty="0">
              <a:latin typeface="微软雅黑" pitchFamily="34" charset="-122"/>
              <a:ea typeface="微软雅黑" pitchFamily="34" charset="-122"/>
            </a:endParaRPr>
          </a:p>
        </p:txBody>
      </p:sp>
    </p:spTree>
    <p:extLst>
      <p:ext uri="{BB962C8B-B14F-4D97-AF65-F5344CB8AC3E}">
        <p14:creationId xmlns:p14="http://schemas.microsoft.com/office/powerpoint/2010/main" val="1544894883"/>
      </p:ext>
    </p:extLst>
  </p:cSld>
  <p:clrMapOvr>
    <a:masterClrMapping/>
  </p:clrMapOvr>
  <p:transition spd="slow" advClick="0" advTm="3000">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2590961" y="2465102"/>
            <a:ext cx="3960444" cy="504056"/>
          </a:xfrm>
          <a:custGeom>
            <a:avLst/>
            <a:gdLst/>
            <a:ahLst/>
            <a:cxnLst/>
            <a:rect l="l" t="t" r="r" b="b"/>
            <a:pathLst>
              <a:path w="3960444" h="504056">
                <a:moveTo>
                  <a:pt x="2" y="0"/>
                </a:moveTo>
                <a:lnTo>
                  <a:pt x="3960440" y="0"/>
                </a:lnTo>
                <a:lnTo>
                  <a:pt x="3708414" y="252026"/>
                </a:lnTo>
                <a:lnTo>
                  <a:pt x="3960444" y="504056"/>
                </a:lnTo>
                <a:lnTo>
                  <a:pt x="0" y="504056"/>
                </a:lnTo>
                <a:lnTo>
                  <a:pt x="252029" y="25202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TextBox 24"/>
          <p:cNvSpPr txBox="1"/>
          <p:nvPr/>
        </p:nvSpPr>
        <p:spPr>
          <a:xfrm>
            <a:off x="2990032" y="2517074"/>
            <a:ext cx="3163937" cy="400110"/>
          </a:xfrm>
          <a:prstGeom prst="rect">
            <a:avLst/>
          </a:prstGeom>
          <a:noFill/>
        </p:spPr>
        <p:txBody>
          <a:bodyPr wrap="square" rtlCol="0">
            <a:spAutoFit/>
          </a:bodyPr>
          <a:lstStyle/>
          <a:p>
            <a:pPr algn="ctr"/>
            <a:r>
              <a:rPr lang="zh-CN" altLang="en-US" sz="2000" b="1" spc="300" dirty="0" smtClean="0">
                <a:solidFill>
                  <a:schemeClr val="bg1"/>
                </a:solidFill>
                <a:cs typeface="+mn-ea"/>
                <a:sym typeface="+mn-lt"/>
              </a:rPr>
              <a:t>研究</a:t>
            </a:r>
            <a:r>
              <a:rPr lang="zh-CN" altLang="en-US" sz="2000" b="1" spc="300" dirty="0">
                <a:solidFill>
                  <a:schemeClr val="bg1"/>
                </a:solidFill>
                <a:cs typeface="+mn-ea"/>
                <a:sym typeface="+mn-lt"/>
              </a:rPr>
              <a:t>内容</a:t>
            </a:r>
          </a:p>
        </p:txBody>
      </p:sp>
      <p:sp>
        <p:nvSpPr>
          <p:cNvPr id="18" name="椭圆 11"/>
          <p:cNvSpPr/>
          <p:nvPr/>
        </p:nvSpPr>
        <p:spPr>
          <a:xfrm>
            <a:off x="4097566" y="1059583"/>
            <a:ext cx="948873" cy="1143356"/>
          </a:xfrm>
          <a:custGeom>
            <a:avLst/>
            <a:gdLst/>
            <a:ahLst/>
            <a:cxnLst/>
            <a:rect l="l" t="t" r="r" b="b"/>
            <a:pathLst>
              <a:path w="1845204" h="2223400">
                <a:moveTo>
                  <a:pt x="922602" y="0"/>
                </a:moveTo>
                <a:cubicBezTo>
                  <a:pt x="1432141" y="0"/>
                  <a:pt x="1845204" y="413063"/>
                  <a:pt x="1845204" y="922602"/>
                </a:cubicBezTo>
                <a:cubicBezTo>
                  <a:pt x="1845204" y="1147299"/>
                  <a:pt x="1764878" y="1353235"/>
                  <a:pt x="1628134" y="1510557"/>
                </a:cubicBezTo>
                <a:lnTo>
                  <a:pt x="1635445" y="1510557"/>
                </a:lnTo>
                <a:lnTo>
                  <a:pt x="1593653" y="1552349"/>
                </a:lnTo>
                <a:cubicBezTo>
                  <a:pt x="1581994" y="1568184"/>
                  <a:pt x="1568184" y="1581994"/>
                  <a:pt x="1552350" y="1593652"/>
                </a:cubicBezTo>
                <a:lnTo>
                  <a:pt x="922602" y="2223400"/>
                </a:lnTo>
                <a:lnTo>
                  <a:pt x="292852" y="1593650"/>
                </a:lnTo>
                <a:cubicBezTo>
                  <a:pt x="277019" y="1581993"/>
                  <a:pt x="263211" y="1568185"/>
                  <a:pt x="251554" y="1552352"/>
                </a:cubicBezTo>
                <a:lnTo>
                  <a:pt x="209759" y="1510557"/>
                </a:lnTo>
                <a:lnTo>
                  <a:pt x="217070" y="1510557"/>
                </a:lnTo>
                <a:cubicBezTo>
                  <a:pt x="80326" y="1353235"/>
                  <a:pt x="0" y="1147299"/>
                  <a:pt x="0" y="922602"/>
                </a:cubicBezTo>
                <a:cubicBezTo>
                  <a:pt x="0" y="413063"/>
                  <a:pt x="413063" y="0"/>
                  <a:pt x="92260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smtClean="0">
                <a:solidFill>
                  <a:schemeClr val="bg1"/>
                </a:solidFill>
                <a:latin typeface="Impact" panose="020B0806030902050204" pitchFamily="34" charset="0"/>
                <a:cs typeface="+mn-ea"/>
                <a:sym typeface="+mn-lt"/>
              </a:rPr>
              <a:t>02</a:t>
            </a:r>
            <a:endParaRPr lang="zh-CN" altLang="en-US" sz="3600" dirty="0">
              <a:solidFill>
                <a:schemeClr val="bg1"/>
              </a:solidFill>
              <a:latin typeface="Impact" panose="020B0806030902050204" pitchFamily="34" charset="0"/>
              <a:cs typeface="+mn-ea"/>
              <a:sym typeface="+mn-lt"/>
            </a:endParaRPr>
          </a:p>
        </p:txBody>
      </p:sp>
      <p:cxnSp>
        <p:nvCxnSpPr>
          <p:cNvPr id="3" name="直接连接符 2"/>
          <p:cNvCxnSpPr/>
          <p:nvPr/>
        </p:nvCxnSpPr>
        <p:spPr>
          <a:xfrm>
            <a:off x="4499992" y="3113804"/>
            <a:ext cx="0" cy="104151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750104" y="3204913"/>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smtClean="0">
                <a:cs typeface="+mn-ea"/>
                <a:sym typeface="+mn-lt"/>
              </a:rPr>
              <a:t>论文研究内容</a:t>
            </a:r>
          </a:p>
        </p:txBody>
      </p:sp>
      <p:sp>
        <p:nvSpPr>
          <p:cNvPr id="19" name="KSO_Shape"/>
          <p:cNvSpPr>
            <a:spLocks/>
          </p:cNvSpPr>
          <p:nvPr/>
        </p:nvSpPr>
        <p:spPr bwMode="auto">
          <a:xfrm>
            <a:off x="3779912" y="3300758"/>
            <a:ext cx="421702" cy="667602"/>
          </a:xfrm>
          <a:custGeom>
            <a:avLst/>
            <a:gdLst>
              <a:gd name="T0" fmla="*/ 2147483646 w 3864"/>
              <a:gd name="T1" fmla="*/ 1817606605 h 6111"/>
              <a:gd name="T2" fmla="*/ 2147483646 w 3864"/>
              <a:gd name="T3" fmla="*/ 2147483646 h 6111"/>
              <a:gd name="T4" fmla="*/ 2147483646 w 3864"/>
              <a:gd name="T5" fmla="*/ 2147483646 h 6111"/>
              <a:gd name="T6" fmla="*/ 2147483646 w 3864"/>
              <a:gd name="T7" fmla="*/ 2147483646 h 6111"/>
              <a:gd name="T8" fmla="*/ 2147483646 w 3864"/>
              <a:gd name="T9" fmla="*/ 2147483646 h 6111"/>
              <a:gd name="T10" fmla="*/ 2147483646 w 3864"/>
              <a:gd name="T11" fmla="*/ 2147483646 h 6111"/>
              <a:gd name="T12" fmla="*/ 2147483646 w 3864"/>
              <a:gd name="T13" fmla="*/ 2147483646 h 6111"/>
              <a:gd name="T14" fmla="*/ 2147483646 w 3864"/>
              <a:gd name="T15" fmla="*/ 2147483646 h 6111"/>
              <a:gd name="T16" fmla="*/ 2147483646 w 3864"/>
              <a:gd name="T17" fmla="*/ 2147483646 h 6111"/>
              <a:gd name="T18" fmla="*/ 2147483646 w 3864"/>
              <a:gd name="T19" fmla="*/ 2147483646 h 6111"/>
              <a:gd name="T20" fmla="*/ 2147483646 w 3864"/>
              <a:gd name="T21" fmla="*/ 2147483646 h 6111"/>
              <a:gd name="T22" fmla="*/ 2147483646 w 3864"/>
              <a:gd name="T23" fmla="*/ 2147483646 h 6111"/>
              <a:gd name="T24" fmla="*/ 2147483646 w 3864"/>
              <a:gd name="T25" fmla="*/ 2147483646 h 6111"/>
              <a:gd name="T26" fmla="*/ 2147483646 w 3864"/>
              <a:gd name="T27" fmla="*/ 2147483646 h 6111"/>
              <a:gd name="T28" fmla="*/ 2147483646 w 3864"/>
              <a:gd name="T29" fmla="*/ 2147483646 h 6111"/>
              <a:gd name="T30" fmla="*/ 2147483646 w 3864"/>
              <a:gd name="T31" fmla="*/ 2147483646 h 6111"/>
              <a:gd name="T32" fmla="*/ 2147483646 w 3864"/>
              <a:gd name="T33" fmla="*/ 2147483646 h 6111"/>
              <a:gd name="T34" fmla="*/ 2147483646 w 3864"/>
              <a:gd name="T35" fmla="*/ 2147483646 h 6111"/>
              <a:gd name="T36" fmla="*/ 574134261 w 3864"/>
              <a:gd name="T37" fmla="*/ 2147483646 h 6111"/>
              <a:gd name="T38" fmla="*/ 906491754 w 3864"/>
              <a:gd name="T39" fmla="*/ 2147483646 h 6111"/>
              <a:gd name="T40" fmla="*/ 2147483646 w 3864"/>
              <a:gd name="T41" fmla="*/ 2147483646 h 6111"/>
              <a:gd name="T42" fmla="*/ 2147483646 w 3864"/>
              <a:gd name="T43" fmla="*/ 2147483646 h 6111"/>
              <a:gd name="T44" fmla="*/ 2147483646 w 3864"/>
              <a:gd name="T45" fmla="*/ 2147483646 h 6111"/>
              <a:gd name="T46" fmla="*/ 2147483646 w 3864"/>
              <a:gd name="T47" fmla="*/ 1817606605 h 6111"/>
              <a:gd name="T48" fmla="*/ 2147483646 w 3864"/>
              <a:gd name="T49" fmla="*/ 2147483646 h 6111"/>
              <a:gd name="T50" fmla="*/ 2147483646 w 3864"/>
              <a:gd name="T51" fmla="*/ 2147483646 h 6111"/>
              <a:gd name="T52" fmla="*/ 2147483646 w 3864"/>
              <a:gd name="T53" fmla="*/ 2147483646 h 6111"/>
              <a:gd name="T54" fmla="*/ 2147483646 w 3864"/>
              <a:gd name="T55" fmla="*/ 2147483646 h 6111"/>
              <a:gd name="T56" fmla="*/ 2147483646 w 3864"/>
              <a:gd name="T57" fmla="*/ 2147483646 h 6111"/>
              <a:gd name="T58" fmla="*/ 2147483646 w 3864"/>
              <a:gd name="T59" fmla="*/ 2147483646 h 6111"/>
              <a:gd name="T60" fmla="*/ 2147483646 w 3864"/>
              <a:gd name="T61" fmla="*/ 2147483646 h 6111"/>
              <a:gd name="T62" fmla="*/ 2147483646 w 3864"/>
              <a:gd name="T63" fmla="*/ 2147483646 h 6111"/>
              <a:gd name="T64" fmla="*/ 2147483646 w 3864"/>
              <a:gd name="T65" fmla="*/ 2147483646 h 6111"/>
              <a:gd name="T66" fmla="*/ 2147483646 w 3864"/>
              <a:gd name="T67" fmla="*/ 2147483646 h 6111"/>
              <a:gd name="T68" fmla="*/ 2147483646 w 3864"/>
              <a:gd name="T69" fmla="*/ 2147483646 h 6111"/>
              <a:gd name="T70" fmla="*/ 2147483646 w 3864"/>
              <a:gd name="T71" fmla="*/ 2147483646 h 6111"/>
              <a:gd name="T72" fmla="*/ 2147483646 w 3864"/>
              <a:gd name="T73" fmla="*/ 2147483646 h 6111"/>
              <a:gd name="T74" fmla="*/ 2147483646 w 3864"/>
              <a:gd name="T75" fmla="*/ 2147483646 h 6111"/>
              <a:gd name="T76" fmla="*/ 2147483646 w 3864"/>
              <a:gd name="T77" fmla="*/ 2147483646 h 6111"/>
              <a:gd name="T78" fmla="*/ 2147483646 w 3864"/>
              <a:gd name="T79" fmla="*/ 2147483646 h 6111"/>
              <a:gd name="T80" fmla="*/ 2147483646 w 3864"/>
              <a:gd name="T81" fmla="*/ 2147483646 h 6111"/>
              <a:gd name="T82" fmla="*/ 2147483646 w 3864"/>
              <a:gd name="T83" fmla="*/ 2147483646 h 6111"/>
              <a:gd name="T84" fmla="*/ 2147483646 w 3864"/>
              <a:gd name="T85" fmla="*/ 2147483646 h 6111"/>
              <a:gd name="T86" fmla="*/ 2147483646 w 3864"/>
              <a:gd name="T87" fmla="*/ 2147483646 h 6111"/>
              <a:gd name="T88" fmla="*/ 2147483646 w 3864"/>
              <a:gd name="T89" fmla="*/ 2147483646 h 6111"/>
              <a:gd name="T90" fmla="*/ 2147483646 w 3864"/>
              <a:gd name="T91" fmla="*/ 2147483646 h 6111"/>
              <a:gd name="T92" fmla="*/ 2147483646 w 3864"/>
              <a:gd name="T93" fmla="*/ 2147483646 h 6111"/>
              <a:gd name="T94" fmla="*/ 2147483646 w 3864"/>
              <a:gd name="T95" fmla="*/ 2147483646 h 6111"/>
              <a:gd name="T96" fmla="*/ 2147483646 w 3864"/>
              <a:gd name="T97" fmla="*/ 2147483646 h 6111"/>
              <a:gd name="T98" fmla="*/ 2147483646 w 3864"/>
              <a:gd name="T99" fmla="*/ 2147483646 h 6111"/>
              <a:gd name="T100" fmla="*/ 2147483646 w 3864"/>
              <a:gd name="T101" fmla="*/ 2147483646 h 6111"/>
              <a:gd name="T102" fmla="*/ 2147483646 w 3864"/>
              <a:gd name="T103" fmla="*/ 2147483646 h 6111"/>
              <a:gd name="T104" fmla="*/ 2147483646 w 3864"/>
              <a:gd name="T105" fmla="*/ 2147483646 h 6111"/>
              <a:gd name="T106" fmla="*/ 2147483646 w 3864"/>
              <a:gd name="T107" fmla="*/ 2147483646 h 6111"/>
              <a:gd name="T108" fmla="*/ 2147483646 w 3864"/>
              <a:gd name="T109" fmla="*/ 2147483646 h 6111"/>
              <a:gd name="T110" fmla="*/ 2147483646 w 3864"/>
              <a:gd name="T111" fmla="*/ 2147483646 h 6111"/>
              <a:gd name="T112" fmla="*/ 2147483646 w 3864"/>
              <a:gd name="T113" fmla="*/ 2147483646 h 6111"/>
              <a:gd name="T114" fmla="*/ 2147483646 w 3864"/>
              <a:gd name="T115" fmla="*/ 2147483646 h 6111"/>
              <a:gd name="T116" fmla="*/ 2147483646 w 3864"/>
              <a:gd name="T117" fmla="*/ 2147483646 h 6111"/>
              <a:gd name="T118" fmla="*/ 2147483646 w 3864"/>
              <a:gd name="T119" fmla="*/ 2147483646 h 611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3864" h="6111">
                <a:moveTo>
                  <a:pt x="1932" y="0"/>
                </a:moveTo>
                <a:lnTo>
                  <a:pt x="1932" y="0"/>
                </a:lnTo>
                <a:lnTo>
                  <a:pt x="1982" y="0"/>
                </a:lnTo>
                <a:lnTo>
                  <a:pt x="2031" y="2"/>
                </a:lnTo>
                <a:lnTo>
                  <a:pt x="2081" y="5"/>
                </a:lnTo>
                <a:lnTo>
                  <a:pt x="2129" y="9"/>
                </a:lnTo>
                <a:lnTo>
                  <a:pt x="2178" y="15"/>
                </a:lnTo>
                <a:lnTo>
                  <a:pt x="2226" y="22"/>
                </a:lnTo>
                <a:lnTo>
                  <a:pt x="2273" y="30"/>
                </a:lnTo>
                <a:lnTo>
                  <a:pt x="2321" y="39"/>
                </a:lnTo>
                <a:lnTo>
                  <a:pt x="2367" y="48"/>
                </a:lnTo>
                <a:lnTo>
                  <a:pt x="2415" y="60"/>
                </a:lnTo>
                <a:lnTo>
                  <a:pt x="2460" y="73"/>
                </a:lnTo>
                <a:lnTo>
                  <a:pt x="2507" y="87"/>
                </a:lnTo>
                <a:lnTo>
                  <a:pt x="2551" y="101"/>
                </a:lnTo>
                <a:lnTo>
                  <a:pt x="2596" y="117"/>
                </a:lnTo>
                <a:lnTo>
                  <a:pt x="2640" y="133"/>
                </a:lnTo>
                <a:lnTo>
                  <a:pt x="2683" y="152"/>
                </a:lnTo>
                <a:lnTo>
                  <a:pt x="2727" y="170"/>
                </a:lnTo>
                <a:lnTo>
                  <a:pt x="2769" y="190"/>
                </a:lnTo>
                <a:lnTo>
                  <a:pt x="2811" y="211"/>
                </a:lnTo>
                <a:lnTo>
                  <a:pt x="2853" y="233"/>
                </a:lnTo>
                <a:lnTo>
                  <a:pt x="2893" y="255"/>
                </a:lnTo>
                <a:lnTo>
                  <a:pt x="2934" y="279"/>
                </a:lnTo>
                <a:lnTo>
                  <a:pt x="2973" y="304"/>
                </a:lnTo>
                <a:lnTo>
                  <a:pt x="3012" y="329"/>
                </a:lnTo>
                <a:lnTo>
                  <a:pt x="3050" y="356"/>
                </a:lnTo>
                <a:lnTo>
                  <a:pt x="3087" y="383"/>
                </a:lnTo>
                <a:lnTo>
                  <a:pt x="3124" y="412"/>
                </a:lnTo>
                <a:lnTo>
                  <a:pt x="3160" y="441"/>
                </a:lnTo>
                <a:lnTo>
                  <a:pt x="3196" y="471"/>
                </a:lnTo>
                <a:lnTo>
                  <a:pt x="3231" y="501"/>
                </a:lnTo>
                <a:lnTo>
                  <a:pt x="3265" y="532"/>
                </a:lnTo>
                <a:lnTo>
                  <a:pt x="3297" y="565"/>
                </a:lnTo>
                <a:lnTo>
                  <a:pt x="3330" y="599"/>
                </a:lnTo>
                <a:lnTo>
                  <a:pt x="3362" y="632"/>
                </a:lnTo>
                <a:lnTo>
                  <a:pt x="3393" y="667"/>
                </a:lnTo>
                <a:lnTo>
                  <a:pt x="3423" y="702"/>
                </a:lnTo>
                <a:lnTo>
                  <a:pt x="3452" y="739"/>
                </a:lnTo>
                <a:lnTo>
                  <a:pt x="3480" y="775"/>
                </a:lnTo>
                <a:lnTo>
                  <a:pt x="3507" y="813"/>
                </a:lnTo>
                <a:lnTo>
                  <a:pt x="3534" y="852"/>
                </a:lnTo>
                <a:lnTo>
                  <a:pt x="3560" y="890"/>
                </a:lnTo>
                <a:lnTo>
                  <a:pt x="3584" y="930"/>
                </a:lnTo>
                <a:lnTo>
                  <a:pt x="3607" y="970"/>
                </a:lnTo>
                <a:lnTo>
                  <a:pt x="3631" y="1011"/>
                </a:lnTo>
                <a:lnTo>
                  <a:pt x="3653" y="1051"/>
                </a:lnTo>
                <a:lnTo>
                  <a:pt x="3674" y="1094"/>
                </a:lnTo>
                <a:lnTo>
                  <a:pt x="3693" y="1136"/>
                </a:lnTo>
                <a:lnTo>
                  <a:pt x="3712" y="1179"/>
                </a:lnTo>
                <a:lnTo>
                  <a:pt x="3729" y="1223"/>
                </a:lnTo>
                <a:lnTo>
                  <a:pt x="3747" y="1267"/>
                </a:lnTo>
                <a:lnTo>
                  <a:pt x="3762" y="1312"/>
                </a:lnTo>
                <a:lnTo>
                  <a:pt x="3777" y="1357"/>
                </a:lnTo>
                <a:lnTo>
                  <a:pt x="3791" y="1402"/>
                </a:lnTo>
                <a:lnTo>
                  <a:pt x="3802" y="1449"/>
                </a:lnTo>
                <a:lnTo>
                  <a:pt x="3814" y="1495"/>
                </a:lnTo>
                <a:lnTo>
                  <a:pt x="3824" y="1543"/>
                </a:lnTo>
                <a:lnTo>
                  <a:pt x="3834" y="1589"/>
                </a:lnTo>
                <a:lnTo>
                  <a:pt x="3842" y="1638"/>
                </a:lnTo>
                <a:lnTo>
                  <a:pt x="3848" y="1685"/>
                </a:lnTo>
                <a:lnTo>
                  <a:pt x="3853" y="1734"/>
                </a:lnTo>
                <a:lnTo>
                  <a:pt x="3858" y="1783"/>
                </a:lnTo>
                <a:lnTo>
                  <a:pt x="3862" y="1832"/>
                </a:lnTo>
                <a:lnTo>
                  <a:pt x="3863" y="1882"/>
                </a:lnTo>
                <a:lnTo>
                  <a:pt x="3864" y="1932"/>
                </a:lnTo>
                <a:lnTo>
                  <a:pt x="3863" y="1999"/>
                </a:lnTo>
                <a:lnTo>
                  <a:pt x="3859" y="2065"/>
                </a:lnTo>
                <a:lnTo>
                  <a:pt x="3853" y="2130"/>
                </a:lnTo>
                <a:lnTo>
                  <a:pt x="3845" y="2195"/>
                </a:lnTo>
                <a:lnTo>
                  <a:pt x="3836" y="2260"/>
                </a:lnTo>
                <a:lnTo>
                  <a:pt x="3823" y="2324"/>
                </a:lnTo>
                <a:lnTo>
                  <a:pt x="3809" y="2387"/>
                </a:lnTo>
                <a:lnTo>
                  <a:pt x="3793" y="2449"/>
                </a:lnTo>
                <a:lnTo>
                  <a:pt x="3776" y="2511"/>
                </a:lnTo>
                <a:lnTo>
                  <a:pt x="3755" y="2571"/>
                </a:lnTo>
                <a:lnTo>
                  <a:pt x="3733" y="2631"/>
                </a:lnTo>
                <a:lnTo>
                  <a:pt x="3709" y="2690"/>
                </a:lnTo>
                <a:lnTo>
                  <a:pt x="3683" y="2747"/>
                </a:lnTo>
                <a:lnTo>
                  <a:pt x="3656" y="2804"/>
                </a:lnTo>
                <a:lnTo>
                  <a:pt x="3626" y="2859"/>
                </a:lnTo>
                <a:lnTo>
                  <a:pt x="3596" y="2914"/>
                </a:lnTo>
                <a:lnTo>
                  <a:pt x="3566" y="2963"/>
                </a:lnTo>
                <a:lnTo>
                  <a:pt x="3534" y="3011"/>
                </a:lnTo>
                <a:lnTo>
                  <a:pt x="3502" y="3058"/>
                </a:lnTo>
                <a:lnTo>
                  <a:pt x="3467" y="3103"/>
                </a:lnTo>
                <a:lnTo>
                  <a:pt x="3432" y="3148"/>
                </a:lnTo>
                <a:lnTo>
                  <a:pt x="3395" y="3193"/>
                </a:lnTo>
                <a:lnTo>
                  <a:pt x="3358" y="3234"/>
                </a:lnTo>
                <a:lnTo>
                  <a:pt x="3318" y="3276"/>
                </a:lnTo>
                <a:lnTo>
                  <a:pt x="3278" y="3317"/>
                </a:lnTo>
                <a:lnTo>
                  <a:pt x="3237" y="3356"/>
                </a:lnTo>
                <a:lnTo>
                  <a:pt x="3194" y="3393"/>
                </a:lnTo>
                <a:lnTo>
                  <a:pt x="3150" y="3431"/>
                </a:lnTo>
                <a:lnTo>
                  <a:pt x="3106" y="3465"/>
                </a:lnTo>
                <a:lnTo>
                  <a:pt x="3059" y="3500"/>
                </a:lnTo>
                <a:lnTo>
                  <a:pt x="3013" y="3533"/>
                </a:lnTo>
                <a:lnTo>
                  <a:pt x="2965" y="3564"/>
                </a:lnTo>
                <a:lnTo>
                  <a:pt x="2965" y="3763"/>
                </a:lnTo>
                <a:lnTo>
                  <a:pt x="3040" y="3756"/>
                </a:lnTo>
                <a:lnTo>
                  <a:pt x="3184" y="3744"/>
                </a:lnTo>
                <a:lnTo>
                  <a:pt x="3240" y="3879"/>
                </a:lnTo>
                <a:lnTo>
                  <a:pt x="3257" y="3921"/>
                </a:lnTo>
                <a:lnTo>
                  <a:pt x="3272" y="3961"/>
                </a:lnTo>
                <a:lnTo>
                  <a:pt x="3283" y="4003"/>
                </a:lnTo>
                <a:lnTo>
                  <a:pt x="3293" y="4044"/>
                </a:lnTo>
                <a:lnTo>
                  <a:pt x="3301" y="4084"/>
                </a:lnTo>
                <a:lnTo>
                  <a:pt x="3305" y="4125"/>
                </a:lnTo>
                <a:lnTo>
                  <a:pt x="3309" y="4166"/>
                </a:lnTo>
                <a:lnTo>
                  <a:pt x="3310" y="4206"/>
                </a:lnTo>
                <a:lnTo>
                  <a:pt x="3309" y="4248"/>
                </a:lnTo>
                <a:lnTo>
                  <a:pt x="3305" y="4289"/>
                </a:lnTo>
                <a:lnTo>
                  <a:pt x="3300" y="4329"/>
                </a:lnTo>
                <a:lnTo>
                  <a:pt x="3292" y="4370"/>
                </a:lnTo>
                <a:lnTo>
                  <a:pt x="3282" y="4409"/>
                </a:lnTo>
                <a:lnTo>
                  <a:pt x="3269" y="4449"/>
                </a:lnTo>
                <a:lnTo>
                  <a:pt x="3256" y="4487"/>
                </a:lnTo>
                <a:lnTo>
                  <a:pt x="3239" y="4527"/>
                </a:lnTo>
                <a:lnTo>
                  <a:pt x="3224" y="4560"/>
                </a:lnTo>
                <a:lnTo>
                  <a:pt x="3240" y="4600"/>
                </a:lnTo>
                <a:lnTo>
                  <a:pt x="3257" y="4642"/>
                </a:lnTo>
                <a:lnTo>
                  <a:pt x="3272" y="4682"/>
                </a:lnTo>
                <a:lnTo>
                  <a:pt x="3283" y="4724"/>
                </a:lnTo>
                <a:lnTo>
                  <a:pt x="3293" y="4765"/>
                </a:lnTo>
                <a:lnTo>
                  <a:pt x="3301" y="4805"/>
                </a:lnTo>
                <a:lnTo>
                  <a:pt x="3305" y="4846"/>
                </a:lnTo>
                <a:lnTo>
                  <a:pt x="3309" y="4888"/>
                </a:lnTo>
                <a:lnTo>
                  <a:pt x="3310" y="4927"/>
                </a:lnTo>
                <a:lnTo>
                  <a:pt x="3309" y="4969"/>
                </a:lnTo>
                <a:lnTo>
                  <a:pt x="3305" y="5010"/>
                </a:lnTo>
                <a:lnTo>
                  <a:pt x="3300" y="5050"/>
                </a:lnTo>
                <a:lnTo>
                  <a:pt x="3292" y="5091"/>
                </a:lnTo>
                <a:lnTo>
                  <a:pt x="3282" y="5130"/>
                </a:lnTo>
                <a:lnTo>
                  <a:pt x="3269" y="5170"/>
                </a:lnTo>
                <a:lnTo>
                  <a:pt x="3256" y="5209"/>
                </a:lnTo>
                <a:lnTo>
                  <a:pt x="3239" y="5248"/>
                </a:lnTo>
                <a:lnTo>
                  <a:pt x="3191" y="5356"/>
                </a:lnTo>
                <a:lnTo>
                  <a:pt x="3073" y="5366"/>
                </a:lnTo>
                <a:lnTo>
                  <a:pt x="886" y="5559"/>
                </a:lnTo>
                <a:lnTo>
                  <a:pt x="735" y="5573"/>
                </a:lnTo>
                <a:lnTo>
                  <a:pt x="681" y="5430"/>
                </a:lnTo>
                <a:lnTo>
                  <a:pt x="668" y="5395"/>
                </a:lnTo>
                <a:lnTo>
                  <a:pt x="656" y="5359"/>
                </a:lnTo>
                <a:lnTo>
                  <a:pt x="646" y="5323"/>
                </a:lnTo>
                <a:lnTo>
                  <a:pt x="636" y="5286"/>
                </a:lnTo>
                <a:lnTo>
                  <a:pt x="628" y="5249"/>
                </a:lnTo>
                <a:lnTo>
                  <a:pt x="623" y="5210"/>
                </a:lnTo>
                <a:lnTo>
                  <a:pt x="618" y="5172"/>
                </a:lnTo>
                <a:lnTo>
                  <a:pt x="616" y="5133"/>
                </a:lnTo>
                <a:lnTo>
                  <a:pt x="614" y="5091"/>
                </a:lnTo>
                <a:lnTo>
                  <a:pt x="617" y="5049"/>
                </a:lnTo>
                <a:lnTo>
                  <a:pt x="621" y="5006"/>
                </a:lnTo>
                <a:lnTo>
                  <a:pt x="628" y="4963"/>
                </a:lnTo>
                <a:lnTo>
                  <a:pt x="633" y="4941"/>
                </a:lnTo>
                <a:lnTo>
                  <a:pt x="638" y="4919"/>
                </a:lnTo>
                <a:lnTo>
                  <a:pt x="645" y="4897"/>
                </a:lnTo>
                <a:lnTo>
                  <a:pt x="652" y="4875"/>
                </a:lnTo>
                <a:lnTo>
                  <a:pt x="659" y="4853"/>
                </a:lnTo>
                <a:lnTo>
                  <a:pt x="668" y="4831"/>
                </a:lnTo>
                <a:lnTo>
                  <a:pt x="677" y="4808"/>
                </a:lnTo>
                <a:lnTo>
                  <a:pt x="688" y="4786"/>
                </a:lnTo>
                <a:lnTo>
                  <a:pt x="700" y="4759"/>
                </a:lnTo>
                <a:lnTo>
                  <a:pt x="681" y="4709"/>
                </a:lnTo>
                <a:lnTo>
                  <a:pt x="668" y="4674"/>
                </a:lnTo>
                <a:lnTo>
                  <a:pt x="656" y="4638"/>
                </a:lnTo>
                <a:lnTo>
                  <a:pt x="646" y="4602"/>
                </a:lnTo>
                <a:lnTo>
                  <a:pt x="636" y="4565"/>
                </a:lnTo>
                <a:lnTo>
                  <a:pt x="628" y="4528"/>
                </a:lnTo>
                <a:lnTo>
                  <a:pt x="623" y="4489"/>
                </a:lnTo>
                <a:lnTo>
                  <a:pt x="618" y="4451"/>
                </a:lnTo>
                <a:lnTo>
                  <a:pt x="616" y="4412"/>
                </a:lnTo>
                <a:lnTo>
                  <a:pt x="614" y="4370"/>
                </a:lnTo>
                <a:lnTo>
                  <a:pt x="617" y="4327"/>
                </a:lnTo>
                <a:lnTo>
                  <a:pt x="621" y="4285"/>
                </a:lnTo>
                <a:lnTo>
                  <a:pt x="628" y="4242"/>
                </a:lnTo>
                <a:lnTo>
                  <a:pt x="633" y="4220"/>
                </a:lnTo>
                <a:lnTo>
                  <a:pt x="638" y="4198"/>
                </a:lnTo>
                <a:lnTo>
                  <a:pt x="645" y="4176"/>
                </a:lnTo>
                <a:lnTo>
                  <a:pt x="652" y="4154"/>
                </a:lnTo>
                <a:lnTo>
                  <a:pt x="659" y="4132"/>
                </a:lnTo>
                <a:lnTo>
                  <a:pt x="668" y="4110"/>
                </a:lnTo>
                <a:lnTo>
                  <a:pt x="677" y="4087"/>
                </a:lnTo>
                <a:lnTo>
                  <a:pt x="688" y="4064"/>
                </a:lnTo>
                <a:lnTo>
                  <a:pt x="736" y="3960"/>
                </a:lnTo>
                <a:lnTo>
                  <a:pt x="851" y="3950"/>
                </a:lnTo>
                <a:lnTo>
                  <a:pt x="934" y="3943"/>
                </a:lnTo>
                <a:lnTo>
                  <a:pt x="934" y="3586"/>
                </a:lnTo>
                <a:lnTo>
                  <a:pt x="885" y="3555"/>
                </a:lnTo>
                <a:lnTo>
                  <a:pt x="836" y="3522"/>
                </a:lnTo>
                <a:lnTo>
                  <a:pt x="789" y="3489"/>
                </a:lnTo>
                <a:lnTo>
                  <a:pt x="742" y="3454"/>
                </a:lnTo>
                <a:lnTo>
                  <a:pt x="697" y="3417"/>
                </a:lnTo>
                <a:lnTo>
                  <a:pt x="653" y="3378"/>
                </a:lnTo>
                <a:lnTo>
                  <a:pt x="610" y="3340"/>
                </a:lnTo>
                <a:lnTo>
                  <a:pt x="568" y="3299"/>
                </a:lnTo>
                <a:lnTo>
                  <a:pt x="527" y="3258"/>
                </a:lnTo>
                <a:lnTo>
                  <a:pt x="488" y="3215"/>
                </a:lnTo>
                <a:lnTo>
                  <a:pt x="450" y="3170"/>
                </a:lnTo>
                <a:lnTo>
                  <a:pt x="414" y="3125"/>
                </a:lnTo>
                <a:lnTo>
                  <a:pt x="378" y="3079"/>
                </a:lnTo>
                <a:lnTo>
                  <a:pt x="344" y="3031"/>
                </a:lnTo>
                <a:lnTo>
                  <a:pt x="311" y="2982"/>
                </a:lnTo>
                <a:lnTo>
                  <a:pt x="280" y="2934"/>
                </a:lnTo>
                <a:lnTo>
                  <a:pt x="248" y="2878"/>
                </a:lnTo>
                <a:lnTo>
                  <a:pt x="217" y="2821"/>
                </a:lnTo>
                <a:lnTo>
                  <a:pt x="188" y="2763"/>
                </a:lnTo>
                <a:lnTo>
                  <a:pt x="162" y="2705"/>
                </a:lnTo>
                <a:lnTo>
                  <a:pt x="136" y="2644"/>
                </a:lnTo>
                <a:lnTo>
                  <a:pt x="113" y="2584"/>
                </a:lnTo>
                <a:lnTo>
                  <a:pt x="92" y="2523"/>
                </a:lnTo>
                <a:lnTo>
                  <a:pt x="73" y="2460"/>
                </a:lnTo>
                <a:lnTo>
                  <a:pt x="56" y="2396"/>
                </a:lnTo>
                <a:lnTo>
                  <a:pt x="42" y="2332"/>
                </a:lnTo>
                <a:lnTo>
                  <a:pt x="29" y="2267"/>
                </a:lnTo>
                <a:lnTo>
                  <a:pt x="19" y="2201"/>
                </a:lnTo>
                <a:lnTo>
                  <a:pt x="11" y="2135"/>
                </a:lnTo>
                <a:lnTo>
                  <a:pt x="5" y="2067"/>
                </a:lnTo>
                <a:lnTo>
                  <a:pt x="1" y="2000"/>
                </a:lnTo>
                <a:lnTo>
                  <a:pt x="0" y="1932"/>
                </a:lnTo>
                <a:lnTo>
                  <a:pt x="0" y="1882"/>
                </a:lnTo>
                <a:lnTo>
                  <a:pt x="3" y="1832"/>
                </a:lnTo>
                <a:lnTo>
                  <a:pt x="5" y="1783"/>
                </a:lnTo>
                <a:lnTo>
                  <a:pt x="10" y="1734"/>
                </a:lnTo>
                <a:lnTo>
                  <a:pt x="15" y="1685"/>
                </a:lnTo>
                <a:lnTo>
                  <a:pt x="22" y="1638"/>
                </a:lnTo>
                <a:lnTo>
                  <a:pt x="30" y="1589"/>
                </a:lnTo>
                <a:lnTo>
                  <a:pt x="39" y="1543"/>
                </a:lnTo>
                <a:lnTo>
                  <a:pt x="49" y="1495"/>
                </a:lnTo>
                <a:lnTo>
                  <a:pt x="61" y="1449"/>
                </a:lnTo>
                <a:lnTo>
                  <a:pt x="73" y="1402"/>
                </a:lnTo>
                <a:lnTo>
                  <a:pt x="86" y="1357"/>
                </a:lnTo>
                <a:lnTo>
                  <a:pt x="101" y="1312"/>
                </a:lnTo>
                <a:lnTo>
                  <a:pt x="118" y="1267"/>
                </a:lnTo>
                <a:lnTo>
                  <a:pt x="134" y="1223"/>
                </a:lnTo>
                <a:lnTo>
                  <a:pt x="151" y="1179"/>
                </a:lnTo>
                <a:lnTo>
                  <a:pt x="171" y="1136"/>
                </a:lnTo>
                <a:lnTo>
                  <a:pt x="191" y="1094"/>
                </a:lnTo>
                <a:lnTo>
                  <a:pt x="212" y="1051"/>
                </a:lnTo>
                <a:lnTo>
                  <a:pt x="232" y="1011"/>
                </a:lnTo>
                <a:lnTo>
                  <a:pt x="256" y="970"/>
                </a:lnTo>
                <a:lnTo>
                  <a:pt x="279" y="930"/>
                </a:lnTo>
                <a:lnTo>
                  <a:pt x="304" y="890"/>
                </a:lnTo>
                <a:lnTo>
                  <a:pt x="330" y="852"/>
                </a:lnTo>
                <a:lnTo>
                  <a:pt x="357" y="813"/>
                </a:lnTo>
                <a:lnTo>
                  <a:pt x="383" y="775"/>
                </a:lnTo>
                <a:lnTo>
                  <a:pt x="411" y="739"/>
                </a:lnTo>
                <a:lnTo>
                  <a:pt x="441" y="702"/>
                </a:lnTo>
                <a:lnTo>
                  <a:pt x="470" y="667"/>
                </a:lnTo>
                <a:lnTo>
                  <a:pt x="502" y="632"/>
                </a:lnTo>
                <a:lnTo>
                  <a:pt x="533" y="599"/>
                </a:lnTo>
                <a:lnTo>
                  <a:pt x="566" y="565"/>
                </a:lnTo>
                <a:lnTo>
                  <a:pt x="599" y="532"/>
                </a:lnTo>
                <a:lnTo>
                  <a:pt x="633" y="501"/>
                </a:lnTo>
                <a:lnTo>
                  <a:pt x="668" y="471"/>
                </a:lnTo>
                <a:lnTo>
                  <a:pt x="703" y="441"/>
                </a:lnTo>
                <a:lnTo>
                  <a:pt x="739" y="412"/>
                </a:lnTo>
                <a:lnTo>
                  <a:pt x="776" y="383"/>
                </a:lnTo>
                <a:lnTo>
                  <a:pt x="813" y="356"/>
                </a:lnTo>
                <a:lnTo>
                  <a:pt x="851" y="329"/>
                </a:lnTo>
                <a:lnTo>
                  <a:pt x="891" y="304"/>
                </a:lnTo>
                <a:lnTo>
                  <a:pt x="930" y="279"/>
                </a:lnTo>
                <a:lnTo>
                  <a:pt x="970" y="255"/>
                </a:lnTo>
                <a:lnTo>
                  <a:pt x="1010" y="233"/>
                </a:lnTo>
                <a:lnTo>
                  <a:pt x="1052" y="211"/>
                </a:lnTo>
                <a:lnTo>
                  <a:pt x="1094" y="190"/>
                </a:lnTo>
                <a:lnTo>
                  <a:pt x="1137" y="170"/>
                </a:lnTo>
                <a:lnTo>
                  <a:pt x="1180" y="152"/>
                </a:lnTo>
                <a:lnTo>
                  <a:pt x="1224" y="133"/>
                </a:lnTo>
                <a:lnTo>
                  <a:pt x="1268" y="117"/>
                </a:lnTo>
                <a:lnTo>
                  <a:pt x="1312" y="101"/>
                </a:lnTo>
                <a:lnTo>
                  <a:pt x="1357" y="87"/>
                </a:lnTo>
                <a:lnTo>
                  <a:pt x="1403" y="73"/>
                </a:lnTo>
                <a:lnTo>
                  <a:pt x="1449" y="60"/>
                </a:lnTo>
                <a:lnTo>
                  <a:pt x="1496" y="48"/>
                </a:lnTo>
                <a:lnTo>
                  <a:pt x="1542" y="39"/>
                </a:lnTo>
                <a:lnTo>
                  <a:pt x="1590" y="30"/>
                </a:lnTo>
                <a:lnTo>
                  <a:pt x="1637" y="22"/>
                </a:lnTo>
                <a:lnTo>
                  <a:pt x="1686" y="15"/>
                </a:lnTo>
                <a:lnTo>
                  <a:pt x="1735" y="9"/>
                </a:lnTo>
                <a:lnTo>
                  <a:pt x="1783" y="5"/>
                </a:lnTo>
                <a:lnTo>
                  <a:pt x="1832" y="2"/>
                </a:lnTo>
                <a:lnTo>
                  <a:pt x="1882" y="0"/>
                </a:lnTo>
                <a:lnTo>
                  <a:pt x="1932" y="0"/>
                </a:lnTo>
                <a:close/>
                <a:moveTo>
                  <a:pt x="1507" y="2300"/>
                </a:moveTo>
                <a:lnTo>
                  <a:pt x="1507" y="2300"/>
                </a:lnTo>
                <a:lnTo>
                  <a:pt x="1533" y="2310"/>
                </a:lnTo>
                <a:lnTo>
                  <a:pt x="1557" y="2318"/>
                </a:lnTo>
                <a:lnTo>
                  <a:pt x="1569" y="2321"/>
                </a:lnTo>
                <a:lnTo>
                  <a:pt x="1580" y="2323"/>
                </a:lnTo>
                <a:lnTo>
                  <a:pt x="1592" y="2324"/>
                </a:lnTo>
                <a:lnTo>
                  <a:pt x="1604" y="2324"/>
                </a:lnTo>
                <a:lnTo>
                  <a:pt x="1619" y="2324"/>
                </a:lnTo>
                <a:lnTo>
                  <a:pt x="1633" y="2322"/>
                </a:lnTo>
                <a:lnTo>
                  <a:pt x="1648" y="2318"/>
                </a:lnTo>
                <a:lnTo>
                  <a:pt x="1663" y="2314"/>
                </a:lnTo>
                <a:lnTo>
                  <a:pt x="1677" y="2308"/>
                </a:lnTo>
                <a:lnTo>
                  <a:pt x="1691" y="2300"/>
                </a:lnTo>
                <a:lnTo>
                  <a:pt x="1705" y="2289"/>
                </a:lnTo>
                <a:lnTo>
                  <a:pt x="1718" y="2279"/>
                </a:lnTo>
                <a:lnTo>
                  <a:pt x="1750" y="2251"/>
                </a:lnTo>
                <a:lnTo>
                  <a:pt x="1782" y="2276"/>
                </a:lnTo>
                <a:lnTo>
                  <a:pt x="1801" y="2290"/>
                </a:lnTo>
                <a:lnTo>
                  <a:pt x="1819" y="2303"/>
                </a:lnTo>
                <a:lnTo>
                  <a:pt x="1838" y="2314"/>
                </a:lnTo>
                <a:lnTo>
                  <a:pt x="1855" y="2323"/>
                </a:lnTo>
                <a:lnTo>
                  <a:pt x="1873" y="2330"/>
                </a:lnTo>
                <a:lnTo>
                  <a:pt x="1890" y="2336"/>
                </a:lnTo>
                <a:lnTo>
                  <a:pt x="1908" y="2339"/>
                </a:lnTo>
                <a:lnTo>
                  <a:pt x="1924" y="2340"/>
                </a:lnTo>
                <a:lnTo>
                  <a:pt x="1939" y="2340"/>
                </a:lnTo>
                <a:lnTo>
                  <a:pt x="1954" y="2338"/>
                </a:lnTo>
                <a:lnTo>
                  <a:pt x="1969" y="2333"/>
                </a:lnTo>
                <a:lnTo>
                  <a:pt x="1984" y="2328"/>
                </a:lnTo>
                <a:lnTo>
                  <a:pt x="1999" y="2319"/>
                </a:lnTo>
                <a:lnTo>
                  <a:pt x="2013" y="2309"/>
                </a:lnTo>
                <a:lnTo>
                  <a:pt x="2028" y="2296"/>
                </a:lnTo>
                <a:lnTo>
                  <a:pt x="2044" y="2282"/>
                </a:lnTo>
                <a:lnTo>
                  <a:pt x="2077" y="2246"/>
                </a:lnTo>
                <a:lnTo>
                  <a:pt x="2113" y="2279"/>
                </a:lnTo>
                <a:lnTo>
                  <a:pt x="2134" y="2295"/>
                </a:lnTo>
                <a:lnTo>
                  <a:pt x="2154" y="2308"/>
                </a:lnTo>
                <a:lnTo>
                  <a:pt x="2175" y="2319"/>
                </a:lnTo>
                <a:lnTo>
                  <a:pt x="2194" y="2326"/>
                </a:lnTo>
                <a:lnTo>
                  <a:pt x="2215" y="2332"/>
                </a:lnTo>
                <a:lnTo>
                  <a:pt x="2235" y="2336"/>
                </a:lnTo>
                <a:lnTo>
                  <a:pt x="2255" y="2337"/>
                </a:lnTo>
                <a:lnTo>
                  <a:pt x="2275" y="2336"/>
                </a:lnTo>
                <a:lnTo>
                  <a:pt x="2291" y="2333"/>
                </a:lnTo>
                <a:lnTo>
                  <a:pt x="2308" y="2330"/>
                </a:lnTo>
                <a:lnTo>
                  <a:pt x="2324" y="2325"/>
                </a:lnTo>
                <a:lnTo>
                  <a:pt x="2342" y="2319"/>
                </a:lnTo>
                <a:lnTo>
                  <a:pt x="2359" y="2314"/>
                </a:lnTo>
                <a:lnTo>
                  <a:pt x="2377" y="2307"/>
                </a:lnTo>
                <a:lnTo>
                  <a:pt x="2412" y="2290"/>
                </a:lnTo>
                <a:lnTo>
                  <a:pt x="2484" y="2175"/>
                </a:lnTo>
                <a:lnTo>
                  <a:pt x="2653" y="2281"/>
                </a:lnTo>
                <a:lnTo>
                  <a:pt x="2239" y="2948"/>
                </a:lnTo>
                <a:lnTo>
                  <a:pt x="2239" y="3826"/>
                </a:lnTo>
                <a:lnTo>
                  <a:pt x="2564" y="3799"/>
                </a:lnTo>
                <a:lnTo>
                  <a:pt x="2564" y="3450"/>
                </a:lnTo>
                <a:lnTo>
                  <a:pt x="2564" y="3332"/>
                </a:lnTo>
                <a:lnTo>
                  <a:pt x="2668" y="3274"/>
                </a:lnTo>
                <a:lnTo>
                  <a:pt x="2712" y="3248"/>
                </a:lnTo>
                <a:lnTo>
                  <a:pt x="2756" y="3222"/>
                </a:lnTo>
                <a:lnTo>
                  <a:pt x="2799" y="3194"/>
                </a:lnTo>
                <a:lnTo>
                  <a:pt x="2841" y="3163"/>
                </a:lnTo>
                <a:lnTo>
                  <a:pt x="2882" y="3132"/>
                </a:lnTo>
                <a:lnTo>
                  <a:pt x="2921" y="3100"/>
                </a:lnTo>
                <a:lnTo>
                  <a:pt x="2960" y="3066"/>
                </a:lnTo>
                <a:lnTo>
                  <a:pt x="2997" y="3031"/>
                </a:lnTo>
                <a:lnTo>
                  <a:pt x="3033" y="2995"/>
                </a:lnTo>
                <a:lnTo>
                  <a:pt x="3067" y="2958"/>
                </a:lnTo>
                <a:lnTo>
                  <a:pt x="3101" y="2918"/>
                </a:lnTo>
                <a:lnTo>
                  <a:pt x="3134" y="2879"/>
                </a:lnTo>
                <a:lnTo>
                  <a:pt x="3165" y="2838"/>
                </a:lnTo>
                <a:lnTo>
                  <a:pt x="3195" y="2797"/>
                </a:lnTo>
                <a:lnTo>
                  <a:pt x="3223" y="2754"/>
                </a:lnTo>
                <a:lnTo>
                  <a:pt x="3250" y="2711"/>
                </a:lnTo>
                <a:lnTo>
                  <a:pt x="3275" y="2667"/>
                </a:lnTo>
                <a:lnTo>
                  <a:pt x="3299" y="2624"/>
                </a:lnTo>
                <a:lnTo>
                  <a:pt x="3319" y="2578"/>
                </a:lnTo>
                <a:lnTo>
                  <a:pt x="3340" y="2533"/>
                </a:lnTo>
                <a:lnTo>
                  <a:pt x="3359" y="2487"/>
                </a:lnTo>
                <a:lnTo>
                  <a:pt x="3376" y="2439"/>
                </a:lnTo>
                <a:lnTo>
                  <a:pt x="3393" y="2391"/>
                </a:lnTo>
                <a:lnTo>
                  <a:pt x="3406" y="2343"/>
                </a:lnTo>
                <a:lnTo>
                  <a:pt x="3419" y="2293"/>
                </a:lnTo>
                <a:lnTo>
                  <a:pt x="3431" y="2243"/>
                </a:lnTo>
                <a:lnTo>
                  <a:pt x="3440" y="2193"/>
                </a:lnTo>
                <a:lnTo>
                  <a:pt x="3448" y="2142"/>
                </a:lnTo>
                <a:lnTo>
                  <a:pt x="3454" y="2089"/>
                </a:lnTo>
                <a:lnTo>
                  <a:pt x="3459" y="2037"/>
                </a:lnTo>
                <a:lnTo>
                  <a:pt x="3461" y="1985"/>
                </a:lnTo>
                <a:lnTo>
                  <a:pt x="3462" y="1932"/>
                </a:lnTo>
                <a:lnTo>
                  <a:pt x="3462" y="1892"/>
                </a:lnTo>
                <a:lnTo>
                  <a:pt x="3460" y="1853"/>
                </a:lnTo>
                <a:lnTo>
                  <a:pt x="3458" y="1814"/>
                </a:lnTo>
                <a:lnTo>
                  <a:pt x="3454" y="1775"/>
                </a:lnTo>
                <a:lnTo>
                  <a:pt x="3449" y="1737"/>
                </a:lnTo>
                <a:lnTo>
                  <a:pt x="3445" y="1698"/>
                </a:lnTo>
                <a:lnTo>
                  <a:pt x="3438" y="1661"/>
                </a:lnTo>
                <a:lnTo>
                  <a:pt x="3431" y="1623"/>
                </a:lnTo>
                <a:lnTo>
                  <a:pt x="3423" y="1586"/>
                </a:lnTo>
                <a:lnTo>
                  <a:pt x="3415" y="1548"/>
                </a:lnTo>
                <a:lnTo>
                  <a:pt x="3404" y="1512"/>
                </a:lnTo>
                <a:lnTo>
                  <a:pt x="3394" y="1476"/>
                </a:lnTo>
                <a:lnTo>
                  <a:pt x="3382" y="1440"/>
                </a:lnTo>
                <a:lnTo>
                  <a:pt x="3369" y="1406"/>
                </a:lnTo>
                <a:lnTo>
                  <a:pt x="3357" y="1371"/>
                </a:lnTo>
                <a:lnTo>
                  <a:pt x="3341" y="1336"/>
                </a:lnTo>
                <a:lnTo>
                  <a:pt x="3328" y="1301"/>
                </a:lnTo>
                <a:lnTo>
                  <a:pt x="3311" y="1267"/>
                </a:lnTo>
                <a:lnTo>
                  <a:pt x="3295" y="1235"/>
                </a:lnTo>
                <a:lnTo>
                  <a:pt x="3278" y="1202"/>
                </a:lnTo>
                <a:lnTo>
                  <a:pt x="3259" y="1170"/>
                </a:lnTo>
                <a:lnTo>
                  <a:pt x="3240" y="1137"/>
                </a:lnTo>
                <a:lnTo>
                  <a:pt x="3221" y="1106"/>
                </a:lnTo>
                <a:lnTo>
                  <a:pt x="3201" y="1076"/>
                </a:lnTo>
                <a:lnTo>
                  <a:pt x="3180" y="1046"/>
                </a:lnTo>
                <a:lnTo>
                  <a:pt x="3158" y="1015"/>
                </a:lnTo>
                <a:lnTo>
                  <a:pt x="3136" y="986"/>
                </a:lnTo>
                <a:lnTo>
                  <a:pt x="3113" y="957"/>
                </a:lnTo>
                <a:lnTo>
                  <a:pt x="3090" y="930"/>
                </a:lnTo>
                <a:lnTo>
                  <a:pt x="3065" y="902"/>
                </a:lnTo>
                <a:lnTo>
                  <a:pt x="3040" y="875"/>
                </a:lnTo>
                <a:lnTo>
                  <a:pt x="3014" y="849"/>
                </a:lnTo>
                <a:lnTo>
                  <a:pt x="2987" y="824"/>
                </a:lnTo>
                <a:lnTo>
                  <a:pt x="2961" y="798"/>
                </a:lnTo>
                <a:lnTo>
                  <a:pt x="2934" y="774"/>
                </a:lnTo>
                <a:lnTo>
                  <a:pt x="2905" y="751"/>
                </a:lnTo>
                <a:lnTo>
                  <a:pt x="2877" y="728"/>
                </a:lnTo>
                <a:lnTo>
                  <a:pt x="2848" y="704"/>
                </a:lnTo>
                <a:lnTo>
                  <a:pt x="2818" y="683"/>
                </a:lnTo>
                <a:lnTo>
                  <a:pt x="2788" y="663"/>
                </a:lnTo>
                <a:lnTo>
                  <a:pt x="2756" y="642"/>
                </a:lnTo>
                <a:lnTo>
                  <a:pt x="2725" y="622"/>
                </a:lnTo>
                <a:lnTo>
                  <a:pt x="2694" y="603"/>
                </a:lnTo>
                <a:lnTo>
                  <a:pt x="2661" y="586"/>
                </a:lnTo>
                <a:lnTo>
                  <a:pt x="2629" y="568"/>
                </a:lnTo>
                <a:lnTo>
                  <a:pt x="2595" y="552"/>
                </a:lnTo>
                <a:lnTo>
                  <a:pt x="2561" y="536"/>
                </a:lnTo>
                <a:lnTo>
                  <a:pt x="2528" y="521"/>
                </a:lnTo>
                <a:lnTo>
                  <a:pt x="2493" y="507"/>
                </a:lnTo>
                <a:lnTo>
                  <a:pt x="2458" y="494"/>
                </a:lnTo>
                <a:lnTo>
                  <a:pt x="2423" y="481"/>
                </a:lnTo>
                <a:lnTo>
                  <a:pt x="2387" y="470"/>
                </a:lnTo>
                <a:lnTo>
                  <a:pt x="2351" y="459"/>
                </a:lnTo>
                <a:lnTo>
                  <a:pt x="2314" y="449"/>
                </a:lnTo>
                <a:lnTo>
                  <a:pt x="2277" y="440"/>
                </a:lnTo>
                <a:lnTo>
                  <a:pt x="2240" y="431"/>
                </a:lnTo>
                <a:lnTo>
                  <a:pt x="2203" y="424"/>
                </a:lnTo>
                <a:lnTo>
                  <a:pt x="2164" y="419"/>
                </a:lnTo>
                <a:lnTo>
                  <a:pt x="2127" y="413"/>
                </a:lnTo>
                <a:lnTo>
                  <a:pt x="2088" y="408"/>
                </a:lnTo>
                <a:lnTo>
                  <a:pt x="2049" y="405"/>
                </a:lnTo>
                <a:lnTo>
                  <a:pt x="2011" y="402"/>
                </a:lnTo>
                <a:lnTo>
                  <a:pt x="1972" y="401"/>
                </a:lnTo>
                <a:lnTo>
                  <a:pt x="1932" y="401"/>
                </a:lnTo>
                <a:lnTo>
                  <a:pt x="1893" y="401"/>
                </a:lnTo>
                <a:lnTo>
                  <a:pt x="1853" y="402"/>
                </a:lnTo>
                <a:lnTo>
                  <a:pt x="1814" y="405"/>
                </a:lnTo>
                <a:lnTo>
                  <a:pt x="1775" y="408"/>
                </a:lnTo>
                <a:lnTo>
                  <a:pt x="1737" y="413"/>
                </a:lnTo>
                <a:lnTo>
                  <a:pt x="1699" y="419"/>
                </a:lnTo>
                <a:lnTo>
                  <a:pt x="1660" y="424"/>
                </a:lnTo>
                <a:lnTo>
                  <a:pt x="1623" y="431"/>
                </a:lnTo>
                <a:lnTo>
                  <a:pt x="1586" y="440"/>
                </a:lnTo>
                <a:lnTo>
                  <a:pt x="1549" y="449"/>
                </a:lnTo>
                <a:lnTo>
                  <a:pt x="1513" y="459"/>
                </a:lnTo>
                <a:lnTo>
                  <a:pt x="1477" y="470"/>
                </a:lnTo>
                <a:lnTo>
                  <a:pt x="1441" y="481"/>
                </a:lnTo>
                <a:lnTo>
                  <a:pt x="1405" y="494"/>
                </a:lnTo>
                <a:lnTo>
                  <a:pt x="1370" y="507"/>
                </a:lnTo>
                <a:lnTo>
                  <a:pt x="1335" y="521"/>
                </a:lnTo>
                <a:lnTo>
                  <a:pt x="1302" y="536"/>
                </a:lnTo>
                <a:lnTo>
                  <a:pt x="1268" y="552"/>
                </a:lnTo>
                <a:lnTo>
                  <a:pt x="1234" y="568"/>
                </a:lnTo>
                <a:lnTo>
                  <a:pt x="1202" y="586"/>
                </a:lnTo>
                <a:lnTo>
                  <a:pt x="1169" y="603"/>
                </a:lnTo>
                <a:lnTo>
                  <a:pt x="1138" y="622"/>
                </a:lnTo>
                <a:lnTo>
                  <a:pt x="1107" y="642"/>
                </a:lnTo>
                <a:lnTo>
                  <a:pt x="1076" y="663"/>
                </a:lnTo>
                <a:lnTo>
                  <a:pt x="1045" y="683"/>
                </a:lnTo>
                <a:lnTo>
                  <a:pt x="1016" y="704"/>
                </a:lnTo>
                <a:lnTo>
                  <a:pt x="987" y="728"/>
                </a:lnTo>
                <a:lnTo>
                  <a:pt x="958" y="751"/>
                </a:lnTo>
                <a:lnTo>
                  <a:pt x="930" y="774"/>
                </a:lnTo>
                <a:lnTo>
                  <a:pt x="902" y="798"/>
                </a:lnTo>
                <a:lnTo>
                  <a:pt x="876" y="824"/>
                </a:lnTo>
                <a:lnTo>
                  <a:pt x="849" y="849"/>
                </a:lnTo>
                <a:lnTo>
                  <a:pt x="823" y="875"/>
                </a:lnTo>
                <a:lnTo>
                  <a:pt x="799" y="902"/>
                </a:lnTo>
                <a:lnTo>
                  <a:pt x="775" y="930"/>
                </a:lnTo>
                <a:lnTo>
                  <a:pt x="750" y="957"/>
                </a:lnTo>
                <a:lnTo>
                  <a:pt x="728" y="986"/>
                </a:lnTo>
                <a:lnTo>
                  <a:pt x="705" y="1015"/>
                </a:lnTo>
                <a:lnTo>
                  <a:pt x="684" y="1046"/>
                </a:lnTo>
                <a:lnTo>
                  <a:pt x="662" y="1076"/>
                </a:lnTo>
                <a:lnTo>
                  <a:pt x="642" y="1106"/>
                </a:lnTo>
                <a:lnTo>
                  <a:pt x="623" y="1137"/>
                </a:lnTo>
                <a:lnTo>
                  <a:pt x="604" y="1170"/>
                </a:lnTo>
                <a:lnTo>
                  <a:pt x="585" y="1202"/>
                </a:lnTo>
                <a:lnTo>
                  <a:pt x="569" y="1235"/>
                </a:lnTo>
                <a:lnTo>
                  <a:pt x="552" y="1267"/>
                </a:lnTo>
                <a:lnTo>
                  <a:pt x="537" y="1301"/>
                </a:lnTo>
                <a:lnTo>
                  <a:pt x="522" y="1336"/>
                </a:lnTo>
                <a:lnTo>
                  <a:pt x="508" y="1371"/>
                </a:lnTo>
                <a:lnTo>
                  <a:pt x="494" y="1406"/>
                </a:lnTo>
                <a:lnTo>
                  <a:pt x="482" y="1440"/>
                </a:lnTo>
                <a:lnTo>
                  <a:pt x="470" y="1476"/>
                </a:lnTo>
                <a:lnTo>
                  <a:pt x="459" y="1512"/>
                </a:lnTo>
                <a:lnTo>
                  <a:pt x="450" y="1548"/>
                </a:lnTo>
                <a:lnTo>
                  <a:pt x="440" y="1586"/>
                </a:lnTo>
                <a:lnTo>
                  <a:pt x="432" y="1623"/>
                </a:lnTo>
                <a:lnTo>
                  <a:pt x="425" y="1661"/>
                </a:lnTo>
                <a:lnTo>
                  <a:pt x="418" y="1698"/>
                </a:lnTo>
                <a:lnTo>
                  <a:pt x="414" y="1737"/>
                </a:lnTo>
                <a:lnTo>
                  <a:pt x="409" y="1775"/>
                </a:lnTo>
                <a:lnTo>
                  <a:pt x="405" y="1814"/>
                </a:lnTo>
                <a:lnTo>
                  <a:pt x="403" y="1853"/>
                </a:lnTo>
                <a:lnTo>
                  <a:pt x="402" y="1892"/>
                </a:lnTo>
                <a:lnTo>
                  <a:pt x="401" y="1932"/>
                </a:lnTo>
                <a:lnTo>
                  <a:pt x="402" y="1986"/>
                </a:lnTo>
                <a:lnTo>
                  <a:pt x="405" y="2040"/>
                </a:lnTo>
                <a:lnTo>
                  <a:pt x="410" y="2093"/>
                </a:lnTo>
                <a:lnTo>
                  <a:pt x="416" y="2146"/>
                </a:lnTo>
                <a:lnTo>
                  <a:pt x="424" y="2199"/>
                </a:lnTo>
                <a:lnTo>
                  <a:pt x="434" y="2251"/>
                </a:lnTo>
                <a:lnTo>
                  <a:pt x="446" y="2301"/>
                </a:lnTo>
                <a:lnTo>
                  <a:pt x="459" y="2352"/>
                </a:lnTo>
                <a:lnTo>
                  <a:pt x="474" y="2402"/>
                </a:lnTo>
                <a:lnTo>
                  <a:pt x="490" y="2451"/>
                </a:lnTo>
                <a:lnTo>
                  <a:pt x="509" y="2498"/>
                </a:lnTo>
                <a:lnTo>
                  <a:pt x="529" y="2546"/>
                </a:lnTo>
                <a:lnTo>
                  <a:pt x="549" y="2592"/>
                </a:lnTo>
                <a:lnTo>
                  <a:pt x="573" y="2638"/>
                </a:lnTo>
                <a:lnTo>
                  <a:pt x="597" y="2682"/>
                </a:lnTo>
                <a:lnTo>
                  <a:pt x="623" y="2726"/>
                </a:lnTo>
                <a:lnTo>
                  <a:pt x="650" y="2770"/>
                </a:lnTo>
                <a:lnTo>
                  <a:pt x="679" y="2814"/>
                </a:lnTo>
                <a:lnTo>
                  <a:pt x="711" y="2856"/>
                </a:lnTo>
                <a:lnTo>
                  <a:pt x="743" y="2896"/>
                </a:lnTo>
                <a:lnTo>
                  <a:pt x="777" y="2937"/>
                </a:lnTo>
                <a:lnTo>
                  <a:pt x="812" y="2975"/>
                </a:lnTo>
                <a:lnTo>
                  <a:pt x="848" y="3014"/>
                </a:lnTo>
                <a:lnTo>
                  <a:pt x="885" y="3050"/>
                </a:lnTo>
                <a:lnTo>
                  <a:pt x="924" y="3085"/>
                </a:lnTo>
                <a:lnTo>
                  <a:pt x="964" y="3118"/>
                </a:lnTo>
                <a:lnTo>
                  <a:pt x="1004" y="3151"/>
                </a:lnTo>
                <a:lnTo>
                  <a:pt x="1047" y="3182"/>
                </a:lnTo>
                <a:lnTo>
                  <a:pt x="1090" y="3211"/>
                </a:lnTo>
                <a:lnTo>
                  <a:pt x="1135" y="3239"/>
                </a:lnTo>
                <a:lnTo>
                  <a:pt x="1180" y="3266"/>
                </a:lnTo>
                <a:lnTo>
                  <a:pt x="1226" y="3291"/>
                </a:lnTo>
                <a:lnTo>
                  <a:pt x="1335" y="3348"/>
                </a:lnTo>
                <a:lnTo>
                  <a:pt x="1335" y="3469"/>
                </a:lnTo>
                <a:lnTo>
                  <a:pt x="1335" y="3838"/>
                </a:lnTo>
                <a:lnTo>
                  <a:pt x="1674" y="3838"/>
                </a:lnTo>
                <a:lnTo>
                  <a:pt x="1674" y="2948"/>
                </a:lnTo>
                <a:lnTo>
                  <a:pt x="1260" y="2281"/>
                </a:lnTo>
                <a:lnTo>
                  <a:pt x="1431" y="2175"/>
                </a:lnTo>
                <a:lnTo>
                  <a:pt x="1507" y="2300"/>
                </a:lnTo>
                <a:close/>
                <a:moveTo>
                  <a:pt x="2326" y="2429"/>
                </a:moveTo>
                <a:lnTo>
                  <a:pt x="2326" y="2429"/>
                </a:lnTo>
                <a:lnTo>
                  <a:pt x="2305" y="2432"/>
                </a:lnTo>
                <a:lnTo>
                  <a:pt x="2284" y="2435"/>
                </a:lnTo>
                <a:lnTo>
                  <a:pt x="2258" y="2437"/>
                </a:lnTo>
                <a:lnTo>
                  <a:pt x="2234" y="2437"/>
                </a:lnTo>
                <a:lnTo>
                  <a:pt x="2208" y="2433"/>
                </a:lnTo>
                <a:lnTo>
                  <a:pt x="2184" y="2429"/>
                </a:lnTo>
                <a:lnTo>
                  <a:pt x="2158" y="2420"/>
                </a:lnTo>
                <a:lnTo>
                  <a:pt x="2134" y="2411"/>
                </a:lnTo>
                <a:lnTo>
                  <a:pt x="2109" y="2397"/>
                </a:lnTo>
                <a:lnTo>
                  <a:pt x="2083" y="2382"/>
                </a:lnTo>
                <a:lnTo>
                  <a:pt x="2063" y="2396"/>
                </a:lnTo>
                <a:lnTo>
                  <a:pt x="2045" y="2409"/>
                </a:lnTo>
                <a:lnTo>
                  <a:pt x="2024" y="2419"/>
                </a:lnTo>
                <a:lnTo>
                  <a:pt x="2004" y="2427"/>
                </a:lnTo>
                <a:lnTo>
                  <a:pt x="1983" y="2434"/>
                </a:lnTo>
                <a:lnTo>
                  <a:pt x="1962" y="2438"/>
                </a:lnTo>
                <a:lnTo>
                  <a:pt x="1941" y="2440"/>
                </a:lnTo>
                <a:lnTo>
                  <a:pt x="1920" y="2440"/>
                </a:lnTo>
                <a:lnTo>
                  <a:pt x="1900" y="2439"/>
                </a:lnTo>
                <a:lnTo>
                  <a:pt x="1879" y="2435"/>
                </a:lnTo>
                <a:lnTo>
                  <a:pt x="1858" y="2430"/>
                </a:lnTo>
                <a:lnTo>
                  <a:pt x="1837" y="2423"/>
                </a:lnTo>
                <a:lnTo>
                  <a:pt x="1816" y="2415"/>
                </a:lnTo>
                <a:lnTo>
                  <a:pt x="1794" y="2404"/>
                </a:lnTo>
                <a:lnTo>
                  <a:pt x="1773" y="2393"/>
                </a:lnTo>
                <a:lnTo>
                  <a:pt x="1752" y="2379"/>
                </a:lnTo>
                <a:lnTo>
                  <a:pt x="1735" y="2390"/>
                </a:lnTo>
                <a:lnTo>
                  <a:pt x="1716" y="2399"/>
                </a:lnTo>
                <a:lnTo>
                  <a:pt x="1699" y="2408"/>
                </a:lnTo>
                <a:lnTo>
                  <a:pt x="1679" y="2413"/>
                </a:lnTo>
                <a:lnTo>
                  <a:pt x="1660" y="2418"/>
                </a:lnTo>
                <a:lnTo>
                  <a:pt x="1642" y="2422"/>
                </a:lnTo>
                <a:lnTo>
                  <a:pt x="1622" y="2424"/>
                </a:lnTo>
                <a:lnTo>
                  <a:pt x="1602" y="2424"/>
                </a:lnTo>
                <a:lnTo>
                  <a:pt x="1585" y="2424"/>
                </a:lnTo>
                <a:lnTo>
                  <a:pt x="1860" y="2866"/>
                </a:lnTo>
                <a:lnTo>
                  <a:pt x="1875" y="2891"/>
                </a:lnTo>
                <a:lnTo>
                  <a:pt x="1875" y="2918"/>
                </a:lnTo>
                <a:lnTo>
                  <a:pt x="1875" y="3838"/>
                </a:lnTo>
                <a:lnTo>
                  <a:pt x="2038" y="3838"/>
                </a:lnTo>
                <a:lnTo>
                  <a:pt x="2038" y="2918"/>
                </a:lnTo>
                <a:lnTo>
                  <a:pt x="2038" y="2891"/>
                </a:lnTo>
                <a:lnTo>
                  <a:pt x="2053" y="2866"/>
                </a:lnTo>
                <a:lnTo>
                  <a:pt x="2326" y="2429"/>
                </a:lnTo>
                <a:close/>
                <a:moveTo>
                  <a:pt x="2506" y="5533"/>
                </a:moveTo>
                <a:lnTo>
                  <a:pt x="1402" y="5631"/>
                </a:lnTo>
                <a:lnTo>
                  <a:pt x="1405" y="5656"/>
                </a:lnTo>
                <a:lnTo>
                  <a:pt x="1410" y="5681"/>
                </a:lnTo>
                <a:lnTo>
                  <a:pt x="1417" y="5705"/>
                </a:lnTo>
                <a:lnTo>
                  <a:pt x="1424" y="5729"/>
                </a:lnTo>
                <a:lnTo>
                  <a:pt x="1432" y="5753"/>
                </a:lnTo>
                <a:lnTo>
                  <a:pt x="1441" y="5776"/>
                </a:lnTo>
                <a:lnTo>
                  <a:pt x="1451" y="5798"/>
                </a:lnTo>
                <a:lnTo>
                  <a:pt x="1463" y="5820"/>
                </a:lnTo>
                <a:lnTo>
                  <a:pt x="1475" y="5842"/>
                </a:lnTo>
                <a:lnTo>
                  <a:pt x="1489" y="5862"/>
                </a:lnTo>
                <a:lnTo>
                  <a:pt x="1503" y="5883"/>
                </a:lnTo>
                <a:lnTo>
                  <a:pt x="1516" y="5902"/>
                </a:lnTo>
                <a:lnTo>
                  <a:pt x="1533" y="5921"/>
                </a:lnTo>
                <a:lnTo>
                  <a:pt x="1549" y="5938"/>
                </a:lnTo>
                <a:lnTo>
                  <a:pt x="1566" y="5956"/>
                </a:lnTo>
                <a:lnTo>
                  <a:pt x="1584" y="5973"/>
                </a:lnTo>
                <a:lnTo>
                  <a:pt x="1602" y="5988"/>
                </a:lnTo>
                <a:lnTo>
                  <a:pt x="1622" y="6003"/>
                </a:lnTo>
                <a:lnTo>
                  <a:pt x="1642" y="6017"/>
                </a:lnTo>
                <a:lnTo>
                  <a:pt x="1663" y="6031"/>
                </a:lnTo>
                <a:lnTo>
                  <a:pt x="1685" y="6043"/>
                </a:lnTo>
                <a:lnTo>
                  <a:pt x="1706" y="6055"/>
                </a:lnTo>
                <a:lnTo>
                  <a:pt x="1729" y="6065"/>
                </a:lnTo>
                <a:lnTo>
                  <a:pt x="1752" y="6074"/>
                </a:lnTo>
                <a:lnTo>
                  <a:pt x="1775" y="6082"/>
                </a:lnTo>
                <a:lnTo>
                  <a:pt x="1799" y="6091"/>
                </a:lnTo>
                <a:lnTo>
                  <a:pt x="1823" y="6096"/>
                </a:lnTo>
                <a:lnTo>
                  <a:pt x="1849" y="6102"/>
                </a:lnTo>
                <a:lnTo>
                  <a:pt x="1873" y="6106"/>
                </a:lnTo>
                <a:lnTo>
                  <a:pt x="1900" y="6109"/>
                </a:lnTo>
                <a:lnTo>
                  <a:pt x="1925" y="6110"/>
                </a:lnTo>
                <a:lnTo>
                  <a:pt x="1951" y="6111"/>
                </a:lnTo>
                <a:lnTo>
                  <a:pt x="1980" y="6110"/>
                </a:lnTo>
                <a:lnTo>
                  <a:pt x="2008" y="6109"/>
                </a:lnTo>
                <a:lnTo>
                  <a:pt x="2035" y="6106"/>
                </a:lnTo>
                <a:lnTo>
                  <a:pt x="2063" y="6100"/>
                </a:lnTo>
                <a:lnTo>
                  <a:pt x="2090" y="6094"/>
                </a:lnTo>
                <a:lnTo>
                  <a:pt x="2117" y="6087"/>
                </a:lnTo>
                <a:lnTo>
                  <a:pt x="2142" y="6078"/>
                </a:lnTo>
                <a:lnTo>
                  <a:pt x="2168" y="6067"/>
                </a:lnTo>
                <a:lnTo>
                  <a:pt x="2192" y="6057"/>
                </a:lnTo>
                <a:lnTo>
                  <a:pt x="2215" y="6044"/>
                </a:lnTo>
                <a:lnTo>
                  <a:pt x="2239" y="6031"/>
                </a:lnTo>
                <a:lnTo>
                  <a:pt x="2262" y="6016"/>
                </a:lnTo>
                <a:lnTo>
                  <a:pt x="2284" y="6001"/>
                </a:lnTo>
                <a:lnTo>
                  <a:pt x="2305" y="5985"/>
                </a:lnTo>
                <a:lnTo>
                  <a:pt x="2324" y="5968"/>
                </a:lnTo>
                <a:lnTo>
                  <a:pt x="2344" y="5949"/>
                </a:lnTo>
                <a:lnTo>
                  <a:pt x="2362" y="5929"/>
                </a:lnTo>
                <a:lnTo>
                  <a:pt x="2379" y="5909"/>
                </a:lnTo>
                <a:lnTo>
                  <a:pt x="2396" y="5889"/>
                </a:lnTo>
                <a:lnTo>
                  <a:pt x="2412" y="5866"/>
                </a:lnTo>
                <a:lnTo>
                  <a:pt x="2425" y="5844"/>
                </a:lnTo>
                <a:lnTo>
                  <a:pt x="2439" y="5821"/>
                </a:lnTo>
                <a:lnTo>
                  <a:pt x="2451" y="5797"/>
                </a:lnTo>
                <a:lnTo>
                  <a:pt x="2463" y="5772"/>
                </a:lnTo>
                <a:lnTo>
                  <a:pt x="2473" y="5747"/>
                </a:lnTo>
                <a:lnTo>
                  <a:pt x="2481" y="5721"/>
                </a:lnTo>
                <a:lnTo>
                  <a:pt x="2489" y="5695"/>
                </a:lnTo>
                <a:lnTo>
                  <a:pt x="2495" y="5668"/>
                </a:lnTo>
                <a:lnTo>
                  <a:pt x="2500" y="5641"/>
                </a:lnTo>
                <a:lnTo>
                  <a:pt x="2503" y="5613"/>
                </a:lnTo>
                <a:lnTo>
                  <a:pt x="2506" y="5584"/>
                </a:lnTo>
                <a:lnTo>
                  <a:pt x="2507" y="5556"/>
                </a:lnTo>
                <a:lnTo>
                  <a:pt x="2506" y="5533"/>
                </a:lnTo>
                <a:close/>
                <a:moveTo>
                  <a:pt x="2908" y="4892"/>
                </a:moveTo>
                <a:lnTo>
                  <a:pt x="1018" y="5060"/>
                </a:lnTo>
                <a:lnTo>
                  <a:pt x="1015" y="5089"/>
                </a:lnTo>
                <a:lnTo>
                  <a:pt x="1015" y="5118"/>
                </a:lnTo>
                <a:lnTo>
                  <a:pt x="1017" y="5144"/>
                </a:lnTo>
                <a:lnTo>
                  <a:pt x="2906" y="4978"/>
                </a:lnTo>
                <a:lnTo>
                  <a:pt x="2908" y="4953"/>
                </a:lnTo>
                <a:lnTo>
                  <a:pt x="2910" y="4927"/>
                </a:lnTo>
                <a:lnTo>
                  <a:pt x="2910" y="4910"/>
                </a:lnTo>
                <a:lnTo>
                  <a:pt x="2908" y="4892"/>
                </a:lnTo>
                <a:close/>
                <a:moveTo>
                  <a:pt x="2908" y="4171"/>
                </a:moveTo>
                <a:lnTo>
                  <a:pt x="1018" y="4337"/>
                </a:lnTo>
                <a:lnTo>
                  <a:pt x="1015" y="4368"/>
                </a:lnTo>
                <a:lnTo>
                  <a:pt x="1015" y="4397"/>
                </a:lnTo>
                <a:lnTo>
                  <a:pt x="1017" y="4423"/>
                </a:lnTo>
                <a:lnTo>
                  <a:pt x="2906" y="4257"/>
                </a:lnTo>
                <a:lnTo>
                  <a:pt x="2908" y="4232"/>
                </a:lnTo>
                <a:lnTo>
                  <a:pt x="2910" y="4206"/>
                </a:lnTo>
                <a:lnTo>
                  <a:pt x="2910" y="4189"/>
                </a:lnTo>
                <a:lnTo>
                  <a:pt x="2908" y="4171"/>
                </a:lnTo>
                <a:close/>
              </a:path>
            </a:pathLst>
          </a:custGeom>
          <a:solidFill>
            <a:schemeClr val="accent1"/>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cs typeface="+mn-ea"/>
              <a:sym typeface="+mn-lt"/>
            </a:endParaRPr>
          </a:p>
        </p:txBody>
      </p:sp>
    </p:spTree>
    <p:extLst>
      <p:ext uri="{BB962C8B-B14F-4D97-AF65-F5344CB8AC3E}">
        <p14:creationId xmlns:p14="http://schemas.microsoft.com/office/powerpoint/2010/main" val="2644783398"/>
      </p:ext>
    </p:extLst>
  </p:cSld>
  <p:clrMapOvr>
    <a:masterClrMapping/>
  </p:clrMapOvr>
  <mc:AlternateContent xmlns:mc="http://schemas.openxmlformats.org/markup-compatibility/2006" xmlns:p14="http://schemas.microsoft.com/office/powerpoint/2010/main">
    <mc:Choice Requires="p14">
      <p:transition spd="slow" p14:dur="900" advClick="0" advTm="0">
        <p14:warp dir="in"/>
      </p:transition>
    </mc:Choice>
    <mc:Fallback xmlns="">
      <p:transition spd="slow" advClick="0" advTm="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AutoShape 5"/>
          <p:cNvSpPr>
            <a:spLocks noChangeArrowheads="1"/>
          </p:cNvSpPr>
          <p:nvPr/>
        </p:nvSpPr>
        <p:spPr bwMode="auto">
          <a:xfrm rot="10800000">
            <a:off x="1844240" y="3497428"/>
            <a:ext cx="3024632" cy="594341"/>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 name="connsiteX0" fmla="*/ 0 w 20550"/>
              <a:gd name="connsiteY0" fmla="*/ 611 h 21600"/>
              <a:gd name="connsiteX1" fmla="*/ 2378 w 20550"/>
              <a:gd name="connsiteY1" fmla="*/ 21600 h 21600"/>
              <a:gd name="connsiteX2" fmla="*/ 17122 w 20550"/>
              <a:gd name="connsiteY2" fmla="*/ 21600 h 21600"/>
              <a:gd name="connsiteX3" fmla="*/ 20550 w 20550"/>
              <a:gd name="connsiteY3" fmla="*/ 0 h 21600"/>
              <a:gd name="connsiteX4" fmla="*/ 0 w 20550"/>
              <a:gd name="connsiteY4" fmla="*/ 611 h 21600"/>
              <a:gd name="connsiteX0" fmla="*/ 0 w 19214"/>
              <a:gd name="connsiteY0" fmla="*/ 306 h 21295"/>
              <a:gd name="connsiteX1" fmla="*/ 2378 w 19214"/>
              <a:gd name="connsiteY1" fmla="*/ 21295 h 21295"/>
              <a:gd name="connsiteX2" fmla="*/ 17122 w 19214"/>
              <a:gd name="connsiteY2" fmla="*/ 21295 h 21295"/>
              <a:gd name="connsiteX3" fmla="*/ 19214 w 19214"/>
              <a:gd name="connsiteY3" fmla="*/ 0 h 21295"/>
              <a:gd name="connsiteX4" fmla="*/ 0 w 19214"/>
              <a:gd name="connsiteY4" fmla="*/ 306 h 21295"/>
              <a:gd name="connsiteX0" fmla="*/ 0 w 19071"/>
              <a:gd name="connsiteY0" fmla="*/ 1 h 21295"/>
              <a:gd name="connsiteX1" fmla="*/ 2235 w 19071"/>
              <a:gd name="connsiteY1" fmla="*/ 21295 h 21295"/>
              <a:gd name="connsiteX2" fmla="*/ 16979 w 19071"/>
              <a:gd name="connsiteY2" fmla="*/ 21295 h 21295"/>
              <a:gd name="connsiteX3" fmla="*/ 19071 w 19071"/>
              <a:gd name="connsiteY3" fmla="*/ 0 h 21295"/>
              <a:gd name="connsiteX4" fmla="*/ 0 w 19071"/>
              <a:gd name="connsiteY4" fmla="*/ 1 h 21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1" h="21295">
                <a:moveTo>
                  <a:pt x="0" y="1"/>
                </a:moveTo>
                <a:lnTo>
                  <a:pt x="2235" y="21295"/>
                </a:lnTo>
                <a:lnTo>
                  <a:pt x="16979" y="21295"/>
                </a:lnTo>
                <a:lnTo>
                  <a:pt x="19071" y="0"/>
                </a:lnTo>
                <a:lnTo>
                  <a:pt x="0" y="1"/>
                </a:lnTo>
                <a:close/>
              </a:path>
            </a:pathLst>
          </a:custGeom>
          <a:solidFill>
            <a:schemeClr val="tx1">
              <a:lumMod val="65000"/>
              <a:lumOff val="35000"/>
            </a:schemeClr>
          </a:solidFill>
          <a:ln>
            <a:noFill/>
          </a:ln>
          <a:extLst/>
        </p:spPr>
        <p:style>
          <a:lnRef idx="2">
            <a:schemeClr val="dk1">
              <a:shade val="50000"/>
            </a:schemeClr>
          </a:lnRef>
          <a:fillRef idx="1">
            <a:schemeClr val="dk1"/>
          </a:fillRef>
          <a:effectRef idx="0">
            <a:schemeClr val="dk1"/>
          </a:effectRef>
          <a:fontRef idx="minor">
            <a:schemeClr val="lt1"/>
          </a:fontRef>
        </p:style>
        <p:txBody>
          <a:bodyPr lIns="60926" tIns="30464" rIns="60926" bIns="30464" rtlCol="0" anchor="ctr"/>
          <a:lstStyle/>
          <a:p>
            <a:pPr algn="ctr"/>
            <a:endParaRPr lang="zh-CN" altLang="en-US" sz="1350" dirty="0"/>
          </a:p>
        </p:txBody>
      </p:sp>
      <p:sp>
        <p:nvSpPr>
          <p:cNvPr id="14" name="AutoShape 5"/>
          <p:cNvSpPr>
            <a:spLocks noChangeArrowheads="1"/>
          </p:cNvSpPr>
          <p:nvPr/>
        </p:nvSpPr>
        <p:spPr bwMode="auto">
          <a:xfrm rot="10800000">
            <a:off x="2218147" y="2782692"/>
            <a:ext cx="2276819" cy="633923"/>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chemeClr val="tx1">
              <a:lumMod val="50000"/>
              <a:lumOff val="50000"/>
            </a:schemeClr>
          </a:solidFill>
          <a:ln>
            <a:noFill/>
          </a:ln>
          <a:extLst/>
        </p:spPr>
        <p:style>
          <a:lnRef idx="2">
            <a:schemeClr val="accent6">
              <a:shade val="50000"/>
            </a:schemeClr>
          </a:lnRef>
          <a:fillRef idx="1">
            <a:schemeClr val="accent6"/>
          </a:fillRef>
          <a:effectRef idx="0">
            <a:schemeClr val="accent6"/>
          </a:effectRef>
          <a:fontRef idx="minor">
            <a:schemeClr val="lt1"/>
          </a:fontRef>
        </p:style>
        <p:txBody>
          <a:bodyPr lIns="60926" tIns="30464" rIns="60926" bIns="30464" rtlCol="0" anchor="ctr"/>
          <a:lstStyle/>
          <a:p>
            <a:pPr algn="ctr"/>
            <a:endParaRPr lang="zh-CN" altLang="en-US" sz="1350" dirty="0"/>
          </a:p>
        </p:txBody>
      </p:sp>
      <p:sp>
        <p:nvSpPr>
          <p:cNvPr id="15" name="AutoShape 3"/>
          <p:cNvSpPr>
            <a:spLocks noChangeArrowheads="1"/>
          </p:cNvSpPr>
          <p:nvPr/>
        </p:nvSpPr>
        <p:spPr bwMode="auto">
          <a:xfrm rot="10800000">
            <a:off x="2893243" y="1916641"/>
            <a:ext cx="926627" cy="256688"/>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chemeClr val="bg1">
              <a:lumMod val="65000"/>
            </a:schemeClr>
          </a:solidFill>
          <a:ln>
            <a:noFill/>
          </a:ln>
          <a:extLst/>
        </p:spPr>
        <p:style>
          <a:lnRef idx="2">
            <a:schemeClr val="accent5">
              <a:shade val="50000"/>
            </a:schemeClr>
          </a:lnRef>
          <a:fillRef idx="1">
            <a:schemeClr val="accent5"/>
          </a:fillRef>
          <a:effectRef idx="0">
            <a:schemeClr val="accent5"/>
          </a:effectRef>
          <a:fontRef idx="minor">
            <a:schemeClr val="lt1"/>
          </a:fontRef>
        </p:style>
        <p:txBody>
          <a:bodyPr lIns="60926" tIns="30464" rIns="60926" bIns="30464" rtlCol="0" anchor="ctr"/>
          <a:lstStyle/>
          <a:p>
            <a:pPr algn="ctr"/>
            <a:endParaRPr lang="zh-CN" altLang="en-US" sz="1350" dirty="0"/>
          </a:p>
        </p:txBody>
      </p:sp>
      <p:sp>
        <p:nvSpPr>
          <p:cNvPr id="16" name="AutoShape 6"/>
          <p:cNvSpPr>
            <a:spLocks noChangeArrowheads="1"/>
          </p:cNvSpPr>
          <p:nvPr/>
        </p:nvSpPr>
        <p:spPr bwMode="auto">
          <a:xfrm>
            <a:off x="3066470" y="1351705"/>
            <a:ext cx="580171" cy="490358"/>
          </a:xfrm>
          <a:prstGeom prst="triangle">
            <a:avLst>
              <a:gd name="adj" fmla="val 50000"/>
            </a:avLst>
          </a:prstGeom>
          <a:solidFill>
            <a:schemeClr val="bg1">
              <a:lumMod val="75000"/>
            </a:schemeClr>
          </a:solidFill>
          <a:ln>
            <a:noFill/>
          </a:ln>
          <a:extLst/>
        </p:spPr>
        <p:style>
          <a:lnRef idx="2">
            <a:schemeClr val="dk1">
              <a:shade val="50000"/>
            </a:schemeClr>
          </a:lnRef>
          <a:fillRef idx="1">
            <a:schemeClr val="dk1"/>
          </a:fillRef>
          <a:effectRef idx="0">
            <a:schemeClr val="dk1"/>
          </a:effectRef>
          <a:fontRef idx="minor">
            <a:schemeClr val="lt1"/>
          </a:fontRef>
        </p:style>
        <p:txBody>
          <a:bodyPr lIns="60926" tIns="30464" rIns="60926" bIns="30464" rtlCol="0" anchor="ctr"/>
          <a:lstStyle/>
          <a:p>
            <a:pPr algn="ctr"/>
            <a:endParaRPr lang="zh-CN" altLang="en-US" sz="1350" dirty="0"/>
          </a:p>
        </p:txBody>
      </p:sp>
      <p:sp>
        <p:nvSpPr>
          <p:cNvPr id="17" name="AutoShape 4"/>
          <p:cNvSpPr>
            <a:spLocks noChangeArrowheads="1"/>
          </p:cNvSpPr>
          <p:nvPr/>
        </p:nvSpPr>
        <p:spPr bwMode="auto">
          <a:xfrm rot="10800000">
            <a:off x="2616238" y="2275554"/>
            <a:ext cx="1480637" cy="412982"/>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chemeClr val="bg1">
              <a:lumMod val="50000"/>
            </a:schemeClr>
          </a:solidFill>
          <a:ln>
            <a:noFill/>
          </a:ln>
          <a:extLst/>
        </p:spPr>
        <p:style>
          <a:lnRef idx="2">
            <a:schemeClr val="dk1">
              <a:shade val="50000"/>
            </a:schemeClr>
          </a:lnRef>
          <a:fillRef idx="1">
            <a:schemeClr val="dk1"/>
          </a:fillRef>
          <a:effectRef idx="0">
            <a:schemeClr val="dk1"/>
          </a:effectRef>
          <a:fontRef idx="minor">
            <a:schemeClr val="lt1"/>
          </a:fontRef>
        </p:style>
        <p:txBody>
          <a:bodyPr lIns="60926" tIns="30464" rIns="60926" bIns="30464" rtlCol="0" anchor="ctr"/>
          <a:lstStyle/>
          <a:p>
            <a:pPr algn="ctr"/>
            <a:endParaRPr lang="zh-CN" altLang="en-US" sz="1350" dirty="0"/>
          </a:p>
        </p:txBody>
      </p:sp>
      <p:cxnSp>
        <p:nvCxnSpPr>
          <p:cNvPr id="19" name="直接连接符 18"/>
          <p:cNvCxnSpPr/>
          <p:nvPr/>
        </p:nvCxnSpPr>
        <p:spPr>
          <a:xfrm>
            <a:off x="3378483" y="1620849"/>
            <a:ext cx="2390956"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1" name="直接连接符 20"/>
          <p:cNvCxnSpPr/>
          <p:nvPr/>
        </p:nvCxnSpPr>
        <p:spPr>
          <a:xfrm>
            <a:off x="3378483" y="2483261"/>
            <a:ext cx="2390956"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23" name="直接连接符 22"/>
          <p:cNvCxnSpPr/>
          <p:nvPr/>
        </p:nvCxnSpPr>
        <p:spPr>
          <a:xfrm>
            <a:off x="3356556" y="3762171"/>
            <a:ext cx="2412882"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25" name="TextBox 24"/>
          <p:cNvSpPr txBox="1"/>
          <p:nvPr/>
        </p:nvSpPr>
        <p:spPr>
          <a:xfrm>
            <a:off x="5868144" y="3623687"/>
            <a:ext cx="2615712" cy="276967"/>
          </a:xfrm>
          <a:prstGeom prst="rect">
            <a:avLst/>
          </a:prstGeom>
          <a:noFill/>
        </p:spPr>
        <p:txBody>
          <a:bodyPr wrap="none" lIns="60926" tIns="30464" rIns="60926" bIns="30464" rtlCol="0">
            <a:spAutoFit/>
          </a:bodyPr>
          <a:lstStyle/>
          <a:p>
            <a:r>
              <a:rPr lang="zh-CN" altLang="en-US" sz="1400" dirty="0">
                <a:solidFill>
                  <a:prstClr val="black">
                    <a:lumMod val="75000"/>
                    <a:lumOff val="25000"/>
                  </a:prstClr>
                </a:solidFill>
              </a:rPr>
              <a:t>设计移动平台的</a:t>
            </a:r>
            <a:r>
              <a:rPr lang="en-US" altLang="zh-CN" sz="1400" dirty="0">
                <a:solidFill>
                  <a:prstClr val="black">
                    <a:lumMod val="75000"/>
                    <a:lumOff val="25000"/>
                  </a:prstClr>
                </a:solidFill>
              </a:rPr>
              <a:t>Cache</a:t>
            </a:r>
            <a:r>
              <a:rPr lang="zh-CN" altLang="en-US" sz="1400" dirty="0">
                <a:solidFill>
                  <a:prstClr val="black">
                    <a:lumMod val="75000"/>
                    <a:lumOff val="25000"/>
                  </a:prstClr>
                </a:solidFill>
              </a:rPr>
              <a:t>攻击方案</a:t>
            </a:r>
            <a:endParaRPr lang="en-US" altLang="zh-CN" sz="1400" dirty="0">
              <a:solidFill>
                <a:prstClr val="black">
                  <a:lumMod val="75000"/>
                  <a:lumOff val="25000"/>
                </a:prstClr>
              </a:solidFill>
            </a:endParaRPr>
          </a:p>
        </p:txBody>
      </p:sp>
      <p:sp>
        <p:nvSpPr>
          <p:cNvPr id="32" name="TextBox 31"/>
          <p:cNvSpPr txBox="1"/>
          <p:nvPr/>
        </p:nvSpPr>
        <p:spPr>
          <a:xfrm>
            <a:off x="5868144" y="2279405"/>
            <a:ext cx="2099545" cy="313900"/>
          </a:xfrm>
          <a:prstGeom prst="rect">
            <a:avLst/>
          </a:prstGeom>
          <a:noFill/>
        </p:spPr>
        <p:txBody>
          <a:bodyPr wrap="none" lIns="60926" tIns="30464" rIns="60926" bIns="30464" rtlCol="0">
            <a:spAutoFit/>
          </a:bodyPr>
          <a:lstStyle/>
          <a:p>
            <a:pPr>
              <a:lnSpc>
                <a:spcPct val="130000"/>
              </a:lnSpc>
            </a:pPr>
            <a:r>
              <a:rPr lang="zh-CN" altLang="en-US" sz="1400" dirty="0">
                <a:solidFill>
                  <a:prstClr val="black">
                    <a:lumMod val="75000"/>
                    <a:lumOff val="25000"/>
                  </a:prstClr>
                </a:solidFill>
              </a:rPr>
              <a:t>对</a:t>
            </a:r>
            <a:r>
              <a:rPr lang="en-US" altLang="zh-CN" sz="1400" dirty="0">
                <a:solidFill>
                  <a:prstClr val="black">
                    <a:lumMod val="75000"/>
                    <a:lumOff val="25000"/>
                  </a:prstClr>
                </a:solidFill>
              </a:rPr>
              <a:t>AES</a:t>
            </a:r>
            <a:r>
              <a:rPr lang="zh-CN" altLang="en-US" sz="1400" dirty="0">
                <a:solidFill>
                  <a:prstClr val="black">
                    <a:lumMod val="75000"/>
                    <a:lumOff val="25000"/>
                  </a:prstClr>
                </a:solidFill>
              </a:rPr>
              <a:t>加密算法进行攻击</a:t>
            </a:r>
            <a:endParaRPr lang="en-US" altLang="zh-CN" sz="1400" dirty="0">
              <a:solidFill>
                <a:prstClr val="black">
                  <a:lumMod val="75000"/>
                  <a:lumOff val="25000"/>
                </a:prstClr>
              </a:solidFill>
            </a:endParaRPr>
          </a:p>
        </p:txBody>
      </p:sp>
      <p:sp>
        <p:nvSpPr>
          <p:cNvPr id="40" name="TextBox 39"/>
          <p:cNvSpPr txBox="1"/>
          <p:nvPr/>
        </p:nvSpPr>
        <p:spPr>
          <a:xfrm>
            <a:off x="5868144" y="1458400"/>
            <a:ext cx="2256639" cy="276967"/>
          </a:xfrm>
          <a:prstGeom prst="rect">
            <a:avLst/>
          </a:prstGeom>
          <a:noFill/>
        </p:spPr>
        <p:txBody>
          <a:bodyPr wrap="none" lIns="60926" tIns="30464" rIns="60926" bIns="30464" rtlCol="0">
            <a:spAutoFit/>
          </a:bodyPr>
          <a:lstStyle/>
          <a:p>
            <a:r>
              <a:rPr lang="zh-CN" altLang="en-US" sz="1400" dirty="0">
                <a:solidFill>
                  <a:prstClr val="black">
                    <a:lumMod val="75000"/>
                    <a:lumOff val="25000"/>
                  </a:prstClr>
                </a:solidFill>
              </a:rPr>
              <a:t>提出预防</a:t>
            </a:r>
            <a:r>
              <a:rPr lang="en-US" altLang="zh-CN" sz="1400" dirty="0">
                <a:solidFill>
                  <a:prstClr val="black">
                    <a:lumMod val="75000"/>
                    <a:lumOff val="25000"/>
                  </a:prstClr>
                </a:solidFill>
              </a:rPr>
              <a:t>Cache</a:t>
            </a:r>
            <a:r>
              <a:rPr lang="zh-CN" altLang="en-US" sz="1400" dirty="0">
                <a:solidFill>
                  <a:prstClr val="black">
                    <a:lumMod val="75000"/>
                    <a:lumOff val="25000"/>
                  </a:prstClr>
                </a:solidFill>
              </a:rPr>
              <a:t>攻击的建议</a:t>
            </a:r>
            <a:endParaRPr lang="en-US" altLang="zh-CN" sz="1400" dirty="0">
              <a:solidFill>
                <a:prstClr val="black">
                  <a:lumMod val="75000"/>
                  <a:lumOff val="25000"/>
                </a:prstClr>
              </a:solidFill>
            </a:endParaRPr>
          </a:p>
        </p:txBody>
      </p:sp>
    </p:spTree>
    <p:extLst>
      <p:ext uri="{BB962C8B-B14F-4D97-AF65-F5344CB8AC3E}">
        <p14:creationId xmlns:p14="http://schemas.microsoft.com/office/powerpoint/2010/main" val="284617264"/>
      </p:ext>
    </p:extLst>
  </p:cSld>
  <p:clrMapOvr>
    <a:masterClrMapping/>
  </p:clrMapOvr>
  <p:transition spd="slow" advClick="0" advTm="3000">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2590961" y="2465102"/>
            <a:ext cx="3960444" cy="504056"/>
          </a:xfrm>
          <a:custGeom>
            <a:avLst/>
            <a:gdLst/>
            <a:ahLst/>
            <a:cxnLst/>
            <a:rect l="l" t="t" r="r" b="b"/>
            <a:pathLst>
              <a:path w="3960444" h="504056">
                <a:moveTo>
                  <a:pt x="2" y="0"/>
                </a:moveTo>
                <a:lnTo>
                  <a:pt x="3960440" y="0"/>
                </a:lnTo>
                <a:lnTo>
                  <a:pt x="3708414" y="252026"/>
                </a:lnTo>
                <a:lnTo>
                  <a:pt x="3960444" y="504056"/>
                </a:lnTo>
                <a:lnTo>
                  <a:pt x="0" y="504056"/>
                </a:lnTo>
                <a:lnTo>
                  <a:pt x="252029" y="25202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TextBox 24"/>
          <p:cNvSpPr txBox="1"/>
          <p:nvPr/>
        </p:nvSpPr>
        <p:spPr>
          <a:xfrm>
            <a:off x="2926230" y="2517074"/>
            <a:ext cx="3163937" cy="400110"/>
          </a:xfrm>
          <a:prstGeom prst="rect">
            <a:avLst/>
          </a:prstGeom>
          <a:noFill/>
        </p:spPr>
        <p:txBody>
          <a:bodyPr wrap="square" rtlCol="0">
            <a:spAutoFit/>
          </a:bodyPr>
          <a:lstStyle/>
          <a:p>
            <a:pPr algn="ctr"/>
            <a:r>
              <a:rPr lang="zh-CN" altLang="en-US" sz="2000" b="1" spc="300" dirty="0" smtClean="0">
                <a:solidFill>
                  <a:schemeClr val="bg1"/>
                </a:solidFill>
                <a:cs typeface="+mn-ea"/>
                <a:sym typeface="+mn-lt"/>
              </a:rPr>
              <a:t>攻击方案</a:t>
            </a:r>
            <a:endParaRPr lang="zh-CN" altLang="en-US" sz="2000" b="1" spc="300" dirty="0">
              <a:solidFill>
                <a:schemeClr val="bg1"/>
              </a:solidFill>
              <a:cs typeface="+mn-ea"/>
              <a:sym typeface="+mn-lt"/>
            </a:endParaRPr>
          </a:p>
        </p:txBody>
      </p:sp>
      <p:sp>
        <p:nvSpPr>
          <p:cNvPr id="30" name="TextBox 29"/>
          <p:cNvSpPr txBox="1"/>
          <p:nvPr/>
        </p:nvSpPr>
        <p:spPr>
          <a:xfrm>
            <a:off x="4716016" y="3222745"/>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smtClean="0">
                <a:cs typeface="+mn-ea"/>
                <a:sym typeface="+mn-lt"/>
              </a:rPr>
              <a:t>精确计时方式</a:t>
            </a:r>
            <a:endParaRPr lang="zh-CN" altLang="en-US" sz="1200" dirty="0">
              <a:cs typeface="+mn-ea"/>
              <a:sym typeface="+mn-lt"/>
            </a:endParaRPr>
          </a:p>
        </p:txBody>
      </p:sp>
      <p:sp>
        <p:nvSpPr>
          <p:cNvPr id="54" name="TextBox 53"/>
          <p:cNvSpPr txBox="1"/>
          <p:nvPr/>
        </p:nvSpPr>
        <p:spPr>
          <a:xfrm>
            <a:off x="4716016" y="3514832"/>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smtClean="0">
                <a:cs typeface="+mn-ea"/>
                <a:sym typeface="+mn-lt"/>
              </a:rPr>
              <a:t>高效驱逐策略</a:t>
            </a:r>
          </a:p>
        </p:txBody>
      </p:sp>
      <p:sp>
        <p:nvSpPr>
          <p:cNvPr id="78" name="TextBox 77"/>
          <p:cNvSpPr txBox="1"/>
          <p:nvPr/>
        </p:nvSpPr>
        <p:spPr>
          <a:xfrm>
            <a:off x="4716016" y="3806920"/>
            <a:ext cx="1728000" cy="276999"/>
          </a:xfrm>
          <a:prstGeom prst="rect">
            <a:avLst/>
          </a:prstGeom>
          <a:noFill/>
        </p:spPr>
        <p:txBody>
          <a:bodyPr wrap="square" rtlCol="0">
            <a:spAutoFit/>
          </a:bodyPr>
          <a:lstStyle/>
          <a:p>
            <a:pPr marL="171450" indent="-171450">
              <a:buFont typeface="Arial" panose="020B0604020202020204" pitchFamily="34" charset="0"/>
              <a:buChar char="•"/>
            </a:pPr>
            <a:r>
              <a:rPr lang="zh-CN" altLang="en-US" sz="1200" dirty="0" smtClean="0">
                <a:cs typeface="+mn-ea"/>
                <a:sym typeface="+mn-lt"/>
              </a:rPr>
              <a:t>有效攻击方案</a:t>
            </a:r>
            <a:endParaRPr lang="zh-CN" altLang="en-US" sz="1200" dirty="0">
              <a:cs typeface="+mn-ea"/>
              <a:sym typeface="+mn-lt"/>
            </a:endParaRPr>
          </a:p>
        </p:txBody>
      </p:sp>
      <p:sp>
        <p:nvSpPr>
          <p:cNvPr id="18" name="椭圆 11"/>
          <p:cNvSpPr/>
          <p:nvPr/>
        </p:nvSpPr>
        <p:spPr>
          <a:xfrm>
            <a:off x="4097566" y="1059583"/>
            <a:ext cx="948873" cy="1143356"/>
          </a:xfrm>
          <a:custGeom>
            <a:avLst/>
            <a:gdLst/>
            <a:ahLst/>
            <a:cxnLst/>
            <a:rect l="l" t="t" r="r" b="b"/>
            <a:pathLst>
              <a:path w="1845204" h="2223400">
                <a:moveTo>
                  <a:pt x="922602" y="0"/>
                </a:moveTo>
                <a:cubicBezTo>
                  <a:pt x="1432141" y="0"/>
                  <a:pt x="1845204" y="413063"/>
                  <a:pt x="1845204" y="922602"/>
                </a:cubicBezTo>
                <a:cubicBezTo>
                  <a:pt x="1845204" y="1147299"/>
                  <a:pt x="1764878" y="1353235"/>
                  <a:pt x="1628134" y="1510557"/>
                </a:cubicBezTo>
                <a:lnTo>
                  <a:pt x="1635445" y="1510557"/>
                </a:lnTo>
                <a:lnTo>
                  <a:pt x="1593653" y="1552349"/>
                </a:lnTo>
                <a:cubicBezTo>
                  <a:pt x="1581994" y="1568184"/>
                  <a:pt x="1568184" y="1581994"/>
                  <a:pt x="1552350" y="1593652"/>
                </a:cubicBezTo>
                <a:lnTo>
                  <a:pt x="922602" y="2223400"/>
                </a:lnTo>
                <a:lnTo>
                  <a:pt x="292852" y="1593650"/>
                </a:lnTo>
                <a:cubicBezTo>
                  <a:pt x="277019" y="1581993"/>
                  <a:pt x="263211" y="1568185"/>
                  <a:pt x="251554" y="1552352"/>
                </a:cubicBezTo>
                <a:lnTo>
                  <a:pt x="209759" y="1510557"/>
                </a:lnTo>
                <a:lnTo>
                  <a:pt x="217070" y="1510557"/>
                </a:lnTo>
                <a:cubicBezTo>
                  <a:pt x="80326" y="1353235"/>
                  <a:pt x="0" y="1147299"/>
                  <a:pt x="0" y="922602"/>
                </a:cubicBezTo>
                <a:cubicBezTo>
                  <a:pt x="0" y="413063"/>
                  <a:pt x="413063" y="0"/>
                  <a:pt x="92260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smtClean="0">
                <a:solidFill>
                  <a:schemeClr val="bg1"/>
                </a:solidFill>
                <a:latin typeface="Impact" panose="020B0806030902050204" pitchFamily="34" charset="0"/>
                <a:cs typeface="+mn-ea"/>
                <a:sym typeface="+mn-lt"/>
              </a:rPr>
              <a:t>03</a:t>
            </a:r>
            <a:endParaRPr lang="zh-CN" altLang="en-US" sz="3600" dirty="0">
              <a:solidFill>
                <a:schemeClr val="bg1"/>
              </a:solidFill>
              <a:latin typeface="Impact" panose="020B0806030902050204" pitchFamily="34" charset="0"/>
              <a:cs typeface="+mn-ea"/>
              <a:sym typeface="+mn-lt"/>
            </a:endParaRPr>
          </a:p>
        </p:txBody>
      </p:sp>
      <p:cxnSp>
        <p:nvCxnSpPr>
          <p:cNvPr id="3" name="直接连接符 2"/>
          <p:cNvCxnSpPr/>
          <p:nvPr/>
        </p:nvCxnSpPr>
        <p:spPr>
          <a:xfrm>
            <a:off x="4499992" y="3113804"/>
            <a:ext cx="0" cy="1116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KSO_Shape"/>
          <p:cNvSpPr>
            <a:spLocks/>
          </p:cNvSpPr>
          <p:nvPr/>
        </p:nvSpPr>
        <p:spPr bwMode="auto">
          <a:xfrm>
            <a:off x="3563888" y="3318765"/>
            <a:ext cx="670248" cy="669131"/>
          </a:xfrm>
          <a:custGeom>
            <a:avLst/>
            <a:gdLst>
              <a:gd name="T0" fmla="*/ 1435690 w 5147"/>
              <a:gd name="T1" fmla="*/ 1165934 h 5145"/>
              <a:gd name="T2" fmla="*/ 1462708 w 5147"/>
              <a:gd name="T3" fmla="*/ 1091584 h 5145"/>
              <a:gd name="T4" fmla="*/ 1474552 w 5147"/>
              <a:gd name="T5" fmla="*/ 867423 h 5145"/>
              <a:gd name="T6" fmla="*/ 1440131 w 5147"/>
              <a:gd name="T7" fmla="*/ 746834 h 5145"/>
              <a:gd name="T8" fmla="*/ 1367218 w 5147"/>
              <a:gd name="T9" fmla="*/ 623656 h 5145"/>
              <a:gd name="T10" fmla="*/ 1264325 w 5147"/>
              <a:gd name="T11" fmla="*/ 524892 h 5145"/>
              <a:gd name="T12" fmla="*/ 1138114 w 5147"/>
              <a:gd name="T13" fmla="*/ 456830 h 5145"/>
              <a:gd name="T14" fmla="*/ 867928 w 5147"/>
              <a:gd name="T15" fmla="*/ 429457 h 5145"/>
              <a:gd name="T16" fmla="*/ 801307 w 5147"/>
              <a:gd name="T17" fmla="*/ 444993 h 5145"/>
              <a:gd name="T18" fmla="*/ 727653 w 5147"/>
              <a:gd name="T19" fmla="*/ 472736 h 5145"/>
              <a:gd name="T20" fmla="*/ 483375 w 5147"/>
              <a:gd name="T21" fmla="*/ 707255 h 5145"/>
              <a:gd name="T22" fmla="*/ 452285 w 5147"/>
              <a:gd name="T23" fmla="*/ 779016 h 5145"/>
              <a:gd name="T24" fmla="*/ 432298 w 5147"/>
              <a:gd name="T25" fmla="*/ 855956 h 5145"/>
              <a:gd name="T26" fmla="*/ 443772 w 5147"/>
              <a:gd name="T27" fmla="*/ 1097502 h 5145"/>
              <a:gd name="T28" fmla="*/ 502251 w 5147"/>
              <a:gd name="T29" fmla="*/ 1229558 h 5145"/>
              <a:gd name="T30" fmla="*/ 593300 w 5147"/>
              <a:gd name="T31" fmla="*/ 1339419 h 5145"/>
              <a:gd name="T32" fmla="*/ 709887 w 5147"/>
              <a:gd name="T33" fmla="*/ 1421167 h 5145"/>
              <a:gd name="T34" fmla="*/ 847201 w 5147"/>
              <a:gd name="T35" fmla="*/ 1469625 h 5145"/>
              <a:gd name="T36" fmla="*/ 1070383 w 5147"/>
              <a:gd name="T37" fmla="*/ 1466665 h 5145"/>
              <a:gd name="T38" fmla="*/ 1146257 w 5147"/>
              <a:gd name="T39" fmla="*/ 1443362 h 5145"/>
              <a:gd name="T40" fmla="*/ 1846521 w 5147"/>
              <a:gd name="T41" fmla="*/ 1844706 h 5145"/>
              <a:gd name="T42" fmla="*/ 1006722 w 5147"/>
              <a:gd name="T43" fmla="*/ 527112 h 5145"/>
              <a:gd name="T44" fmla="*/ 1079636 w 5147"/>
              <a:gd name="T45" fmla="*/ 543018 h 5145"/>
              <a:gd name="T46" fmla="*/ 1146997 w 5147"/>
              <a:gd name="T47" fmla="*/ 570390 h 5145"/>
              <a:gd name="T48" fmla="*/ 1208437 w 5147"/>
              <a:gd name="T49" fmla="*/ 608860 h 5145"/>
              <a:gd name="T50" fmla="*/ 1262104 w 5147"/>
              <a:gd name="T51" fmla="*/ 656208 h 5145"/>
              <a:gd name="T52" fmla="*/ 1307259 w 5147"/>
              <a:gd name="T53" fmla="*/ 712433 h 5145"/>
              <a:gd name="T54" fmla="*/ 1342790 w 5147"/>
              <a:gd name="T55" fmla="*/ 775317 h 5145"/>
              <a:gd name="T56" fmla="*/ 1367218 w 5147"/>
              <a:gd name="T57" fmla="*/ 844858 h 5145"/>
              <a:gd name="T58" fmla="*/ 1379432 w 5147"/>
              <a:gd name="T59" fmla="*/ 918469 h 5145"/>
              <a:gd name="T60" fmla="*/ 1379432 w 5147"/>
              <a:gd name="T61" fmla="*/ 982092 h 5145"/>
              <a:gd name="T62" fmla="*/ 1368698 w 5147"/>
              <a:gd name="T63" fmla="*/ 1052004 h 5145"/>
              <a:gd name="T64" fmla="*/ 1065201 w 5147"/>
              <a:gd name="T65" fmla="*/ 734627 h 5145"/>
              <a:gd name="T66" fmla="*/ 851643 w 5147"/>
              <a:gd name="T67" fmla="*/ 535620 h 5145"/>
              <a:gd name="T68" fmla="*/ 921595 w 5147"/>
              <a:gd name="T69" fmla="*/ 524892 h 5145"/>
              <a:gd name="T70" fmla="*/ 1034851 w 5147"/>
              <a:gd name="T71" fmla="*/ 959898 h 5145"/>
              <a:gd name="T72" fmla="*/ 1010794 w 5147"/>
              <a:gd name="T73" fmla="*/ 1010205 h 5145"/>
              <a:gd name="T74" fmla="*/ 960828 w 5147"/>
              <a:gd name="T75" fmla="*/ 1033879 h 5145"/>
              <a:gd name="T76" fmla="*/ 912712 w 5147"/>
              <a:gd name="T77" fmla="*/ 1024631 h 5145"/>
              <a:gd name="T78" fmla="*/ 876071 w 5147"/>
              <a:gd name="T79" fmla="*/ 983942 h 5145"/>
              <a:gd name="T80" fmla="*/ 870889 w 5147"/>
              <a:gd name="T81" fmla="*/ 934745 h 5145"/>
              <a:gd name="T82" fmla="*/ 899758 w 5147"/>
              <a:gd name="T83" fmla="*/ 887397 h 5145"/>
              <a:gd name="T84" fmla="*/ 952315 w 5147"/>
              <a:gd name="T85" fmla="*/ 868532 h 5145"/>
              <a:gd name="T86" fmla="*/ 998950 w 5147"/>
              <a:gd name="T87" fmla="*/ 882958 h 5145"/>
              <a:gd name="T88" fmla="*/ 1031520 w 5147"/>
              <a:gd name="T89" fmla="*/ 926977 h 5145"/>
              <a:gd name="T90" fmla="*/ 941582 w 5147"/>
              <a:gd name="T91" fmla="*/ 1379368 h 5145"/>
              <a:gd name="T92" fmla="*/ 866077 w 5147"/>
              <a:gd name="T93" fmla="*/ 1370861 h 5145"/>
              <a:gd name="T94" fmla="*/ 795755 w 5147"/>
              <a:gd name="T95" fmla="*/ 1349776 h 5145"/>
              <a:gd name="T96" fmla="*/ 730244 w 5147"/>
              <a:gd name="T97" fmla="*/ 1317225 h 5145"/>
              <a:gd name="T98" fmla="*/ 672135 w 5147"/>
              <a:gd name="T99" fmla="*/ 1275056 h 5145"/>
              <a:gd name="T100" fmla="*/ 622169 w 5147"/>
              <a:gd name="T101" fmla="*/ 1223269 h 5145"/>
              <a:gd name="T102" fmla="*/ 581086 w 5147"/>
              <a:gd name="T103" fmla="*/ 1164085 h 5145"/>
              <a:gd name="T104" fmla="*/ 549996 w 5147"/>
              <a:gd name="T105" fmla="*/ 1098242 h 5145"/>
              <a:gd name="T106" fmla="*/ 530750 w 5147"/>
              <a:gd name="T107" fmla="*/ 1027221 h 5145"/>
              <a:gd name="T108" fmla="*/ 524088 w 5147"/>
              <a:gd name="T109" fmla="*/ 951391 h 5145"/>
              <a:gd name="T110" fmla="*/ 528529 w 5147"/>
              <a:gd name="T111" fmla="*/ 890357 h 5145"/>
              <a:gd name="T112" fmla="*/ 544074 w 5147"/>
              <a:gd name="T113" fmla="*/ 822664 h 5145"/>
              <a:gd name="T114" fmla="*/ 1090739 w 5147"/>
              <a:gd name="T115" fmla="*/ 1356434 h 5145"/>
              <a:gd name="T116" fmla="*/ 1023378 w 5147"/>
              <a:gd name="T117" fmla="*/ 1373450 h 5145"/>
              <a:gd name="T118" fmla="*/ 952315 w 5147"/>
              <a:gd name="T119" fmla="*/ 1379368 h 514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147" h="5145">
                <a:moveTo>
                  <a:pt x="4989" y="4987"/>
                </a:moveTo>
                <a:lnTo>
                  <a:pt x="3826" y="3260"/>
                </a:lnTo>
                <a:lnTo>
                  <a:pt x="3841" y="3233"/>
                </a:lnTo>
                <a:lnTo>
                  <a:pt x="3854" y="3207"/>
                </a:lnTo>
                <a:lnTo>
                  <a:pt x="3867" y="3179"/>
                </a:lnTo>
                <a:lnTo>
                  <a:pt x="3879" y="3152"/>
                </a:lnTo>
                <a:lnTo>
                  <a:pt x="3892" y="3124"/>
                </a:lnTo>
                <a:lnTo>
                  <a:pt x="3903" y="3096"/>
                </a:lnTo>
                <a:lnTo>
                  <a:pt x="3914" y="3067"/>
                </a:lnTo>
                <a:lnTo>
                  <a:pt x="3924" y="3038"/>
                </a:lnTo>
                <a:lnTo>
                  <a:pt x="3934" y="3010"/>
                </a:lnTo>
                <a:lnTo>
                  <a:pt x="3944" y="2980"/>
                </a:lnTo>
                <a:lnTo>
                  <a:pt x="3952" y="2951"/>
                </a:lnTo>
                <a:lnTo>
                  <a:pt x="3959" y="2921"/>
                </a:lnTo>
                <a:lnTo>
                  <a:pt x="3967" y="2891"/>
                </a:lnTo>
                <a:lnTo>
                  <a:pt x="3973" y="2861"/>
                </a:lnTo>
                <a:lnTo>
                  <a:pt x="3979" y="2831"/>
                </a:lnTo>
                <a:lnTo>
                  <a:pt x="3984" y="2800"/>
                </a:lnTo>
                <a:lnTo>
                  <a:pt x="5147" y="2572"/>
                </a:lnTo>
                <a:lnTo>
                  <a:pt x="3984" y="2345"/>
                </a:lnTo>
                <a:lnTo>
                  <a:pt x="3974" y="2289"/>
                </a:lnTo>
                <a:lnTo>
                  <a:pt x="3962" y="2233"/>
                </a:lnTo>
                <a:lnTo>
                  <a:pt x="3947" y="2178"/>
                </a:lnTo>
                <a:lnTo>
                  <a:pt x="3930" y="2124"/>
                </a:lnTo>
                <a:lnTo>
                  <a:pt x="3912" y="2071"/>
                </a:lnTo>
                <a:lnTo>
                  <a:pt x="3891" y="2019"/>
                </a:lnTo>
                <a:lnTo>
                  <a:pt x="3868" y="1968"/>
                </a:lnTo>
                <a:lnTo>
                  <a:pt x="3844" y="1918"/>
                </a:lnTo>
                <a:lnTo>
                  <a:pt x="3817" y="1869"/>
                </a:lnTo>
                <a:lnTo>
                  <a:pt x="3789" y="1821"/>
                </a:lnTo>
                <a:lnTo>
                  <a:pt x="3759" y="1774"/>
                </a:lnTo>
                <a:lnTo>
                  <a:pt x="3728" y="1730"/>
                </a:lnTo>
                <a:lnTo>
                  <a:pt x="3694" y="1686"/>
                </a:lnTo>
                <a:lnTo>
                  <a:pt x="3658" y="1643"/>
                </a:lnTo>
                <a:lnTo>
                  <a:pt x="3622" y="1601"/>
                </a:lnTo>
                <a:lnTo>
                  <a:pt x="3584" y="1562"/>
                </a:lnTo>
                <a:lnTo>
                  <a:pt x="3544" y="1524"/>
                </a:lnTo>
                <a:lnTo>
                  <a:pt x="3502" y="1487"/>
                </a:lnTo>
                <a:lnTo>
                  <a:pt x="3461" y="1452"/>
                </a:lnTo>
                <a:lnTo>
                  <a:pt x="3416" y="1419"/>
                </a:lnTo>
                <a:lnTo>
                  <a:pt x="3371" y="1386"/>
                </a:lnTo>
                <a:lnTo>
                  <a:pt x="3324" y="1357"/>
                </a:lnTo>
                <a:lnTo>
                  <a:pt x="3277" y="1328"/>
                </a:lnTo>
                <a:lnTo>
                  <a:pt x="3228" y="1302"/>
                </a:lnTo>
                <a:lnTo>
                  <a:pt x="3178" y="1277"/>
                </a:lnTo>
                <a:lnTo>
                  <a:pt x="3127" y="1255"/>
                </a:lnTo>
                <a:lnTo>
                  <a:pt x="3075" y="1235"/>
                </a:lnTo>
                <a:lnTo>
                  <a:pt x="3022" y="1215"/>
                </a:lnTo>
                <a:lnTo>
                  <a:pt x="2968" y="1199"/>
                </a:lnTo>
                <a:lnTo>
                  <a:pt x="2913" y="1185"/>
                </a:lnTo>
                <a:lnTo>
                  <a:pt x="2858" y="1171"/>
                </a:lnTo>
                <a:lnTo>
                  <a:pt x="2801" y="1161"/>
                </a:lnTo>
                <a:lnTo>
                  <a:pt x="2573" y="0"/>
                </a:lnTo>
                <a:lnTo>
                  <a:pt x="2345" y="1161"/>
                </a:lnTo>
                <a:lnTo>
                  <a:pt x="2315" y="1166"/>
                </a:lnTo>
                <a:lnTo>
                  <a:pt x="2284" y="1172"/>
                </a:lnTo>
                <a:lnTo>
                  <a:pt x="2255" y="1180"/>
                </a:lnTo>
                <a:lnTo>
                  <a:pt x="2224" y="1187"/>
                </a:lnTo>
                <a:lnTo>
                  <a:pt x="2194" y="1194"/>
                </a:lnTo>
                <a:lnTo>
                  <a:pt x="2165" y="1203"/>
                </a:lnTo>
                <a:lnTo>
                  <a:pt x="2135" y="1212"/>
                </a:lnTo>
                <a:lnTo>
                  <a:pt x="2107" y="1221"/>
                </a:lnTo>
                <a:lnTo>
                  <a:pt x="2078" y="1232"/>
                </a:lnTo>
                <a:lnTo>
                  <a:pt x="2050" y="1243"/>
                </a:lnTo>
                <a:lnTo>
                  <a:pt x="2021" y="1254"/>
                </a:lnTo>
                <a:lnTo>
                  <a:pt x="1994" y="1266"/>
                </a:lnTo>
                <a:lnTo>
                  <a:pt x="1966" y="1278"/>
                </a:lnTo>
                <a:lnTo>
                  <a:pt x="1939" y="1292"/>
                </a:lnTo>
                <a:lnTo>
                  <a:pt x="1912" y="1305"/>
                </a:lnTo>
                <a:lnTo>
                  <a:pt x="1886" y="1319"/>
                </a:lnTo>
                <a:lnTo>
                  <a:pt x="158" y="157"/>
                </a:lnTo>
                <a:lnTo>
                  <a:pt x="1320" y="1885"/>
                </a:lnTo>
                <a:lnTo>
                  <a:pt x="1306" y="1912"/>
                </a:lnTo>
                <a:lnTo>
                  <a:pt x="1292" y="1938"/>
                </a:lnTo>
                <a:lnTo>
                  <a:pt x="1279" y="1966"/>
                </a:lnTo>
                <a:lnTo>
                  <a:pt x="1266" y="1993"/>
                </a:lnTo>
                <a:lnTo>
                  <a:pt x="1254" y="2021"/>
                </a:lnTo>
                <a:lnTo>
                  <a:pt x="1243" y="2049"/>
                </a:lnTo>
                <a:lnTo>
                  <a:pt x="1232" y="2077"/>
                </a:lnTo>
                <a:lnTo>
                  <a:pt x="1222" y="2106"/>
                </a:lnTo>
                <a:lnTo>
                  <a:pt x="1212" y="2135"/>
                </a:lnTo>
                <a:lnTo>
                  <a:pt x="1203" y="2165"/>
                </a:lnTo>
                <a:lnTo>
                  <a:pt x="1195" y="2194"/>
                </a:lnTo>
                <a:lnTo>
                  <a:pt x="1187" y="2224"/>
                </a:lnTo>
                <a:lnTo>
                  <a:pt x="1180" y="2253"/>
                </a:lnTo>
                <a:lnTo>
                  <a:pt x="1174" y="2284"/>
                </a:lnTo>
                <a:lnTo>
                  <a:pt x="1168" y="2314"/>
                </a:lnTo>
                <a:lnTo>
                  <a:pt x="1162" y="2345"/>
                </a:lnTo>
                <a:lnTo>
                  <a:pt x="0" y="2572"/>
                </a:lnTo>
                <a:lnTo>
                  <a:pt x="1162" y="2800"/>
                </a:lnTo>
                <a:lnTo>
                  <a:pt x="1173" y="2856"/>
                </a:lnTo>
                <a:lnTo>
                  <a:pt x="1185" y="2912"/>
                </a:lnTo>
                <a:lnTo>
                  <a:pt x="1199" y="2967"/>
                </a:lnTo>
                <a:lnTo>
                  <a:pt x="1216" y="3021"/>
                </a:lnTo>
                <a:lnTo>
                  <a:pt x="1235" y="3074"/>
                </a:lnTo>
                <a:lnTo>
                  <a:pt x="1255" y="3126"/>
                </a:lnTo>
                <a:lnTo>
                  <a:pt x="1278" y="3177"/>
                </a:lnTo>
                <a:lnTo>
                  <a:pt x="1303" y="3227"/>
                </a:lnTo>
                <a:lnTo>
                  <a:pt x="1330" y="3276"/>
                </a:lnTo>
                <a:lnTo>
                  <a:pt x="1357" y="3324"/>
                </a:lnTo>
                <a:lnTo>
                  <a:pt x="1388" y="3371"/>
                </a:lnTo>
                <a:lnTo>
                  <a:pt x="1419" y="3415"/>
                </a:lnTo>
                <a:lnTo>
                  <a:pt x="1453" y="3459"/>
                </a:lnTo>
                <a:lnTo>
                  <a:pt x="1487" y="3502"/>
                </a:lnTo>
                <a:lnTo>
                  <a:pt x="1524" y="3543"/>
                </a:lnTo>
                <a:lnTo>
                  <a:pt x="1563" y="3582"/>
                </a:lnTo>
                <a:lnTo>
                  <a:pt x="1603" y="3621"/>
                </a:lnTo>
                <a:lnTo>
                  <a:pt x="1643" y="3658"/>
                </a:lnTo>
                <a:lnTo>
                  <a:pt x="1686" y="3692"/>
                </a:lnTo>
                <a:lnTo>
                  <a:pt x="1730" y="3726"/>
                </a:lnTo>
                <a:lnTo>
                  <a:pt x="1775" y="3758"/>
                </a:lnTo>
                <a:lnTo>
                  <a:pt x="1822" y="3788"/>
                </a:lnTo>
                <a:lnTo>
                  <a:pt x="1869" y="3816"/>
                </a:lnTo>
                <a:lnTo>
                  <a:pt x="1918" y="3842"/>
                </a:lnTo>
                <a:lnTo>
                  <a:pt x="1968" y="3868"/>
                </a:lnTo>
                <a:lnTo>
                  <a:pt x="2019" y="3890"/>
                </a:lnTo>
                <a:lnTo>
                  <a:pt x="2071" y="3910"/>
                </a:lnTo>
                <a:lnTo>
                  <a:pt x="2124" y="3930"/>
                </a:lnTo>
                <a:lnTo>
                  <a:pt x="2178" y="3946"/>
                </a:lnTo>
                <a:lnTo>
                  <a:pt x="2233" y="3960"/>
                </a:lnTo>
                <a:lnTo>
                  <a:pt x="2289" y="3973"/>
                </a:lnTo>
                <a:lnTo>
                  <a:pt x="2345" y="3983"/>
                </a:lnTo>
                <a:lnTo>
                  <a:pt x="2573" y="5145"/>
                </a:lnTo>
                <a:lnTo>
                  <a:pt x="2801" y="3983"/>
                </a:lnTo>
                <a:lnTo>
                  <a:pt x="2831" y="3978"/>
                </a:lnTo>
                <a:lnTo>
                  <a:pt x="2862" y="3972"/>
                </a:lnTo>
                <a:lnTo>
                  <a:pt x="2892" y="3965"/>
                </a:lnTo>
                <a:lnTo>
                  <a:pt x="2922" y="3958"/>
                </a:lnTo>
                <a:lnTo>
                  <a:pt x="2951" y="3950"/>
                </a:lnTo>
                <a:lnTo>
                  <a:pt x="2981" y="3942"/>
                </a:lnTo>
                <a:lnTo>
                  <a:pt x="3010" y="3933"/>
                </a:lnTo>
                <a:lnTo>
                  <a:pt x="3039" y="3924"/>
                </a:lnTo>
                <a:lnTo>
                  <a:pt x="3068" y="3913"/>
                </a:lnTo>
                <a:lnTo>
                  <a:pt x="3097" y="3902"/>
                </a:lnTo>
                <a:lnTo>
                  <a:pt x="3124" y="3891"/>
                </a:lnTo>
                <a:lnTo>
                  <a:pt x="3152" y="3879"/>
                </a:lnTo>
                <a:lnTo>
                  <a:pt x="3180" y="3867"/>
                </a:lnTo>
                <a:lnTo>
                  <a:pt x="3207" y="3853"/>
                </a:lnTo>
                <a:lnTo>
                  <a:pt x="3233" y="3839"/>
                </a:lnTo>
                <a:lnTo>
                  <a:pt x="3260" y="3826"/>
                </a:lnTo>
                <a:lnTo>
                  <a:pt x="4989" y="4987"/>
                </a:lnTo>
                <a:close/>
                <a:moveTo>
                  <a:pt x="2573" y="1416"/>
                </a:moveTo>
                <a:lnTo>
                  <a:pt x="2573" y="1416"/>
                </a:lnTo>
                <a:lnTo>
                  <a:pt x="2603" y="1416"/>
                </a:lnTo>
                <a:lnTo>
                  <a:pt x="2632" y="1417"/>
                </a:lnTo>
                <a:lnTo>
                  <a:pt x="2662" y="1419"/>
                </a:lnTo>
                <a:lnTo>
                  <a:pt x="2692" y="1422"/>
                </a:lnTo>
                <a:lnTo>
                  <a:pt x="2720" y="1425"/>
                </a:lnTo>
                <a:lnTo>
                  <a:pt x="2750" y="1429"/>
                </a:lnTo>
                <a:lnTo>
                  <a:pt x="2778" y="1433"/>
                </a:lnTo>
                <a:lnTo>
                  <a:pt x="2806" y="1439"/>
                </a:lnTo>
                <a:lnTo>
                  <a:pt x="2834" y="1445"/>
                </a:lnTo>
                <a:lnTo>
                  <a:pt x="2862" y="1452"/>
                </a:lnTo>
                <a:lnTo>
                  <a:pt x="2889" y="1460"/>
                </a:lnTo>
                <a:lnTo>
                  <a:pt x="2917" y="1468"/>
                </a:lnTo>
                <a:lnTo>
                  <a:pt x="2944" y="1476"/>
                </a:lnTo>
                <a:lnTo>
                  <a:pt x="2971" y="1486"/>
                </a:lnTo>
                <a:lnTo>
                  <a:pt x="2997" y="1496"/>
                </a:lnTo>
                <a:lnTo>
                  <a:pt x="3023" y="1507"/>
                </a:lnTo>
                <a:lnTo>
                  <a:pt x="3049" y="1518"/>
                </a:lnTo>
                <a:lnTo>
                  <a:pt x="3075" y="1530"/>
                </a:lnTo>
                <a:lnTo>
                  <a:pt x="3099" y="1542"/>
                </a:lnTo>
                <a:lnTo>
                  <a:pt x="3124" y="1555"/>
                </a:lnTo>
                <a:lnTo>
                  <a:pt x="3149" y="1569"/>
                </a:lnTo>
                <a:lnTo>
                  <a:pt x="3172" y="1583"/>
                </a:lnTo>
                <a:lnTo>
                  <a:pt x="3196" y="1598"/>
                </a:lnTo>
                <a:lnTo>
                  <a:pt x="3219" y="1613"/>
                </a:lnTo>
                <a:lnTo>
                  <a:pt x="3243" y="1629"/>
                </a:lnTo>
                <a:lnTo>
                  <a:pt x="3265" y="1646"/>
                </a:lnTo>
                <a:lnTo>
                  <a:pt x="3287" y="1662"/>
                </a:lnTo>
                <a:lnTo>
                  <a:pt x="3309" y="1680"/>
                </a:lnTo>
                <a:lnTo>
                  <a:pt x="3330" y="1698"/>
                </a:lnTo>
                <a:lnTo>
                  <a:pt x="3351" y="1716"/>
                </a:lnTo>
                <a:lnTo>
                  <a:pt x="3371" y="1736"/>
                </a:lnTo>
                <a:lnTo>
                  <a:pt x="3390" y="1755"/>
                </a:lnTo>
                <a:lnTo>
                  <a:pt x="3410" y="1774"/>
                </a:lnTo>
                <a:lnTo>
                  <a:pt x="3429" y="1795"/>
                </a:lnTo>
                <a:lnTo>
                  <a:pt x="3447" y="1816"/>
                </a:lnTo>
                <a:lnTo>
                  <a:pt x="3466" y="1837"/>
                </a:lnTo>
                <a:lnTo>
                  <a:pt x="3483" y="1859"/>
                </a:lnTo>
                <a:lnTo>
                  <a:pt x="3500" y="1880"/>
                </a:lnTo>
                <a:lnTo>
                  <a:pt x="3517" y="1903"/>
                </a:lnTo>
                <a:lnTo>
                  <a:pt x="3532" y="1926"/>
                </a:lnTo>
                <a:lnTo>
                  <a:pt x="3547" y="1950"/>
                </a:lnTo>
                <a:lnTo>
                  <a:pt x="3563" y="1973"/>
                </a:lnTo>
                <a:lnTo>
                  <a:pt x="3577" y="1996"/>
                </a:lnTo>
                <a:lnTo>
                  <a:pt x="3590" y="2021"/>
                </a:lnTo>
                <a:lnTo>
                  <a:pt x="3603" y="2046"/>
                </a:lnTo>
                <a:lnTo>
                  <a:pt x="3616" y="2071"/>
                </a:lnTo>
                <a:lnTo>
                  <a:pt x="3628" y="2096"/>
                </a:lnTo>
                <a:lnTo>
                  <a:pt x="3639" y="2123"/>
                </a:lnTo>
                <a:lnTo>
                  <a:pt x="3650" y="2148"/>
                </a:lnTo>
                <a:lnTo>
                  <a:pt x="3659" y="2175"/>
                </a:lnTo>
                <a:lnTo>
                  <a:pt x="3669" y="2201"/>
                </a:lnTo>
                <a:lnTo>
                  <a:pt x="3678" y="2229"/>
                </a:lnTo>
                <a:lnTo>
                  <a:pt x="3686" y="2256"/>
                </a:lnTo>
                <a:lnTo>
                  <a:pt x="3694" y="2284"/>
                </a:lnTo>
                <a:lnTo>
                  <a:pt x="3700" y="2311"/>
                </a:lnTo>
                <a:lnTo>
                  <a:pt x="3706" y="2340"/>
                </a:lnTo>
                <a:lnTo>
                  <a:pt x="3712" y="2368"/>
                </a:lnTo>
                <a:lnTo>
                  <a:pt x="3716" y="2397"/>
                </a:lnTo>
                <a:lnTo>
                  <a:pt x="3720" y="2425"/>
                </a:lnTo>
                <a:lnTo>
                  <a:pt x="3725" y="2454"/>
                </a:lnTo>
                <a:lnTo>
                  <a:pt x="3727" y="2483"/>
                </a:lnTo>
                <a:lnTo>
                  <a:pt x="3729" y="2513"/>
                </a:lnTo>
                <a:lnTo>
                  <a:pt x="3730" y="2542"/>
                </a:lnTo>
                <a:lnTo>
                  <a:pt x="3730" y="2572"/>
                </a:lnTo>
                <a:lnTo>
                  <a:pt x="3730" y="2600"/>
                </a:lnTo>
                <a:lnTo>
                  <a:pt x="3729" y="2628"/>
                </a:lnTo>
                <a:lnTo>
                  <a:pt x="3727" y="2655"/>
                </a:lnTo>
                <a:lnTo>
                  <a:pt x="3725" y="2683"/>
                </a:lnTo>
                <a:lnTo>
                  <a:pt x="3721" y="2711"/>
                </a:lnTo>
                <a:lnTo>
                  <a:pt x="3718" y="2738"/>
                </a:lnTo>
                <a:lnTo>
                  <a:pt x="3714" y="2764"/>
                </a:lnTo>
                <a:lnTo>
                  <a:pt x="3709" y="2791"/>
                </a:lnTo>
                <a:lnTo>
                  <a:pt x="3704" y="2817"/>
                </a:lnTo>
                <a:lnTo>
                  <a:pt x="3698" y="2844"/>
                </a:lnTo>
                <a:lnTo>
                  <a:pt x="3691" y="2870"/>
                </a:lnTo>
                <a:lnTo>
                  <a:pt x="3684" y="2896"/>
                </a:lnTo>
                <a:lnTo>
                  <a:pt x="3676" y="2921"/>
                </a:lnTo>
                <a:lnTo>
                  <a:pt x="3667" y="2947"/>
                </a:lnTo>
                <a:lnTo>
                  <a:pt x="3649" y="2997"/>
                </a:lnTo>
                <a:lnTo>
                  <a:pt x="3159" y="2268"/>
                </a:lnTo>
                <a:lnTo>
                  <a:pt x="2878" y="1986"/>
                </a:lnTo>
                <a:lnTo>
                  <a:pt x="2149" y="1496"/>
                </a:lnTo>
                <a:lnTo>
                  <a:pt x="2198" y="1478"/>
                </a:lnTo>
                <a:lnTo>
                  <a:pt x="2224" y="1470"/>
                </a:lnTo>
                <a:lnTo>
                  <a:pt x="2249" y="1462"/>
                </a:lnTo>
                <a:lnTo>
                  <a:pt x="2276" y="1455"/>
                </a:lnTo>
                <a:lnTo>
                  <a:pt x="2301" y="1448"/>
                </a:lnTo>
                <a:lnTo>
                  <a:pt x="2328" y="1442"/>
                </a:lnTo>
                <a:lnTo>
                  <a:pt x="2354" y="1436"/>
                </a:lnTo>
                <a:lnTo>
                  <a:pt x="2381" y="1431"/>
                </a:lnTo>
                <a:lnTo>
                  <a:pt x="2407" y="1427"/>
                </a:lnTo>
                <a:lnTo>
                  <a:pt x="2435" y="1424"/>
                </a:lnTo>
                <a:lnTo>
                  <a:pt x="2462" y="1421"/>
                </a:lnTo>
                <a:lnTo>
                  <a:pt x="2490" y="1419"/>
                </a:lnTo>
                <a:lnTo>
                  <a:pt x="2517" y="1417"/>
                </a:lnTo>
                <a:lnTo>
                  <a:pt x="2545" y="1416"/>
                </a:lnTo>
                <a:lnTo>
                  <a:pt x="2573" y="1416"/>
                </a:lnTo>
                <a:close/>
                <a:moveTo>
                  <a:pt x="2797" y="2572"/>
                </a:moveTo>
                <a:lnTo>
                  <a:pt x="2797" y="2572"/>
                </a:lnTo>
                <a:lnTo>
                  <a:pt x="2796" y="2595"/>
                </a:lnTo>
                <a:lnTo>
                  <a:pt x="2792" y="2618"/>
                </a:lnTo>
                <a:lnTo>
                  <a:pt x="2787" y="2639"/>
                </a:lnTo>
                <a:lnTo>
                  <a:pt x="2780" y="2660"/>
                </a:lnTo>
                <a:lnTo>
                  <a:pt x="2770" y="2679"/>
                </a:lnTo>
                <a:lnTo>
                  <a:pt x="2759" y="2698"/>
                </a:lnTo>
                <a:lnTo>
                  <a:pt x="2747" y="2715"/>
                </a:lnTo>
                <a:lnTo>
                  <a:pt x="2731" y="2731"/>
                </a:lnTo>
                <a:lnTo>
                  <a:pt x="2716" y="2745"/>
                </a:lnTo>
                <a:lnTo>
                  <a:pt x="2699" y="2758"/>
                </a:lnTo>
                <a:lnTo>
                  <a:pt x="2680" y="2770"/>
                </a:lnTo>
                <a:lnTo>
                  <a:pt x="2660" y="2779"/>
                </a:lnTo>
                <a:lnTo>
                  <a:pt x="2640" y="2787"/>
                </a:lnTo>
                <a:lnTo>
                  <a:pt x="2618" y="2792"/>
                </a:lnTo>
                <a:lnTo>
                  <a:pt x="2596" y="2795"/>
                </a:lnTo>
                <a:lnTo>
                  <a:pt x="2573" y="2797"/>
                </a:lnTo>
                <a:lnTo>
                  <a:pt x="2550" y="2795"/>
                </a:lnTo>
                <a:lnTo>
                  <a:pt x="2528" y="2792"/>
                </a:lnTo>
                <a:lnTo>
                  <a:pt x="2506" y="2787"/>
                </a:lnTo>
                <a:lnTo>
                  <a:pt x="2486" y="2779"/>
                </a:lnTo>
                <a:lnTo>
                  <a:pt x="2466" y="2770"/>
                </a:lnTo>
                <a:lnTo>
                  <a:pt x="2448" y="2758"/>
                </a:lnTo>
                <a:lnTo>
                  <a:pt x="2431" y="2745"/>
                </a:lnTo>
                <a:lnTo>
                  <a:pt x="2414" y="2731"/>
                </a:lnTo>
                <a:lnTo>
                  <a:pt x="2400" y="2715"/>
                </a:lnTo>
                <a:lnTo>
                  <a:pt x="2387" y="2698"/>
                </a:lnTo>
                <a:lnTo>
                  <a:pt x="2376" y="2679"/>
                </a:lnTo>
                <a:lnTo>
                  <a:pt x="2367" y="2660"/>
                </a:lnTo>
                <a:lnTo>
                  <a:pt x="2358" y="2639"/>
                </a:lnTo>
                <a:lnTo>
                  <a:pt x="2353" y="2618"/>
                </a:lnTo>
                <a:lnTo>
                  <a:pt x="2350" y="2595"/>
                </a:lnTo>
                <a:lnTo>
                  <a:pt x="2348" y="2572"/>
                </a:lnTo>
                <a:lnTo>
                  <a:pt x="2350" y="2550"/>
                </a:lnTo>
                <a:lnTo>
                  <a:pt x="2353" y="2527"/>
                </a:lnTo>
                <a:lnTo>
                  <a:pt x="2358" y="2506"/>
                </a:lnTo>
                <a:lnTo>
                  <a:pt x="2367" y="2485"/>
                </a:lnTo>
                <a:lnTo>
                  <a:pt x="2376" y="2465"/>
                </a:lnTo>
                <a:lnTo>
                  <a:pt x="2387" y="2447"/>
                </a:lnTo>
                <a:lnTo>
                  <a:pt x="2400" y="2429"/>
                </a:lnTo>
                <a:lnTo>
                  <a:pt x="2414" y="2414"/>
                </a:lnTo>
                <a:lnTo>
                  <a:pt x="2431" y="2399"/>
                </a:lnTo>
                <a:lnTo>
                  <a:pt x="2448" y="2387"/>
                </a:lnTo>
                <a:lnTo>
                  <a:pt x="2466" y="2375"/>
                </a:lnTo>
                <a:lnTo>
                  <a:pt x="2486" y="2365"/>
                </a:lnTo>
                <a:lnTo>
                  <a:pt x="2506" y="2358"/>
                </a:lnTo>
                <a:lnTo>
                  <a:pt x="2528" y="2353"/>
                </a:lnTo>
                <a:lnTo>
                  <a:pt x="2550" y="2349"/>
                </a:lnTo>
                <a:lnTo>
                  <a:pt x="2573" y="2348"/>
                </a:lnTo>
                <a:lnTo>
                  <a:pt x="2596" y="2349"/>
                </a:lnTo>
                <a:lnTo>
                  <a:pt x="2618" y="2353"/>
                </a:lnTo>
                <a:lnTo>
                  <a:pt x="2640" y="2358"/>
                </a:lnTo>
                <a:lnTo>
                  <a:pt x="2660" y="2365"/>
                </a:lnTo>
                <a:lnTo>
                  <a:pt x="2680" y="2375"/>
                </a:lnTo>
                <a:lnTo>
                  <a:pt x="2699" y="2387"/>
                </a:lnTo>
                <a:lnTo>
                  <a:pt x="2716" y="2399"/>
                </a:lnTo>
                <a:lnTo>
                  <a:pt x="2731" y="2414"/>
                </a:lnTo>
                <a:lnTo>
                  <a:pt x="2747" y="2429"/>
                </a:lnTo>
                <a:lnTo>
                  <a:pt x="2759" y="2447"/>
                </a:lnTo>
                <a:lnTo>
                  <a:pt x="2770" y="2465"/>
                </a:lnTo>
                <a:lnTo>
                  <a:pt x="2780" y="2485"/>
                </a:lnTo>
                <a:lnTo>
                  <a:pt x="2787" y="2506"/>
                </a:lnTo>
                <a:lnTo>
                  <a:pt x="2792" y="2527"/>
                </a:lnTo>
                <a:lnTo>
                  <a:pt x="2796" y="2550"/>
                </a:lnTo>
                <a:lnTo>
                  <a:pt x="2797" y="2572"/>
                </a:lnTo>
                <a:close/>
                <a:moveTo>
                  <a:pt x="2573" y="3729"/>
                </a:moveTo>
                <a:lnTo>
                  <a:pt x="2573" y="3729"/>
                </a:lnTo>
                <a:lnTo>
                  <a:pt x="2544" y="3729"/>
                </a:lnTo>
                <a:lnTo>
                  <a:pt x="2513" y="3728"/>
                </a:lnTo>
                <a:lnTo>
                  <a:pt x="2485" y="3726"/>
                </a:lnTo>
                <a:lnTo>
                  <a:pt x="2455" y="3723"/>
                </a:lnTo>
                <a:lnTo>
                  <a:pt x="2426" y="3720"/>
                </a:lnTo>
                <a:lnTo>
                  <a:pt x="2397" y="3716"/>
                </a:lnTo>
                <a:lnTo>
                  <a:pt x="2369" y="3711"/>
                </a:lnTo>
                <a:lnTo>
                  <a:pt x="2340" y="3706"/>
                </a:lnTo>
                <a:lnTo>
                  <a:pt x="2313" y="3700"/>
                </a:lnTo>
                <a:lnTo>
                  <a:pt x="2284" y="3692"/>
                </a:lnTo>
                <a:lnTo>
                  <a:pt x="2257" y="3685"/>
                </a:lnTo>
                <a:lnTo>
                  <a:pt x="2229" y="3677"/>
                </a:lnTo>
                <a:lnTo>
                  <a:pt x="2203" y="3668"/>
                </a:lnTo>
                <a:lnTo>
                  <a:pt x="2176" y="3659"/>
                </a:lnTo>
                <a:lnTo>
                  <a:pt x="2150" y="3649"/>
                </a:lnTo>
                <a:lnTo>
                  <a:pt x="2123" y="3638"/>
                </a:lnTo>
                <a:lnTo>
                  <a:pt x="2098" y="3627"/>
                </a:lnTo>
                <a:lnTo>
                  <a:pt x="2072" y="3615"/>
                </a:lnTo>
                <a:lnTo>
                  <a:pt x="2047" y="3603"/>
                </a:lnTo>
                <a:lnTo>
                  <a:pt x="2022" y="3590"/>
                </a:lnTo>
                <a:lnTo>
                  <a:pt x="1998" y="3575"/>
                </a:lnTo>
                <a:lnTo>
                  <a:pt x="1973" y="3561"/>
                </a:lnTo>
                <a:lnTo>
                  <a:pt x="1950" y="3547"/>
                </a:lnTo>
                <a:lnTo>
                  <a:pt x="1926" y="3531"/>
                </a:lnTo>
                <a:lnTo>
                  <a:pt x="1904" y="3515"/>
                </a:lnTo>
                <a:lnTo>
                  <a:pt x="1882" y="3499"/>
                </a:lnTo>
                <a:lnTo>
                  <a:pt x="1859" y="3482"/>
                </a:lnTo>
                <a:lnTo>
                  <a:pt x="1838" y="3464"/>
                </a:lnTo>
                <a:lnTo>
                  <a:pt x="1816" y="3447"/>
                </a:lnTo>
                <a:lnTo>
                  <a:pt x="1796" y="3429"/>
                </a:lnTo>
                <a:lnTo>
                  <a:pt x="1776" y="3409"/>
                </a:lnTo>
                <a:lnTo>
                  <a:pt x="1755" y="3390"/>
                </a:lnTo>
                <a:lnTo>
                  <a:pt x="1736" y="3370"/>
                </a:lnTo>
                <a:lnTo>
                  <a:pt x="1717" y="3350"/>
                </a:lnTo>
                <a:lnTo>
                  <a:pt x="1698" y="3329"/>
                </a:lnTo>
                <a:lnTo>
                  <a:pt x="1681" y="3307"/>
                </a:lnTo>
                <a:lnTo>
                  <a:pt x="1664" y="3286"/>
                </a:lnTo>
                <a:lnTo>
                  <a:pt x="1646" y="3264"/>
                </a:lnTo>
                <a:lnTo>
                  <a:pt x="1630" y="3241"/>
                </a:lnTo>
                <a:lnTo>
                  <a:pt x="1614" y="3219"/>
                </a:lnTo>
                <a:lnTo>
                  <a:pt x="1598" y="3195"/>
                </a:lnTo>
                <a:lnTo>
                  <a:pt x="1584" y="3172"/>
                </a:lnTo>
                <a:lnTo>
                  <a:pt x="1570" y="3147"/>
                </a:lnTo>
                <a:lnTo>
                  <a:pt x="1556" y="3123"/>
                </a:lnTo>
                <a:lnTo>
                  <a:pt x="1543" y="3099"/>
                </a:lnTo>
                <a:lnTo>
                  <a:pt x="1530" y="3073"/>
                </a:lnTo>
                <a:lnTo>
                  <a:pt x="1519" y="3048"/>
                </a:lnTo>
                <a:lnTo>
                  <a:pt x="1507" y="3022"/>
                </a:lnTo>
                <a:lnTo>
                  <a:pt x="1497" y="2996"/>
                </a:lnTo>
                <a:lnTo>
                  <a:pt x="1486" y="2969"/>
                </a:lnTo>
                <a:lnTo>
                  <a:pt x="1477" y="2943"/>
                </a:lnTo>
                <a:lnTo>
                  <a:pt x="1468" y="2916"/>
                </a:lnTo>
                <a:lnTo>
                  <a:pt x="1460" y="2889"/>
                </a:lnTo>
                <a:lnTo>
                  <a:pt x="1453" y="2861"/>
                </a:lnTo>
                <a:lnTo>
                  <a:pt x="1446" y="2833"/>
                </a:lnTo>
                <a:lnTo>
                  <a:pt x="1440" y="2805"/>
                </a:lnTo>
                <a:lnTo>
                  <a:pt x="1434" y="2777"/>
                </a:lnTo>
                <a:lnTo>
                  <a:pt x="1429" y="2748"/>
                </a:lnTo>
                <a:lnTo>
                  <a:pt x="1425" y="2720"/>
                </a:lnTo>
                <a:lnTo>
                  <a:pt x="1422" y="2690"/>
                </a:lnTo>
                <a:lnTo>
                  <a:pt x="1419" y="2662"/>
                </a:lnTo>
                <a:lnTo>
                  <a:pt x="1418" y="2632"/>
                </a:lnTo>
                <a:lnTo>
                  <a:pt x="1416" y="2603"/>
                </a:lnTo>
                <a:lnTo>
                  <a:pt x="1416" y="2572"/>
                </a:lnTo>
                <a:lnTo>
                  <a:pt x="1416" y="2544"/>
                </a:lnTo>
                <a:lnTo>
                  <a:pt x="1417" y="2517"/>
                </a:lnTo>
                <a:lnTo>
                  <a:pt x="1419" y="2488"/>
                </a:lnTo>
                <a:lnTo>
                  <a:pt x="1421" y="2461"/>
                </a:lnTo>
                <a:lnTo>
                  <a:pt x="1424" y="2434"/>
                </a:lnTo>
                <a:lnTo>
                  <a:pt x="1428" y="2407"/>
                </a:lnTo>
                <a:lnTo>
                  <a:pt x="1432" y="2380"/>
                </a:lnTo>
                <a:lnTo>
                  <a:pt x="1438" y="2354"/>
                </a:lnTo>
                <a:lnTo>
                  <a:pt x="1443" y="2328"/>
                </a:lnTo>
                <a:lnTo>
                  <a:pt x="1449" y="2301"/>
                </a:lnTo>
                <a:lnTo>
                  <a:pt x="1455" y="2275"/>
                </a:lnTo>
                <a:lnTo>
                  <a:pt x="1462" y="2249"/>
                </a:lnTo>
                <a:lnTo>
                  <a:pt x="1470" y="2224"/>
                </a:lnTo>
                <a:lnTo>
                  <a:pt x="1478" y="2198"/>
                </a:lnTo>
                <a:lnTo>
                  <a:pt x="1497" y="2148"/>
                </a:lnTo>
                <a:lnTo>
                  <a:pt x="1987" y="2877"/>
                </a:lnTo>
                <a:lnTo>
                  <a:pt x="2269" y="3159"/>
                </a:lnTo>
                <a:lnTo>
                  <a:pt x="2997" y="3649"/>
                </a:lnTo>
                <a:lnTo>
                  <a:pt x="2947" y="3667"/>
                </a:lnTo>
                <a:lnTo>
                  <a:pt x="2922" y="3675"/>
                </a:lnTo>
                <a:lnTo>
                  <a:pt x="2896" y="3683"/>
                </a:lnTo>
                <a:lnTo>
                  <a:pt x="2871" y="3690"/>
                </a:lnTo>
                <a:lnTo>
                  <a:pt x="2844" y="3696"/>
                </a:lnTo>
                <a:lnTo>
                  <a:pt x="2819" y="3703"/>
                </a:lnTo>
                <a:lnTo>
                  <a:pt x="2792" y="3708"/>
                </a:lnTo>
                <a:lnTo>
                  <a:pt x="2765" y="3713"/>
                </a:lnTo>
                <a:lnTo>
                  <a:pt x="2738" y="3717"/>
                </a:lnTo>
                <a:lnTo>
                  <a:pt x="2711" y="3721"/>
                </a:lnTo>
                <a:lnTo>
                  <a:pt x="2684" y="3724"/>
                </a:lnTo>
                <a:lnTo>
                  <a:pt x="2657" y="3726"/>
                </a:lnTo>
                <a:lnTo>
                  <a:pt x="2629" y="3728"/>
                </a:lnTo>
                <a:lnTo>
                  <a:pt x="2601" y="3729"/>
                </a:lnTo>
                <a:lnTo>
                  <a:pt x="2573" y="372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cs typeface="+mn-ea"/>
              <a:sym typeface="+mn-lt"/>
            </a:endParaRPr>
          </a:p>
        </p:txBody>
      </p:sp>
    </p:spTree>
    <p:extLst>
      <p:ext uri="{BB962C8B-B14F-4D97-AF65-F5344CB8AC3E}">
        <p14:creationId xmlns:p14="http://schemas.microsoft.com/office/powerpoint/2010/main" val="3422744218"/>
      </p:ext>
    </p:extLst>
  </p:cSld>
  <p:clrMapOvr>
    <a:masterClrMapping/>
  </p:clrMapOvr>
  <mc:AlternateContent xmlns:mc="http://schemas.openxmlformats.org/markup-compatibility/2006" xmlns:p14="http://schemas.microsoft.com/office/powerpoint/2010/main">
    <mc:Choice Requires="p14">
      <p:transition spd="slow" p14:dur="900" advClick="0" advTm="0">
        <p14:warp dir="in"/>
      </p:transition>
    </mc:Choice>
    <mc:Fallback xmlns="">
      <p:transition spd="slow" advClick="0" advTm="0">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A000120141119A01PPBG">
  <a:themeElements>
    <a:clrScheme name="自定义 373">
      <a:dk1>
        <a:srgbClr val="5F5F5F"/>
      </a:dk1>
      <a:lt1>
        <a:srgbClr val="FFFFFF"/>
      </a:lt1>
      <a:dk2>
        <a:srgbClr val="5F5F5F"/>
      </a:dk2>
      <a:lt2>
        <a:srgbClr val="FFFFFF"/>
      </a:lt2>
      <a:accent1>
        <a:srgbClr val="64606D"/>
      </a:accent1>
      <a:accent2>
        <a:srgbClr val="B99179"/>
      </a:accent2>
      <a:accent3>
        <a:srgbClr val="9994A6"/>
      </a:accent3>
      <a:accent4>
        <a:srgbClr val="CDB7CD"/>
      </a:accent4>
      <a:accent5>
        <a:srgbClr val="B9D9E7"/>
      </a:accent5>
      <a:accent6>
        <a:srgbClr val="FFC000"/>
      </a:accent6>
      <a:hlink>
        <a:srgbClr val="00B0F0"/>
      </a:hlink>
      <a:folHlink>
        <a:srgbClr val="AFB2B4"/>
      </a:folHlink>
    </a:clrScheme>
    <a:fontScheme name="Temp">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明朝"/>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A000120150302A07KPBG</Template>
  <TotalTime>1683</TotalTime>
  <Words>1262</Words>
  <Application>Microsoft Office PowerPoint</Application>
  <PresentationFormat>全屏显示(16:9)</PresentationFormat>
  <Paragraphs>425</Paragraphs>
  <Slides>42</Slides>
  <Notes>12</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42</vt:i4>
      </vt:variant>
    </vt:vector>
  </HeadingPairs>
  <TitlesOfParts>
    <vt:vector size="56" baseType="lpstr">
      <vt:lpstr>宋体</vt:lpstr>
      <vt:lpstr>Impact</vt:lpstr>
      <vt:lpstr>Calibri</vt:lpstr>
      <vt:lpstr>Cambria Math</vt:lpstr>
      <vt:lpstr>Arial</vt:lpstr>
      <vt:lpstr>Times New Roman</vt:lpstr>
      <vt:lpstr>黑体</vt:lpstr>
      <vt:lpstr>굴림</vt:lpstr>
      <vt:lpstr>微软雅黑</vt:lpstr>
      <vt:lpstr>Century Gothic</vt:lpstr>
      <vt:lpstr>幼圆</vt:lpstr>
      <vt:lpstr>Wingdings</vt:lpstr>
      <vt:lpstr>等线</vt:lpstr>
      <vt:lpstr>A000120141119A01PPBG</vt:lpstr>
      <vt:lpstr>PowerPoint 演示文稿</vt:lpstr>
      <vt:lpstr>目 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感谢老师批评指正</vt:lpstr>
    </vt:vector>
  </TitlesOfParts>
  <Company>mycomputer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mycomputer</dc:creator>
  <cp:lastModifiedBy>f</cp:lastModifiedBy>
  <cp:revision>112</cp:revision>
  <dcterms:created xsi:type="dcterms:W3CDTF">2015-12-01T00:32:54Z</dcterms:created>
  <dcterms:modified xsi:type="dcterms:W3CDTF">2018-03-02T07:12:59Z</dcterms:modified>
</cp:coreProperties>
</file>

<file path=docProps/thumbnail.jpeg>
</file>